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03"/>
  </p:notesMasterIdLst>
  <p:sldIdLst>
    <p:sldId id="285" r:id="rId5"/>
    <p:sldId id="286" r:id="rId6"/>
    <p:sldId id="289" r:id="rId7"/>
    <p:sldId id="276" r:id="rId8"/>
    <p:sldId id="305" r:id="rId9"/>
    <p:sldId id="282" r:id="rId10"/>
    <p:sldId id="283" r:id="rId11"/>
    <p:sldId id="306" r:id="rId12"/>
    <p:sldId id="284" r:id="rId13"/>
    <p:sldId id="310" r:id="rId14"/>
    <p:sldId id="307" r:id="rId15"/>
    <p:sldId id="308" r:id="rId16"/>
    <p:sldId id="309" r:id="rId17"/>
    <p:sldId id="295" r:id="rId18"/>
    <p:sldId id="315" r:id="rId19"/>
    <p:sldId id="316" r:id="rId20"/>
    <p:sldId id="317" r:id="rId21"/>
    <p:sldId id="320" r:id="rId22"/>
    <p:sldId id="342" r:id="rId23"/>
    <p:sldId id="341" r:id="rId24"/>
    <p:sldId id="311" r:id="rId25"/>
    <p:sldId id="312" r:id="rId26"/>
    <p:sldId id="313" r:id="rId27"/>
    <p:sldId id="314"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 id="336" r:id="rId44"/>
    <p:sldId id="337" r:id="rId45"/>
    <p:sldId id="338" r:id="rId46"/>
    <p:sldId id="339" r:id="rId47"/>
    <p:sldId id="340" r:id="rId48"/>
    <p:sldId id="343" r:id="rId49"/>
    <p:sldId id="348" r:id="rId50"/>
    <p:sldId id="344" r:id="rId51"/>
    <p:sldId id="349" r:id="rId52"/>
    <p:sldId id="345" r:id="rId53"/>
    <p:sldId id="346" r:id="rId54"/>
    <p:sldId id="350" r:id="rId55"/>
    <p:sldId id="347" r:id="rId56"/>
    <p:sldId id="358" r:id="rId57"/>
    <p:sldId id="357" r:id="rId58"/>
    <p:sldId id="351" r:id="rId59"/>
    <p:sldId id="352" r:id="rId60"/>
    <p:sldId id="353" r:id="rId61"/>
    <p:sldId id="354" r:id="rId62"/>
    <p:sldId id="359" r:id="rId63"/>
    <p:sldId id="355" r:id="rId64"/>
    <p:sldId id="356" r:id="rId65"/>
    <p:sldId id="360" r:id="rId66"/>
    <p:sldId id="362" r:id="rId67"/>
    <p:sldId id="361" r:id="rId68"/>
    <p:sldId id="363" r:id="rId69"/>
    <p:sldId id="364" r:id="rId70"/>
    <p:sldId id="365" r:id="rId71"/>
    <p:sldId id="366" r:id="rId72"/>
    <p:sldId id="367" r:id="rId73"/>
    <p:sldId id="368" r:id="rId74"/>
    <p:sldId id="369" r:id="rId75"/>
    <p:sldId id="370" r:id="rId76"/>
    <p:sldId id="371" r:id="rId77"/>
    <p:sldId id="372" r:id="rId78"/>
    <p:sldId id="373" r:id="rId79"/>
    <p:sldId id="374" r:id="rId80"/>
    <p:sldId id="375" r:id="rId81"/>
    <p:sldId id="376" r:id="rId82"/>
    <p:sldId id="377" r:id="rId83"/>
    <p:sldId id="378" r:id="rId84"/>
    <p:sldId id="379" r:id="rId85"/>
    <p:sldId id="385" r:id="rId86"/>
    <p:sldId id="380" r:id="rId87"/>
    <p:sldId id="381" r:id="rId88"/>
    <p:sldId id="386" r:id="rId89"/>
    <p:sldId id="382" r:id="rId90"/>
    <p:sldId id="383" r:id="rId91"/>
    <p:sldId id="384" r:id="rId92"/>
    <p:sldId id="387" r:id="rId93"/>
    <p:sldId id="388" r:id="rId94"/>
    <p:sldId id="389" r:id="rId95"/>
    <p:sldId id="390" r:id="rId96"/>
    <p:sldId id="391" r:id="rId97"/>
    <p:sldId id="392" r:id="rId98"/>
    <p:sldId id="393" r:id="rId99"/>
    <p:sldId id="394" r:id="rId100"/>
    <p:sldId id="395" r:id="rId101"/>
    <p:sldId id="396" r:id="rId10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44" autoAdjust="0"/>
    <p:restoredTop sz="86470" autoAdjust="0"/>
  </p:normalViewPr>
  <p:slideViewPr>
    <p:cSldViewPr snapToGrid="0">
      <p:cViewPr varScale="1">
        <p:scale>
          <a:sx n="63" d="100"/>
          <a:sy n="63" d="100"/>
        </p:scale>
        <p:origin x="198" y="72"/>
      </p:cViewPr>
      <p:guideLst/>
    </p:cSldViewPr>
  </p:slideViewPr>
  <p:outlineViewPr>
    <p:cViewPr>
      <p:scale>
        <a:sx n="33" d="100"/>
        <a:sy n="33" d="100"/>
      </p:scale>
      <p:origin x="0" y="-349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openxmlformats.org/officeDocument/2006/relationships/tableStyles" Target="tableStyle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F69D7FA-B59D-4A59-8A3B-D98C9ACB87C9}" type="datetimeFigureOut">
              <a:rPr lang="fa-IR" smtClean="0"/>
              <a:t>1443/10/29</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71DE0925-6D54-4548-A803-9EB475D3E2BB}" type="slidenum">
              <a:rPr lang="fa-IR" smtClean="0"/>
              <a:t>‹#›</a:t>
            </a:fld>
            <a:endParaRPr lang="fa-IR"/>
          </a:p>
        </p:txBody>
      </p:sp>
    </p:spTree>
    <p:extLst>
      <p:ext uri="{BB962C8B-B14F-4D97-AF65-F5344CB8AC3E}">
        <p14:creationId xmlns:p14="http://schemas.microsoft.com/office/powerpoint/2010/main" val="348018947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71DE0925-6D54-4548-A803-9EB475D3E2BB}" type="slidenum">
              <a:rPr lang="fa-IR" smtClean="0"/>
              <a:t>2</a:t>
            </a:fld>
            <a:endParaRPr lang="fa-IR"/>
          </a:p>
        </p:txBody>
      </p:sp>
    </p:spTree>
    <p:extLst>
      <p:ext uri="{BB962C8B-B14F-4D97-AF65-F5344CB8AC3E}">
        <p14:creationId xmlns:p14="http://schemas.microsoft.com/office/powerpoint/2010/main" val="3276394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71DE0925-6D54-4548-A803-9EB475D3E2BB}" type="slidenum">
              <a:rPr lang="fa-IR" smtClean="0"/>
              <a:t>9</a:t>
            </a:fld>
            <a:endParaRPr lang="fa-IR"/>
          </a:p>
        </p:txBody>
      </p:sp>
    </p:spTree>
    <p:extLst>
      <p:ext uri="{BB962C8B-B14F-4D97-AF65-F5344CB8AC3E}">
        <p14:creationId xmlns:p14="http://schemas.microsoft.com/office/powerpoint/2010/main" val="2638578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71DE0925-6D54-4548-A803-9EB475D3E2BB}" type="slidenum">
              <a:rPr lang="fa-IR" smtClean="0"/>
              <a:t>16</a:t>
            </a:fld>
            <a:endParaRPr lang="fa-IR"/>
          </a:p>
        </p:txBody>
      </p:sp>
    </p:spTree>
    <p:extLst>
      <p:ext uri="{BB962C8B-B14F-4D97-AF65-F5344CB8AC3E}">
        <p14:creationId xmlns:p14="http://schemas.microsoft.com/office/powerpoint/2010/main" val="3854322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DE0925-6D54-4548-A803-9EB475D3E2BB}" type="slidenum">
              <a:rPr lang="fa-IR" smtClean="0"/>
              <a:t>33</a:t>
            </a:fld>
            <a:endParaRPr lang="fa-IR"/>
          </a:p>
        </p:txBody>
      </p:sp>
    </p:spTree>
    <p:extLst>
      <p:ext uri="{BB962C8B-B14F-4D97-AF65-F5344CB8AC3E}">
        <p14:creationId xmlns:p14="http://schemas.microsoft.com/office/powerpoint/2010/main" val="2054644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194595F-353F-4F2B-AC91-A7A750FACD3B}" type="datetimeFigureOut">
              <a:rPr lang="fa-IR" smtClean="0"/>
              <a:t>1443/10/29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8757AD8-6116-4A3C-8F4D-6695D22196E1}" type="slidenum">
              <a:rPr lang="fa-IR" smtClean="0"/>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0111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94595F-353F-4F2B-AC91-A7A750FACD3B}" type="datetimeFigureOut">
              <a:rPr lang="fa-IR" smtClean="0"/>
              <a:t>1443/10/29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8757AD8-6116-4A3C-8F4D-6695D22196E1}" type="slidenum">
              <a:rPr lang="fa-IR" smtClean="0"/>
              <a:t>‹#›</a:t>
            </a:fld>
            <a:endParaRPr lang="fa-IR"/>
          </a:p>
        </p:txBody>
      </p:sp>
    </p:spTree>
    <p:extLst>
      <p:ext uri="{BB962C8B-B14F-4D97-AF65-F5344CB8AC3E}">
        <p14:creationId xmlns:p14="http://schemas.microsoft.com/office/powerpoint/2010/main" val="1751857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94595F-353F-4F2B-AC91-A7A750FACD3B}" type="datetimeFigureOut">
              <a:rPr lang="fa-IR" smtClean="0"/>
              <a:t>1443/10/29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8757AD8-6116-4A3C-8F4D-6695D22196E1}" type="slidenum">
              <a:rPr lang="fa-IR" smtClean="0"/>
              <a:t>‹#›</a:t>
            </a:fld>
            <a:endParaRPr lang="fa-IR"/>
          </a:p>
        </p:txBody>
      </p:sp>
    </p:spTree>
    <p:extLst>
      <p:ext uri="{BB962C8B-B14F-4D97-AF65-F5344CB8AC3E}">
        <p14:creationId xmlns:p14="http://schemas.microsoft.com/office/powerpoint/2010/main" val="1170549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94595F-353F-4F2B-AC91-A7A750FACD3B}" type="datetimeFigureOut">
              <a:rPr lang="fa-IR" smtClean="0"/>
              <a:t>1443/10/29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8757AD8-6116-4A3C-8F4D-6695D22196E1}" type="slidenum">
              <a:rPr lang="fa-IR" smtClean="0"/>
              <a:t>‹#›</a:t>
            </a:fld>
            <a:endParaRPr lang="fa-IR"/>
          </a:p>
        </p:txBody>
      </p:sp>
    </p:spTree>
    <p:extLst>
      <p:ext uri="{BB962C8B-B14F-4D97-AF65-F5344CB8AC3E}">
        <p14:creationId xmlns:p14="http://schemas.microsoft.com/office/powerpoint/2010/main" val="3775850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194595F-353F-4F2B-AC91-A7A750FACD3B}" type="datetimeFigureOut">
              <a:rPr lang="fa-IR" smtClean="0"/>
              <a:t>1443/10/29</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8757AD8-6116-4A3C-8F4D-6695D22196E1}" type="slidenum">
              <a:rPr lang="fa-IR" smtClean="0"/>
              <a:t>‹#›</a:t>
            </a:fld>
            <a:endParaRPr lang="fa-I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3902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194595F-353F-4F2B-AC91-A7A750FACD3B}" type="datetimeFigureOut">
              <a:rPr lang="fa-IR" smtClean="0"/>
              <a:t>1443/10/29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8757AD8-6116-4A3C-8F4D-6695D22196E1}" type="slidenum">
              <a:rPr lang="fa-IR" smtClean="0"/>
              <a:t>‹#›</a:t>
            </a:fld>
            <a:endParaRPr lang="fa-IR"/>
          </a:p>
        </p:txBody>
      </p:sp>
    </p:spTree>
    <p:extLst>
      <p:ext uri="{BB962C8B-B14F-4D97-AF65-F5344CB8AC3E}">
        <p14:creationId xmlns:p14="http://schemas.microsoft.com/office/powerpoint/2010/main" val="2062069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194595F-353F-4F2B-AC91-A7A750FACD3B}" type="datetimeFigureOut">
              <a:rPr lang="fa-IR" smtClean="0"/>
              <a:t>1443/10/29</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48757AD8-6116-4A3C-8F4D-6695D22196E1}" type="slidenum">
              <a:rPr lang="fa-IR" smtClean="0"/>
              <a:t>‹#›</a:t>
            </a:fld>
            <a:endParaRPr lang="fa-IR"/>
          </a:p>
        </p:txBody>
      </p:sp>
    </p:spTree>
    <p:extLst>
      <p:ext uri="{BB962C8B-B14F-4D97-AF65-F5344CB8AC3E}">
        <p14:creationId xmlns:p14="http://schemas.microsoft.com/office/powerpoint/2010/main" val="2560877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194595F-353F-4F2B-AC91-A7A750FACD3B}" type="datetimeFigureOut">
              <a:rPr lang="fa-IR" smtClean="0"/>
              <a:t>1443/10/29</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48757AD8-6116-4A3C-8F4D-6695D22196E1}" type="slidenum">
              <a:rPr lang="fa-IR" smtClean="0"/>
              <a:t>‹#›</a:t>
            </a:fld>
            <a:endParaRPr lang="fa-IR"/>
          </a:p>
        </p:txBody>
      </p:sp>
    </p:spTree>
    <p:extLst>
      <p:ext uri="{BB962C8B-B14F-4D97-AF65-F5344CB8AC3E}">
        <p14:creationId xmlns:p14="http://schemas.microsoft.com/office/powerpoint/2010/main" val="2334755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F194595F-353F-4F2B-AC91-A7A750FACD3B}" type="datetimeFigureOut">
              <a:rPr lang="fa-IR" smtClean="0"/>
              <a:t>1443/10/29</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a:p>
        </p:txBody>
      </p:sp>
      <p:sp>
        <p:nvSpPr>
          <p:cNvPr id="9" name="Slide Number Placeholder 8"/>
          <p:cNvSpPr>
            <a:spLocks noGrp="1"/>
          </p:cNvSpPr>
          <p:nvPr>
            <p:ph type="sldNum" sz="quarter" idx="12"/>
          </p:nvPr>
        </p:nvSpPr>
        <p:spPr/>
        <p:txBody>
          <a:bodyPr/>
          <a:lstStyle/>
          <a:p>
            <a:fld id="{48757AD8-6116-4A3C-8F4D-6695D22196E1}" type="slidenum">
              <a:rPr lang="fa-IR" smtClean="0"/>
              <a:t>‹#›</a:t>
            </a:fld>
            <a:endParaRPr lang="fa-IR"/>
          </a:p>
        </p:txBody>
      </p:sp>
    </p:spTree>
    <p:extLst>
      <p:ext uri="{BB962C8B-B14F-4D97-AF65-F5344CB8AC3E}">
        <p14:creationId xmlns:p14="http://schemas.microsoft.com/office/powerpoint/2010/main" val="3750480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F194595F-353F-4F2B-AC91-A7A750FACD3B}" type="datetimeFigureOut">
              <a:rPr lang="fa-IR" smtClean="0"/>
              <a:t>1443/10/29</a:t>
            </a:fld>
            <a:endParaRPr lang="fa-I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fa-I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8757AD8-6116-4A3C-8F4D-6695D22196E1}" type="slidenum">
              <a:rPr lang="fa-IR" smtClean="0"/>
              <a:t>‹#›</a:t>
            </a:fld>
            <a:endParaRPr lang="fa-IR"/>
          </a:p>
        </p:txBody>
      </p:sp>
    </p:spTree>
    <p:extLst>
      <p:ext uri="{BB962C8B-B14F-4D97-AF65-F5344CB8AC3E}">
        <p14:creationId xmlns:p14="http://schemas.microsoft.com/office/powerpoint/2010/main" val="3836770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194595F-353F-4F2B-AC91-A7A750FACD3B}" type="datetimeFigureOut">
              <a:rPr lang="fa-IR" smtClean="0"/>
              <a:t>1443/10/29</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48757AD8-6116-4A3C-8F4D-6695D22196E1}" type="slidenum">
              <a:rPr lang="fa-IR" smtClean="0"/>
              <a:t>‹#›</a:t>
            </a:fld>
            <a:endParaRPr lang="fa-IR"/>
          </a:p>
        </p:txBody>
      </p:sp>
    </p:spTree>
    <p:extLst>
      <p:ext uri="{BB962C8B-B14F-4D97-AF65-F5344CB8AC3E}">
        <p14:creationId xmlns:p14="http://schemas.microsoft.com/office/powerpoint/2010/main" val="3719106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F194595F-353F-4F2B-AC91-A7A750FACD3B}" type="datetimeFigureOut">
              <a:rPr lang="fa-IR" smtClean="0"/>
              <a:t>1443/10/29</a:t>
            </a:fld>
            <a:endParaRPr lang="fa-I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8757AD8-6116-4A3C-8F4D-6695D22196E1}" type="slidenum">
              <a:rPr lang="fa-IR" smtClean="0"/>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41609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4276428" y="2038188"/>
            <a:ext cx="3344185" cy="3154710"/>
          </a:xfrm>
          <a:prstGeom prst="rect">
            <a:avLst/>
          </a:prstGeom>
          <a:noFill/>
        </p:spPr>
        <p:txBody>
          <a:bodyPr wrap="none" lIns="91440" tIns="45720" rIns="91440" bIns="45720">
            <a:spAutoFit/>
          </a:bodyPr>
          <a:lstStyle/>
          <a:p>
            <a:pPr algn="ctr"/>
            <a:r>
              <a:rPr lang="fa-IR" sz="19900" b="1" dirty="0" smtClean="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IranNastaliq" panose="02020505000000020003" pitchFamily="18" charset="0"/>
                <a:cs typeface="IranNastaliq" panose="02020505000000020003" pitchFamily="18" charset="0"/>
              </a:rPr>
              <a:t>بنام خدا</a:t>
            </a:r>
            <a:endParaRPr lang="en-US" sz="19900" b="1" dirty="0">
              <a:ln w="9525">
                <a:solidFill>
                  <a:schemeClr val="bg1"/>
                </a:solidFill>
                <a:prstDash val="solid"/>
              </a:ln>
              <a:solidFill>
                <a:schemeClr val="accent2"/>
              </a:solidFill>
              <a:effectLst>
                <a:outerShdw blurRad="12700" dist="38100" dir="2700000" algn="tl" rotWithShape="0">
                  <a:schemeClr val="accent5">
                    <a:lumMod val="60000"/>
                    <a:lumOff val="40000"/>
                  </a:schemeClr>
                </a:outerShdw>
              </a:effectLst>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10833813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1014881" y="591237"/>
            <a:ext cx="10027920" cy="5153077"/>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Bef>
                <a:spcPts val="200"/>
              </a:spcBef>
            </a:pPr>
            <a:endParaRPr lang="en-US" sz="2800" b="1" u="sng" dirty="0" smtClean="0">
              <a:solidFill>
                <a:srgbClr val="2E74B5"/>
              </a:solidFill>
              <a:effectLst/>
              <a:latin typeface="B Yagut" panose="00000400000000000000" pitchFamily="2" charset="-78"/>
              <a:ea typeface="Times New Roman" panose="02020603050405020304" pitchFamily="18" charset="0"/>
              <a:cs typeface="B Nazanin" panose="00000400000000000000" pitchFamily="2" charset="-78"/>
            </a:endParaRPr>
          </a:p>
          <a:p>
            <a:pPr algn="r" rtl="1">
              <a:lnSpc>
                <a:spcPct val="107000"/>
              </a:lnSpc>
              <a:spcAft>
                <a:spcPts val="800"/>
              </a:spcAft>
            </a:pP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a:p>
            <a:pPr marL="342900" indent="-342900" algn="just" rtl="1">
              <a:lnSpc>
                <a:spcPct val="150000"/>
              </a:lnSpc>
              <a:spcAft>
                <a:spcPts val="800"/>
              </a:spcAft>
              <a:buFont typeface="Arial" panose="020B0604020202020204" pitchFamily="34" charset="0"/>
              <a:buChar char="•"/>
            </a:pPr>
            <a:r>
              <a:rPr lang="fa-IR" sz="2000" dirty="0" smtClean="0">
                <a:solidFill>
                  <a:srgbClr val="000000"/>
                </a:solidFill>
                <a:effectLst/>
                <a:latin typeface="BMitra"/>
                <a:ea typeface="Calibri" panose="020F0502020204030204" pitchFamily="34" charset="0"/>
                <a:cs typeface="B Nazanin" panose="00000400000000000000" pitchFamily="2" charset="-78"/>
              </a:rPr>
              <a:t>علائم بالینی مشابه سایر انواع هپاتیت های حاد ویروسی است و به صورت بالینی غیرقابل افتراق از یکدیگرمی باشد</a:t>
            </a:r>
          </a:p>
          <a:p>
            <a:pPr marL="342900" indent="-342900" algn="just" rtl="1">
              <a:lnSpc>
                <a:spcPct val="150000"/>
              </a:lnSpc>
              <a:spcAft>
                <a:spcPts val="800"/>
              </a:spcAft>
              <a:buFont typeface="Arial" panose="020B0604020202020204" pitchFamily="34" charset="0"/>
              <a:buChar char="•"/>
            </a:pPr>
            <a:r>
              <a:rPr lang="fa-IR" sz="2000" dirty="0" smtClean="0">
                <a:solidFill>
                  <a:srgbClr val="000000"/>
                </a:solidFill>
                <a:latin typeface="BMitra"/>
                <a:ea typeface="Calibri" panose="020F0502020204030204" pitchFamily="34" charset="0"/>
                <a:cs typeface="B Nazanin" panose="00000400000000000000" pitchFamily="2" charset="-78"/>
              </a:rPr>
              <a:t>علائم بالینی در هپاتیت</a:t>
            </a:r>
            <a:r>
              <a:rPr lang="en-US" sz="2000" dirty="0" smtClean="0">
                <a:solidFill>
                  <a:srgbClr val="000000"/>
                </a:solidFill>
                <a:latin typeface="BMitra"/>
                <a:ea typeface="Calibri" panose="020F0502020204030204" pitchFamily="34" charset="0"/>
                <a:cs typeface="B Nazanin" panose="00000400000000000000" pitchFamily="2" charset="-78"/>
              </a:rPr>
              <a:t>A</a:t>
            </a:r>
            <a:r>
              <a:rPr lang="fa-IR" sz="2000" dirty="0" smtClean="0">
                <a:solidFill>
                  <a:srgbClr val="000000"/>
                </a:solidFill>
                <a:latin typeface="BMitra"/>
                <a:ea typeface="Calibri" panose="020F0502020204030204" pitchFamily="34" charset="0"/>
                <a:cs typeface="B Nazanin" panose="00000400000000000000" pitchFamily="2" charset="-78"/>
              </a:rPr>
              <a:t> معمولا خفیف و خود محدود شونده و به صورت شروع ناگهانی تب ، خستگی و بیحالی ، بی اشتهایی، تهوع ، درد و ناراحتی در ناحیه شکم است که پس از چند روز تا یک هفته ممکن است با ادرار تیره ، مدفوع کم رنگ و زردی دنبال شود</a:t>
            </a:r>
          </a:p>
          <a:p>
            <a:pPr marL="342900" indent="-342900" algn="just" rtl="1">
              <a:lnSpc>
                <a:spcPct val="150000"/>
              </a:lnSpc>
              <a:spcAft>
                <a:spcPts val="800"/>
              </a:spcAft>
              <a:buFont typeface="Arial" panose="020B0604020202020204" pitchFamily="34" charset="0"/>
              <a:buChar char="•"/>
            </a:pPr>
            <a:r>
              <a:rPr lang="fa-IR" sz="2000" dirty="0" smtClean="0">
                <a:solidFill>
                  <a:srgbClr val="000000"/>
                </a:solidFill>
                <a:effectLst/>
                <a:latin typeface="BMitra"/>
                <a:ea typeface="Calibri" panose="020F0502020204030204" pitchFamily="34" charset="0"/>
                <a:cs typeface="B Nazanin" panose="00000400000000000000" pitchFamily="2" charset="-78"/>
              </a:rPr>
              <a:t>در کودکان ممکن است علائم آتیپیک مثل اسهال ، سرفه ، آبریزش و درد مفاصل و خارش بدن گزارش گردد.</a:t>
            </a:r>
          </a:p>
          <a:p>
            <a:pPr marL="342900" indent="-342900" algn="just" rtl="1">
              <a:lnSpc>
                <a:spcPct val="150000"/>
              </a:lnSpc>
              <a:spcAft>
                <a:spcPts val="800"/>
              </a:spcAft>
              <a:buFont typeface="Arial" panose="020B0604020202020204" pitchFamily="34" charset="0"/>
              <a:buChar char="•"/>
            </a:pPr>
            <a:r>
              <a:rPr lang="ar-SA" sz="2000" dirty="0" smtClean="0">
                <a:solidFill>
                  <a:srgbClr val="000000"/>
                </a:solidFill>
                <a:effectLst/>
                <a:latin typeface="BMitra"/>
                <a:ea typeface="Calibri" panose="020F0502020204030204" pitchFamily="34" charset="0"/>
                <a:cs typeface="B Nazanin" panose="00000400000000000000" pitchFamily="2" charset="-78"/>
              </a:rPr>
              <a:t> احتمال بروز علائم با افزایش سن بیشتر می شود. </a:t>
            </a:r>
            <a:endParaRPr lang="fa-IR" sz="2000" dirty="0" smtClean="0">
              <a:solidFill>
                <a:srgbClr val="000000"/>
              </a:solidFill>
              <a:effectLst/>
              <a:latin typeface="BMitra"/>
              <a:ea typeface="Calibri" panose="020F0502020204030204" pitchFamily="34" charset="0"/>
              <a:cs typeface="B Nazanin" panose="00000400000000000000" pitchFamily="2" charset="-78"/>
            </a:endParaRPr>
          </a:p>
          <a:p>
            <a:pPr marL="342900" indent="-342900" algn="just" rtl="1">
              <a:lnSpc>
                <a:spcPct val="150000"/>
              </a:lnSpc>
              <a:spcAft>
                <a:spcPts val="800"/>
              </a:spcAft>
              <a:buFont typeface="Arial" panose="020B0604020202020204" pitchFamily="34" charset="0"/>
              <a:buChar char="•"/>
            </a:pPr>
            <a:r>
              <a:rPr lang="fa-IR" sz="2000" dirty="0">
                <a:solidFill>
                  <a:srgbClr val="000000"/>
                </a:solidFill>
                <a:latin typeface="BMitra"/>
                <a:ea typeface="Calibri" panose="020F0502020204030204" pitchFamily="34" charset="0"/>
                <a:cs typeface="B Nazanin" panose="00000400000000000000" pitchFamily="2" charset="-78"/>
              </a:rPr>
              <a:t>در کودکان کمتر از 6 سال عفونت در 70% موارد بدون علامت است در موارد علامت دار بطور معمول زردی تظاهر نمی کند</a:t>
            </a:r>
          </a:p>
          <a:p>
            <a:pPr marL="342900" indent="-342900" algn="just" rtl="1">
              <a:lnSpc>
                <a:spcPct val="150000"/>
              </a:lnSpc>
              <a:spcAft>
                <a:spcPts val="800"/>
              </a:spcAft>
              <a:buFont typeface="Arial" panose="020B0604020202020204" pitchFamily="34" charset="0"/>
              <a:buChar char="•"/>
            </a:pPr>
            <a:r>
              <a:rPr lang="fa-IR" sz="2000" dirty="0">
                <a:solidFill>
                  <a:srgbClr val="000000"/>
                </a:solidFill>
                <a:latin typeface="BMitra"/>
                <a:ea typeface="Calibri" panose="020F0502020204030204" pitchFamily="34" charset="0"/>
                <a:cs typeface="B Nazanin" panose="00000400000000000000" pitchFamily="2" charset="-78"/>
              </a:rPr>
              <a:t>در کودکان بالای 6 سال و بالغین عموما علامت دار و در بیش از 70%همراه با زردی می </a:t>
            </a:r>
            <a:r>
              <a:rPr lang="fa-IR" sz="2000" dirty="0" smtClean="0">
                <a:solidFill>
                  <a:srgbClr val="000000"/>
                </a:solidFill>
                <a:latin typeface="BMitra"/>
                <a:ea typeface="Calibri" panose="020F0502020204030204" pitchFamily="34" charset="0"/>
                <a:cs typeface="B Nazanin" panose="00000400000000000000" pitchFamily="2" charset="-78"/>
              </a:rPr>
              <a:t>باشد</a:t>
            </a:r>
            <a:endParaRPr lang="fa-IR" sz="2000" dirty="0">
              <a:solidFill>
                <a:srgbClr val="000000"/>
              </a:solidFill>
              <a:latin typeface="BMitra"/>
              <a:ea typeface="Calibri" panose="020F0502020204030204" pitchFamily="34" charset="0"/>
              <a:cs typeface="B Nazanin" panose="00000400000000000000" pitchFamily="2" charset="-78"/>
            </a:endParaRPr>
          </a:p>
        </p:txBody>
      </p:sp>
      <p:sp>
        <p:nvSpPr>
          <p:cNvPr id="2" name="Rectangle 1"/>
          <p:cNvSpPr/>
          <p:nvPr/>
        </p:nvSpPr>
        <p:spPr>
          <a:xfrm>
            <a:off x="542441" y="386396"/>
            <a:ext cx="10972800"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a:r>
              <a:rPr lang="fa-IR" sz="2800" dirty="0" smtClean="0">
                <a:solidFill>
                  <a:schemeClr val="tx1"/>
                </a:solidFill>
                <a:cs typeface="B Titr" panose="00000700000000000000" pitchFamily="2" charset="-78"/>
              </a:rPr>
              <a:t>تظاهرات بالینی و پیامد بیماری</a:t>
            </a:r>
            <a:endParaRPr lang="fa-IR" sz="2800" dirty="0">
              <a:solidFill>
                <a:schemeClr val="tx1"/>
              </a:solidFill>
              <a:cs typeface="B Titr" panose="00000700000000000000" pitchFamily="2" charset="-78"/>
            </a:endParaRPr>
          </a:p>
        </p:txBody>
      </p:sp>
    </p:spTree>
    <p:extLst>
      <p:ext uri="{BB962C8B-B14F-4D97-AF65-F5344CB8AC3E}">
        <p14:creationId xmlns:p14="http://schemas.microsoft.com/office/powerpoint/2010/main" val="14245522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3855720" y="1038386"/>
            <a:ext cx="7025640" cy="523220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just" rtl="1">
              <a:spcBef>
                <a:spcPts val="200"/>
              </a:spcBef>
              <a:spcAft>
                <a:spcPts val="800"/>
              </a:spcAft>
              <a:buFont typeface="Arial" panose="020B0604020202020204" pitchFamily="34" charset="0"/>
              <a:buChar char="•"/>
            </a:pPr>
            <a:r>
              <a:rPr lang="fa-IR" dirty="0" smtClean="0">
                <a:solidFill>
                  <a:srgbClr val="000000"/>
                </a:solidFill>
                <a:latin typeface="BMitra"/>
                <a:ea typeface="Calibri" panose="020F0502020204030204" pitchFamily="34" charset="0"/>
                <a:cs typeface="B Nazanin" panose="00000400000000000000" pitchFamily="2" charset="-78"/>
              </a:rPr>
              <a:t>کلستاز </a:t>
            </a:r>
          </a:p>
          <a:p>
            <a:pPr marL="342900" indent="-342900" algn="just" rtl="1">
              <a:spcBef>
                <a:spcPts val="200"/>
              </a:spcBef>
              <a:spcAft>
                <a:spcPts val="800"/>
              </a:spcAft>
              <a:buFont typeface="Arial" panose="020B0604020202020204" pitchFamily="34" charset="0"/>
              <a:buChar char="•"/>
            </a:pPr>
            <a:r>
              <a:rPr lang="fa-IR" dirty="0" smtClean="0">
                <a:solidFill>
                  <a:srgbClr val="000000"/>
                </a:solidFill>
                <a:latin typeface="BMitra"/>
                <a:ea typeface="Calibri" panose="020F0502020204030204" pitchFamily="34" charset="0"/>
                <a:cs typeface="B Nazanin" panose="00000400000000000000" pitchFamily="2" charset="-78"/>
              </a:rPr>
              <a:t> </a:t>
            </a:r>
            <a:r>
              <a:rPr lang="fa-IR" dirty="0">
                <a:solidFill>
                  <a:srgbClr val="000000"/>
                </a:solidFill>
                <a:latin typeface="BMitra"/>
                <a:ea typeface="Calibri" panose="020F0502020204030204" pitchFamily="34" charset="0"/>
                <a:cs typeface="B Nazanin" panose="00000400000000000000" pitchFamily="2" charset="-78"/>
              </a:rPr>
              <a:t>کله سیستیت بدون سنگ </a:t>
            </a:r>
            <a:endParaRPr lang="fa-IR" dirty="0" smtClean="0">
              <a:solidFill>
                <a:srgbClr val="000000"/>
              </a:solidFill>
              <a:latin typeface="BMitra"/>
              <a:ea typeface="Calibri" panose="020F0502020204030204" pitchFamily="34" charset="0"/>
              <a:cs typeface="B Nazanin" panose="00000400000000000000" pitchFamily="2" charset="-78"/>
            </a:endParaRPr>
          </a:p>
          <a:p>
            <a:pPr marL="342900" indent="-342900" algn="just" rtl="1">
              <a:spcBef>
                <a:spcPts val="200"/>
              </a:spcBef>
              <a:spcAft>
                <a:spcPts val="800"/>
              </a:spcAft>
              <a:buFont typeface="Arial" panose="020B0604020202020204" pitchFamily="34" charset="0"/>
              <a:buChar char="•"/>
            </a:pPr>
            <a:r>
              <a:rPr lang="fa-IR" dirty="0" smtClean="0">
                <a:solidFill>
                  <a:srgbClr val="000000"/>
                </a:solidFill>
                <a:latin typeface="BMitra"/>
                <a:ea typeface="Calibri" panose="020F0502020204030204" pitchFamily="34" charset="0"/>
                <a:cs typeface="B Nazanin" panose="00000400000000000000" pitchFamily="2" charset="-78"/>
              </a:rPr>
              <a:t>همولیز </a:t>
            </a:r>
          </a:p>
          <a:p>
            <a:pPr marL="342900" indent="-342900" algn="just" rtl="1">
              <a:spcBef>
                <a:spcPts val="200"/>
              </a:spcBef>
              <a:spcAft>
                <a:spcPts val="800"/>
              </a:spcAft>
              <a:buFont typeface="Arial" panose="020B0604020202020204" pitchFamily="34" charset="0"/>
              <a:buChar char="•"/>
            </a:pPr>
            <a:r>
              <a:rPr lang="fa-IR" dirty="0" smtClean="0">
                <a:solidFill>
                  <a:srgbClr val="000000"/>
                </a:solidFill>
                <a:latin typeface="BMitra"/>
                <a:ea typeface="Calibri" panose="020F0502020204030204" pitchFamily="34" charset="0"/>
                <a:cs typeface="B Nazanin" panose="00000400000000000000" pitchFamily="2" charset="-78"/>
              </a:rPr>
              <a:t>بیماری </a:t>
            </a:r>
            <a:r>
              <a:rPr lang="fa-IR" dirty="0">
                <a:solidFill>
                  <a:srgbClr val="000000"/>
                </a:solidFill>
                <a:latin typeface="BMitra"/>
                <a:ea typeface="Calibri" panose="020F0502020204030204" pitchFamily="34" charset="0"/>
                <a:cs typeface="B Nazanin" panose="00000400000000000000" pitchFamily="2" charset="-78"/>
              </a:rPr>
              <a:t>طول کشیده و عودکننده </a:t>
            </a:r>
            <a:endParaRPr lang="fa-IR" dirty="0" smtClean="0">
              <a:solidFill>
                <a:srgbClr val="000000"/>
              </a:solidFill>
              <a:latin typeface="BMitra"/>
              <a:ea typeface="Calibri" panose="020F0502020204030204" pitchFamily="34" charset="0"/>
              <a:cs typeface="B Nazanin" panose="00000400000000000000" pitchFamily="2" charset="-78"/>
            </a:endParaRPr>
          </a:p>
          <a:p>
            <a:pPr marL="342900" indent="-342900" algn="just" rtl="1">
              <a:spcBef>
                <a:spcPts val="200"/>
              </a:spcBef>
              <a:spcAft>
                <a:spcPts val="800"/>
              </a:spcAft>
              <a:buFont typeface="Arial" panose="020B0604020202020204" pitchFamily="34" charset="0"/>
              <a:buChar char="•"/>
            </a:pPr>
            <a:r>
              <a:rPr lang="fa-IR" dirty="0" smtClean="0">
                <a:solidFill>
                  <a:srgbClr val="000000"/>
                </a:solidFill>
                <a:latin typeface="BMitra"/>
                <a:ea typeface="Calibri" panose="020F0502020204030204" pitchFamily="34" charset="0"/>
                <a:cs typeface="B Nazanin" panose="00000400000000000000" pitchFamily="2" charset="-78"/>
              </a:rPr>
              <a:t> </a:t>
            </a:r>
            <a:r>
              <a:rPr lang="fa-IR" dirty="0">
                <a:solidFill>
                  <a:srgbClr val="000000"/>
                </a:solidFill>
                <a:latin typeface="BMitra"/>
                <a:ea typeface="Calibri" panose="020F0502020204030204" pitchFamily="34" charset="0"/>
                <a:cs typeface="B Nazanin" panose="00000400000000000000" pitchFamily="2" charset="-78"/>
              </a:rPr>
              <a:t>هپاتیت برق </a:t>
            </a:r>
            <a:r>
              <a:rPr lang="fa-IR" dirty="0" smtClean="0">
                <a:solidFill>
                  <a:srgbClr val="000000"/>
                </a:solidFill>
                <a:latin typeface="BMitra"/>
                <a:ea typeface="Calibri" panose="020F0502020204030204" pitchFamily="34" charset="0"/>
                <a:cs typeface="B Nazanin" panose="00000400000000000000" pitchFamily="2" charset="-78"/>
              </a:rPr>
              <a:t>آسا و بروز نارسایی کبد (شدیدترین عارضه که در کمتر از 1% موارد رخ می دهد)</a:t>
            </a:r>
          </a:p>
          <a:p>
            <a:pPr marL="342900" indent="-342900" algn="just" rtl="1">
              <a:spcBef>
                <a:spcPts val="200"/>
              </a:spcBef>
              <a:spcAft>
                <a:spcPts val="800"/>
              </a:spcAft>
              <a:buFont typeface="Arial" panose="020B0604020202020204" pitchFamily="34" charset="0"/>
              <a:buChar char="•"/>
            </a:pPr>
            <a:r>
              <a:rPr lang="fa-IR" dirty="0" smtClean="0">
                <a:solidFill>
                  <a:srgbClr val="000000"/>
                </a:solidFill>
                <a:latin typeface="BMitra"/>
                <a:ea typeface="Calibri" panose="020F0502020204030204" pitchFamily="34" charset="0"/>
                <a:cs typeface="B Nazanin" panose="00000400000000000000" pitchFamily="2" charset="-78"/>
              </a:rPr>
              <a:t>نارسایی </a:t>
            </a:r>
            <a:r>
              <a:rPr lang="fa-IR" dirty="0">
                <a:solidFill>
                  <a:srgbClr val="000000"/>
                </a:solidFill>
                <a:latin typeface="BMitra"/>
                <a:ea typeface="Calibri" panose="020F0502020204030204" pitchFamily="34" charset="0"/>
                <a:cs typeface="B Nazanin" panose="00000400000000000000" pitchFamily="2" charset="-78"/>
              </a:rPr>
              <a:t>حاد کلیه</a:t>
            </a:r>
          </a:p>
          <a:p>
            <a:pPr marL="342900" indent="-342900" algn="just" rtl="1">
              <a:spcBef>
                <a:spcPts val="200"/>
              </a:spcBef>
              <a:spcAft>
                <a:spcPts val="800"/>
              </a:spcAft>
              <a:buFont typeface="Arial" panose="020B0604020202020204" pitchFamily="34" charset="0"/>
              <a:buChar char="•"/>
            </a:pPr>
            <a:r>
              <a:rPr lang="fa-IR" dirty="0">
                <a:solidFill>
                  <a:srgbClr val="000000"/>
                </a:solidFill>
                <a:latin typeface="BMitra"/>
                <a:ea typeface="Calibri" panose="020F0502020204030204" pitchFamily="34" charset="0"/>
                <a:cs typeface="B Nazanin" panose="00000400000000000000" pitchFamily="2" charset="-78"/>
              </a:rPr>
              <a:t>پانکراتیت حاد</a:t>
            </a:r>
          </a:p>
          <a:p>
            <a:pPr marL="342900" indent="-342900" algn="just" rtl="1">
              <a:spcBef>
                <a:spcPts val="200"/>
              </a:spcBef>
              <a:spcAft>
                <a:spcPts val="800"/>
              </a:spcAft>
              <a:buFont typeface="Arial" panose="020B0604020202020204" pitchFamily="34" charset="0"/>
              <a:buChar char="•"/>
            </a:pPr>
            <a:r>
              <a:rPr lang="fa-IR" dirty="0">
                <a:solidFill>
                  <a:srgbClr val="000000"/>
                </a:solidFill>
                <a:latin typeface="BMitra"/>
                <a:ea typeface="Calibri" panose="020F0502020204030204" pitchFamily="34" charset="0"/>
                <a:cs typeface="B Nazanin" panose="00000400000000000000" pitchFamily="2" charset="-78"/>
              </a:rPr>
              <a:t>آنسفالیت </a:t>
            </a:r>
          </a:p>
          <a:p>
            <a:pPr marL="342900" indent="-342900" algn="just" rtl="1">
              <a:spcBef>
                <a:spcPts val="200"/>
              </a:spcBef>
              <a:spcAft>
                <a:spcPts val="800"/>
              </a:spcAft>
              <a:buFont typeface="Arial" panose="020B0604020202020204" pitchFamily="34" charset="0"/>
              <a:buChar char="•"/>
            </a:pPr>
            <a:r>
              <a:rPr lang="fa-IR" dirty="0">
                <a:solidFill>
                  <a:srgbClr val="000000"/>
                </a:solidFill>
                <a:latin typeface="BMitra"/>
                <a:ea typeface="Calibri" panose="020F0502020204030204" pitchFamily="34" charset="0"/>
                <a:cs typeface="B Nazanin" panose="00000400000000000000" pitchFamily="2" charset="-78"/>
              </a:rPr>
              <a:t>درگیری قلبی</a:t>
            </a:r>
          </a:p>
          <a:p>
            <a:pPr marL="342900" indent="-342900" algn="just" rtl="1">
              <a:spcBef>
                <a:spcPts val="200"/>
              </a:spcBef>
              <a:spcAft>
                <a:spcPts val="800"/>
              </a:spcAft>
              <a:buFont typeface="Arial" panose="020B0604020202020204" pitchFamily="34" charset="0"/>
              <a:buChar char="•"/>
            </a:pPr>
            <a:r>
              <a:rPr lang="fa-IR" dirty="0">
                <a:solidFill>
                  <a:srgbClr val="000000"/>
                </a:solidFill>
                <a:latin typeface="BMitra"/>
                <a:ea typeface="Calibri" panose="020F0502020204030204" pitchFamily="34" charset="0"/>
                <a:cs typeface="B Nazanin" panose="00000400000000000000" pitchFamily="2" charset="-78"/>
              </a:rPr>
              <a:t>سندروم گلین باره</a:t>
            </a:r>
          </a:p>
          <a:p>
            <a:pPr marL="342900" indent="-342900" algn="just" rtl="1">
              <a:spcBef>
                <a:spcPts val="200"/>
              </a:spcBef>
              <a:spcAft>
                <a:spcPts val="800"/>
              </a:spcAft>
              <a:buFont typeface="Arial" panose="020B0604020202020204" pitchFamily="34" charset="0"/>
              <a:buChar char="•"/>
            </a:pPr>
            <a:r>
              <a:rPr lang="fa-IR" dirty="0">
                <a:solidFill>
                  <a:srgbClr val="000000"/>
                </a:solidFill>
                <a:latin typeface="BMitra"/>
                <a:ea typeface="Calibri" panose="020F0502020204030204" pitchFamily="34" charset="0"/>
                <a:cs typeface="B Nazanin" panose="00000400000000000000" pitchFamily="2" charset="-78"/>
              </a:rPr>
              <a:t>آنمی همولیتیک</a:t>
            </a:r>
          </a:p>
          <a:p>
            <a:pPr marL="342900" indent="-342900" algn="just" rtl="1">
              <a:spcBef>
                <a:spcPts val="200"/>
              </a:spcBef>
              <a:spcAft>
                <a:spcPts val="800"/>
              </a:spcAft>
              <a:buFont typeface="Arial" panose="020B0604020202020204" pitchFamily="34" charset="0"/>
              <a:buChar char="•"/>
            </a:pPr>
            <a:r>
              <a:rPr lang="fa-IR" dirty="0">
                <a:solidFill>
                  <a:srgbClr val="000000"/>
                </a:solidFill>
                <a:latin typeface="BMitra"/>
                <a:ea typeface="Calibri" panose="020F0502020204030204" pitchFamily="34" charset="0"/>
                <a:cs typeface="B Nazanin" panose="00000400000000000000" pitchFamily="2" charset="-78"/>
              </a:rPr>
              <a:t>آنمی آپلاستیک</a:t>
            </a:r>
          </a:p>
          <a:p>
            <a:pPr marL="342900" indent="-342900" algn="just" rtl="1">
              <a:spcBef>
                <a:spcPts val="200"/>
              </a:spcBef>
              <a:spcAft>
                <a:spcPts val="800"/>
              </a:spcAft>
              <a:buFont typeface="Arial" panose="020B0604020202020204" pitchFamily="34" charset="0"/>
              <a:buChar char="•"/>
            </a:pPr>
            <a:r>
              <a:rPr lang="fa-IR" dirty="0">
                <a:solidFill>
                  <a:srgbClr val="000000"/>
                </a:solidFill>
                <a:latin typeface="BMitra"/>
                <a:ea typeface="Calibri" panose="020F0502020204030204" pitchFamily="34" charset="0"/>
                <a:cs typeface="B Nazanin" panose="00000400000000000000" pitchFamily="2" charset="-78"/>
              </a:rPr>
              <a:t>زایمان زودرس و عوارض مامایی</a:t>
            </a:r>
            <a:endParaRPr lang="en-US" dirty="0">
              <a:solidFill>
                <a:srgbClr val="000000"/>
              </a:solidFill>
              <a:latin typeface="BMitra"/>
              <a:ea typeface="Calibri" panose="020F0502020204030204" pitchFamily="34" charset="0"/>
              <a:cs typeface="B Nazanin" panose="00000400000000000000" pitchFamily="2" charset="-78"/>
            </a:endParaRPr>
          </a:p>
        </p:txBody>
      </p:sp>
      <p:sp>
        <p:nvSpPr>
          <p:cNvPr id="2" name="Rectangle 1"/>
          <p:cNvSpPr/>
          <p:nvPr/>
        </p:nvSpPr>
        <p:spPr>
          <a:xfrm>
            <a:off x="542441" y="386396"/>
            <a:ext cx="10972800"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a:r>
              <a:rPr lang="fa-IR" sz="2800" dirty="0" smtClean="0">
                <a:solidFill>
                  <a:schemeClr val="tx1"/>
                </a:solidFill>
                <a:cs typeface="B Titr" panose="00000700000000000000" pitchFamily="2" charset="-78"/>
              </a:rPr>
              <a:t>عوارض </a:t>
            </a:r>
            <a:endParaRPr lang="fa-IR" sz="2800" dirty="0">
              <a:solidFill>
                <a:schemeClr val="tx1"/>
              </a:solidFill>
              <a:cs typeface="B Titr" panose="00000700000000000000" pitchFamily="2" charset="-78"/>
            </a:endParaRPr>
          </a:p>
        </p:txBody>
      </p:sp>
    </p:spTree>
    <p:extLst>
      <p:ext uri="{BB962C8B-B14F-4D97-AF65-F5344CB8AC3E}">
        <p14:creationId xmlns:p14="http://schemas.microsoft.com/office/powerpoint/2010/main" val="26815953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542441" y="1693706"/>
            <a:ext cx="10972800" cy="2395528"/>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just" rtl="1">
              <a:spcBef>
                <a:spcPts val="200"/>
              </a:spcBef>
              <a:spcAft>
                <a:spcPts val="800"/>
              </a:spcAft>
              <a:buFont typeface="Arial" panose="020B0604020202020204" pitchFamily="34" charset="0"/>
              <a:buChar char="•"/>
            </a:pPr>
            <a:r>
              <a:rPr lang="fa-IR" dirty="0" smtClean="0">
                <a:solidFill>
                  <a:srgbClr val="000000"/>
                </a:solidFill>
                <a:latin typeface="BMitra"/>
                <a:ea typeface="Calibri" panose="020F0502020204030204" pitchFamily="34" charset="0"/>
                <a:cs typeface="B Nazanin" panose="00000400000000000000" pitchFamily="2" charset="-78"/>
              </a:rPr>
              <a:t>نشانگرهای آسیب سلول کبدی : </a:t>
            </a:r>
          </a:p>
          <a:p>
            <a:pPr algn="just" rtl="1">
              <a:spcBef>
                <a:spcPts val="200"/>
              </a:spcBef>
              <a:spcAft>
                <a:spcPts val="800"/>
              </a:spcAft>
            </a:pPr>
            <a:r>
              <a:rPr lang="fa-IR" dirty="0" smtClean="0">
                <a:solidFill>
                  <a:srgbClr val="000000"/>
                </a:solidFill>
                <a:latin typeface="BMitra"/>
                <a:ea typeface="Calibri" panose="020F0502020204030204" pitchFamily="34" charset="0"/>
                <a:cs typeface="B Nazanin" panose="00000400000000000000" pitchFamily="2" charset="-78"/>
              </a:rPr>
              <a:t>      افزایش </a:t>
            </a:r>
            <a:r>
              <a:rPr lang="en-US" dirty="0" smtClean="0">
                <a:solidFill>
                  <a:srgbClr val="000000"/>
                </a:solidFill>
                <a:latin typeface="BMitra"/>
                <a:ea typeface="Calibri" panose="020F0502020204030204" pitchFamily="34" charset="0"/>
                <a:cs typeface="B Nazanin" panose="00000400000000000000" pitchFamily="2" charset="-78"/>
              </a:rPr>
              <a:t>LDH</a:t>
            </a:r>
            <a:r>
              <a:rPr lang="fa-IR" dirty="0" smtClean="0">
                <a:solidFill>
                  <a:srgbClr val="000000"/>
                </a:solidFill>
                <a:latin typeface="BMitra"/>
                <a:ea typeface="Calibri" panose="020F0502020204030204" pitchFamily="34" charset="0"/>
                <a:cs typeface="B Nazanin" panose="00000400000000000000" pitchFamily="2" charset="-78"/>
              </a:rPr>
              <a:t> ، </a:t>
            </a:r>
            <a:r>
              <a:rPr lang="en-US" dirty="0" smtClean="0">
                <a:solidFill>
                  <a:srgbClr val="000000"/>
                </a:solidFill>
                <a:latin typeface="BMitra"/>
                <a:ea typeface="Calibri" panose="020F0502020204030204" pitchFamily="34" charset="0"/>
                <a:cs typeface="B Nazanin" panose="00000400000000000000" pitchFamily="2" charset="-78"/>
              </a:rPr>
              <a:t>ALT</a:t>
            </a:r>
            <a:r>
              <a:rPr lang="fa-IR" dirty="0" smtClean="0">
                <a:solidFill>
                  <a:srgbClr val="000000"/>
                </a:solidFill>
                <a:latin typeface="BMitra"/>
                <a:ea typeface="Calibri" panose="020F0502020204030204" pitchFamily="34" charset="0"/>
                <a:cs typeface="B Nazanin" panose="00000400000000000000" pitchFamily="2" charset="-78"/>
              </a:rPr>
              <a:t> ، </a:t>
            </a:r>
            <a:r>
              <a:rPr lang="en-US" dirty="0" smtClean="0">
                <a:solidFill>
                  <a:srgbClr val="000000"/>
                </a:solidFill>
                <a:latin typeface="BMitra"/>
                <a:ea typeface="Calibri" panose="020F0502020204030204" pitchFamily="34" charset="0"/>
                <a:cs typeface="B Nazanin" panose="00000400000000000000" pitchFamily="2" charset="-78"/>
              </a:rPr>
              <a:t>AST</a:t>
            </a:r>
            <a:r>
              <a:rPr lang="fa-IR" dirty="0" smtClean="0">
                <a:solidFill>
                  <a:srgbClr val="000000"/>
                </a:solidFill>
                <a:latin typeface="BMitra"/>
                <a:ea typeface="Calibri" panose="020F0502020204030204" pitchFamily="34" charset="0"/>
                <a:cs typeface="B Nazanin" panose="00000400000000000000" pitchFamily="2" charset="-78"/>
              </a:rPr>
              <a:t> ، </a:t>
            </a:r>
            <a:r>
              <a:rPr lang="en-US" dirty="0" smtClean="0">
                <a:solidFill>
                  <a:srgbClr val="000000"/>
                </a:solidFill>
                <a:latin typeface="BMitra"/>
                <a:ea typeface="Calibri" panose="020F0502020204030204" pitchFamily="34" charset="0"/>
                <a:cs typeface="B Nazanin" panose="00000400000000000000" pitchFamily="2" charset="-78"/>
              </a:rPr>
              <a:t>Pt</a:t>
            </a:r>
            <a:r>
              <a:rPr lang="fa-IR" dirty="0" smtClean="0">
                <a:solidFill>
                  <a:srgbClr val="000000"/>
                </a:solidFill>
                <a:latin typeface="BMitra"/>
                <a:ea typeface="Calibri" panose="020F0502020204030204" pitchFamily="34" charset="0"/>
                <a:cs typeface="B Nazanin" panose="00000400000000000000" pitchFamily="2" charset="-78"/>
              </a:rPr>
              <a:t> (افزایش </a:t>
            </a:r>
            <a:r>
              <a:rPr lang="en-US" dirty="0" smtClean="0">
                <a:solidFill>
                  <a:srgbClr val="000000"/>
                </a:solidFill>
                <a:latin typeface="BMitra"/>
                <a:ea typeface="Calibri" panose="020F0502020204030204" pitchFamily="34" charset="0"/>
                <a:cs typeface="B Nazanin" panose="00000400000000000000" pitchFamily="2" charset="-78"/>
              </a:rPr>
              <a:t>Pt</a:t>
            </a:r>
            <a:r>
              <a:rPr lang="fa-IR" dirty="0" smtClean="0">
                <a:solidFill>
                  <a:srgbClr val="000000"/>
                </a:solidFill>
                <a:latin typeface="BMitra"/>
                <a:ea typeface="Calibri" panose="020F0502020204030204" pitchFamily="34" charset="0"/>
                <a:cs typeface="B Nazanin" panose="00000400000000000000" pitchFamily="2" charset="-78"/>
              </a:rPr>
              <a:t>پیش آگهی بدی دارد و یک شاخص حساس برای تعیین آسیب کبدی است)</a:t>
            </a:r>
          </a:p>
          <a:p>
            <a:pPr marL="285750" indent="-285750" algn="just" rtl="1">
              <a:spcBef>
                <a:spcPts val="200"/>
              </a:spcBef>
              <a:spcAft>
                <a:spcPts val="800"/>
              </a:spcAft>
              <a:buFont typeface="Arial" panose="020B0604020202020204" pitchFamily="34" charset="0"/>
              <a:buChar char="•"/>
            </a:pPr>
            <a:r>
              <a:rPr lang="fa-IR" dirty="0" smtClean="0">
                <a:solidFill>
                  <a:srgbClr val="000000"/>
                </a:solidFill>
                <a:latin typeface="BMitra"/>
                <a:ea typeface="Calibri" panose="020F0502020204030204" pitchFamily="34" charset="0"/>
                <a:cs typeface="B Nazanin" panose="00000400000000000000" pitchFamily="2" charset="-78"/>
              </a:rPr>
              <a:t>نشانگرهای آسیب به سیستم صفراوی :</a:t>
            </a:r>
          </a:p>
          <a:p>
            <a:pPr algn="just" rtl="1">
              <a:spcBef>
                <a:spcPts val="200"/>
              </a:spcBef>
              <a:spcAft>
                <a:spcPts val="800"/>
              </a:spcAft>
            </a:pPr>
            <a:r>
              <a:rPr lang="fa-IR" dirty="0">
                <a:solidFill>
                  <a:srgbClr val="000000"/>
                </a:solidFill>
                <a:latin typeface="BMitra"/>
                <a:ea typeface="Calibri" panose="020F0502020204030204" pitchFamily="34" charset="0"/>
                <a:cs typeface="B Nazanin" panose="00000400000000000000" pitchFamily="2" charset="-78"/>
              </a:rPr>
              <a:t> </a:t>
            </a:r>
            <a:r>
              <a:rPr lang="fa-IR" dirty="0" smtClean="0">
                <a:solidFill>
                  <a:srgbClr val="000000"/>
                </a:solidFill>
                <a:latin typeface="BMitra"/>
                <a:ea typeface="Calibri" panose="020F0502020204030204" pitchFamily="34" charset="0"/>
                <a:cs typeface="B Nazanin" panose="00000400000000000000" pitchFamily="2" charset="-78"/>
              </a:rPr>
              <a:t>    یرقان کلستاتیک </a:t>
            </a:r>
          </a:p>
          <a:p>
            <a:pPr algn="just" rtl="1">
              <a:spcBef>
                <a:spcPts val="200"/>
              </a:spcBef>
              <a:spcAft>
                <a:spcPts val="800"/>
              </a:spcAft>
            </a:pPr>
            <a:r>
              <a:rPr lang="fa-IR" dirty="0" smtClean="0">
                <a:solidFill>
                  <a:srgbClr val="000000"/>
                </a:solidFill>
                <a:latin typeface="BMitra"/>
                <a:ea typeface="Calibri" panose="020F0502020204030204" pitchFamily="34" charset="0"/>
                <a:cs typeface="B Nazanin" panose="00000400000000000000" pitchFamily="2" charset="-78"/>
              </a:rPr>
              <a:t>     افزایش میزان بیلی روبین مستقیم و غیرمستقیم ، آلکالین فسفاتاز ، نوکلئوتیداز ، گاما گلوتامیل ترانس پپتیداز ، اوروبیلینوژن</a:t>
            </a:r>
          </a:p>
          <a:p>
            <a:pPr marL="342900" indent="-342900" algn="just" rtl="1">
              <a:spcBef>
                <a:spcPts val="200"/>
              </a:spcBef>
              <a:spcAft>
                <a:spcPts val="800"/>
              </a:spcAft>
              <a:buFont typeface="Arial" panose="020B0604020202020204" pitchFamily="34" charset="0"/>
              <a:buChar char="•"/>
            </a:pPr>
            <a:endParaRPr lang="en-US" dirty="0">
              <a:solidFill>
                <a:srgbClr val="000000"/>
              </a:solidFill>
              <a:latin typeface="BMitra"/>
              <a:ea typeface="Calibri" panose="020F0502020204030204" pitchFamily="34" charset="0"/>
              <a:cs typeface="B Nazanin" panose="00000400000000000000" pitchFamily="2" charset="-78"/>
            </a:endParaRPr>
          </a:p>
        </p:txBody>
      </p:sp>
      <p:sp>
        <p:nvSpPr>
          <p:cNvPr id="2" name="Rectangle 1"/>
          <p:cNvSpPr/>
          <p:nvPr/>
        </p:nvSpPr>
        <p:spPr>
          <a:xfrm>
            <a:off x="542441" y="386396"/>
            <a:ext cx="10972800"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a:r>
              <a:rPr lang="fa-IR" sz="2800" dirty="0" smtClean="0">
                <a:solidFill>
                  <a:schemeClr val="tx1"/>
                </a:solidFill>
                <a:cs typeface="B Titr" panose="00000700000000000000" pitchFamily="2" charset="-78"/>
              </a:rPr>
              <a:t>نشانگرهای آزمایشگاهی در عوارض</a:t>
            </a:r>
            <a:endParaRPr lang="fa-IR" sz="2800" dirty="0">
              <a:solidFill>
                <a:schemeClr val="tx1"/>
              </a:solidFill>
              <a:cs typeface="B Titr" panose="00000700000000000000" pitchFamily="2" charset="-78"/>
            </a:endParaRPr>
          </a:p>
        </p:txBody>
      </p:sp>
    </p:spTree>
    <p:extLst>
      <p:ext uri="{BB962C8B-B14F-4D97-AF65-F5344CB8AC3E}">
        <p14:creationId xmlns:p14="http://schemas.microsoft.com/office/powerpoint/2010/main" val="33267684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664191418"/>
              </p:ext>
            </p:extLst>
          </p:nvPr>
        </p:nvGraphicFramePr>
        <p:xfrm>
          <a:off x="886682" y="1190529"/>
          <a:ext cx="10104119" cy="4573100"/>
        </p:xfrm>
        <a:graphic>
          <a:graphicData uri="http://schemas.openxmlformats.org/drawingml/2006/table">
            <a:tbl>
              <a:tblPr firstRow="1" bandRow="1">
                <a:tableStyleId>{5C22544A-7EE6-4342-B048-85BDC9FD1C3A}</a:tableStyleId>
              </a:tblPr>
              <a:tblGrid>
                <a:gridCol w="6111240">
                  <a:extLst>
                    <a:ext uri="{9D8B030D-6E8A-4147-A177-3AD203B41FA5}">
                      <a16:colId xmlns:a16="http://schemas.microsoft.com/office/drawing/2014/main" val="4185772327"/>
                    </a:ext>
                  </a:extLst>
                </a:gridCol>
                <a:gridCol w="2956560">
                  <a:extLst>
                    <a:ext uri="{9D8B030D-6E8A-4147-A177-3AD203B41FA5}">
                      <a16:colId xmlns:a16="http://schemas.microsoft.com/office/drawing/2014/main" val="1612555476"/>
                    </a:ext>
                  </a:extLst>
                </a:gridCol>
                <a:gridCol w="1036319">
                  <a:extLst>
                    <a:ext uri="{9D8B030D-6E8A-4147-A177-3AD203B41FA5}">
                      <a16:colId xmlns:a16="http://schemas.microsoft.com/office/drawing/2014/main" val="1794155262"/>
                    </a:ext>
                  </a:extLst>
                </a:gridCol>
              </a:tblGrid>
              <a:tr h="307439">
                <a:tc>
                  <a:txBody>
                    <a:bodyPr/>
                    <a:lstStyle/>
                    <a:p>
                      <a:pPr algn="ctr" rtl="1"/>
                      <a:r>
                        <a:rPr lang="fa-IR" dirty="0" smtClean="0">
                          <a:solidFill>
                            <a:schemeClr val="tx1"/>
                          </a:solidFill>
                        </a:rPr>
                        <a:t>مثال ها</a:t>
                      </a:r>
                      <a:endParaRPr lang="en-US" dirty="0">
                        <a:solidFill>
                          <a:schemeClr val="tx1"/>
                        </a:solidFill>
                      </a:endParaRPr>
                    </a:p>
                  </a:txBody>
                  <a:tcPr/>
                </a:tc>
                <a:tc>
                  <a:txBody>
                    <a:bodyPr/>
                    <a:lstStyle/>
                    <a:p>
                      <a:pPr algn="ctr" rtl="1"/>
                      <a:r>
                        <a:rPr lang="fa-IR" dirty="0" smtClean="0">
                          <a:solidFill>
                            <a:schemeClr val="tx1"/>
                          </a:solidFill>
                        </a:rPr>
                        <a:t>رده خطر</a:t>
                      </a:r>
                      <a:endParaRPr lang="en-US" dirty="0">
                        <a:solidFill>
                          <a:schemeClr val="tx1"/>
                        </a:solidFill>
                      </a:endParaRPr>
                    </a:p>
                  </a:txBody>
                  <a:tcPr/>
                </a:tc>
                <a:tc>
                  <a:txBody>
                    <a:bodyPr/>
                    <a:lstStyle/>
                    <a:p>
                      <a:pPr rtl="1"/>
                      <a:r>
                        <a:rPr lang="fa-IR" dirty="0" smtClean="0">
                          <a:solidFill>
                            <a:schemeClr val="tx1"/>
                          </a:solidFill>
                        </a:rPr>
                        <a:t>نوع</a:t>
                      </a:r>
                      <a:r>
                        <a:rPr lang="fa-IR" baseline="0" dirty="0" smtClean="0">
                          <a:solidFill>
                            <a:schemeClr val="tx1"/>
                          </a:solidFill>
                        </a:rPr>
                        <a:t> خطر</a:t>
                      </a:r>
                      <a:endParaRPr lang="en-US" dirty="0">
                        <a:solidFill>
                          <a:schemeClr val="tx1"/>
                        </a:solidFill>
                      </a:endParaRPr>
                    </a:p>
                  </a:txBody>
                  <a:tcPr/>
                </a:tc>
                <a:extLst>
                  <a:ext uri="{0D108BD9-81ED-4DB2-BD59-A6C34878D82A}">
                    <a16:rowId xmlns:a16="http://schemas.microsoft.com/office/drawing/2014/main" val="3283302519"/>
                  </a:ext>
                </a:extLst>
              </a:tr>
              <a:tr h="1232631">
                <a:tc>
                  <a:txBody>
                    <a:bodyPr/>
                    <a:lstStyle/>
                    <a:p>
                      <a:pPr marL="285750" indent="-285750" rtl="1">
                        <a:buFont typeface="Arial" panose="020B0604020202020204" pitchFamily="34" charset="0"/>
                        <a:buChar char="•"/>
                      </a:pPr>
                      <a:r>
                        <a:rPr lang="fa-IR" dirty="0" smtClean="0">
                          <a:cs typeface="B Mitra" panose="00000400000000000000" pitchFamily="2" charset="-78"/>
                        </a:rPr>
                        <a:t>تماس</a:t>
                      </a:r>
                      <a:r>
                        <a:rPr lang="fa-IR" baseline="0" dirty="0" smtClean="0">
                          <a:cs typeface="B Mitra" panose="00000400000000000000" pitchFamily="2" charset="-78"/>
                        </a:rPr>
                        <a:t> های خانگی </a:t>
                      </a:r>
                    </a:p>
                    <a:p>
                      <a:pPr marL="285750" indent="-285750" rtl="1">
                        <a:buFont typeface="Arial" panose="020B0604020202020204" pitchFamily="34" charset="0"/>
                        <a:buChar char="•"/>
                      </a:pPr>
                      <a:r>
                        <a:rPr lang="fa-IR" baseline="0" dirty="0" smtClean="0">
                          <a:cs typeface="B Mitra" panose="00000400000000000000" pitchFamily="2" charset="-78"/>
                        </a:rPr>
                        <a:t>مراقبین بیمار</a:t>
                      </a:r>
                    </a:p>
                    <a:p>
                      <a:pPr marL="285750" indent="-285750" rtl="1">
                        <a:buFont typeface="Arial" panose="020B0604020202020204" pitchFamily="34" charset="0"/>
                        <a:buChar char="•"/>
                      </a:pPr>
                      <a:r>
                        <a:rPr lang="fa-IR" baseline="0" dirty="0" smtClean="0">
                          <a:cs typeface="B Mitra" panose="00000400000000000000" pitchFamily="2" charset="-78"/>
                        </a:rPr>
                        <a:t>تماس جنسی</a:t>
                      </a:r>
                    </a:p>
                    <a:p>
                      <a:pPr marL="285750" indent="-285750" rtl="1">
                        <a:buFont typeface="Arial" panose="020B0604020202020204" pitchFamily="34" charset="0"/>
                        <a:buChar char="•"/>
                      </a:pPr>
                      <a:r>
                        <a:rPr lang="fa-IR" baseline="0" dirty="0" smtClean="0">
                          <a:cs typeface="B Mitra" panose="00000400000000000000" pitchFamily="2" charset="-78"/>
                        </a:rPr>
                        <a:t>افراد در تماس مستقیم و نزدیک با مسافران بین المللی</a:t>
                      </a:r>
                      <a:endParaRPr lang="en-US" dirty="0">
                        <a:cs typeface="B Mitra" panose="00000400000000000000" pitchFamily="2" charset="-78"/>
                      </a:endParaRPr>
                    </a:p>
                  </a:txBody>
                  <a:tcPr/>
                </a:tc>
                <a:tc>
                  <a:txBody>
                    <a:bodyPr/>
                    <a:lstStyle/>
                    <a:p>
                      <a:pPr rtl="1"/>
                      <a:r>
                        <a:rPr lang="fa-IR" dirty="0" smtClean="0">
                          <a:cs typeface="B Mitra" panose="00000400000000000000" pitchFamily="2" charset="-78"/>
                        </a:rPr>
                        <a:t>تماس</a:t>
                      </a:r>
                      <a:r>
                        <a:rPr lang="fa-IR" baseline="0" dirty="0" smtClean="0">
                          <a:cs typeface="B Mitra" panose="00000400000000000000" pitchFamily="2" charset="-78"/>
                        </a:rPr>
                        <a:t> مستقیم با فرد مبتلا به عفونت </a:t>
                      </a:r>
                      <a:r>
                        <a:rPr lang="en-US" baseline="0" dirty="0" smtClean="0">
                          <a:cs typeface="B Mitra" panose="00000400000000000000" pitchFamily="2" charset="-78"/>
                        </a:rPr>
                        <a:t>HAV</a:t>
                      </a:r>
                      <a:endParaRPr lang="en-US" dirty="0">
                        <a:cs typeface="B Mitra" panose="00000400000000000000" pitchFamily="2" charset="-78"/>
                      </a:endParaRPr>
                    </a:p>
                  </a:txBody>
                  <a:tcPr/>
                </a:tc>
                <a:tc rowSpan="5">
                  <a:txBody>
                    <a:bodyPr/>
                    <a:lstStyle/>
                    <a:p>
                      <a:pPr algn="ctr" rtl="1"/>
                      <a:r>
                        <a:rPr lang="fa-IR" dirty="0" smtClean="0">
                          <a:cs typeface="B Titr" panose="00000700000000000000" pitchFamily="2" charset="-78"/>
                        </a:rPr>
                        <a:t>افزایش خطر ابتلا به عفونت</a:t>
                      </a:r>
                      <a:r>
                        <a:rPr lang="en-US" dirty="0" smtClean="0">
                          <a:cs typeface="B Titr" panose="00000700000000000000" pitchFamily="2" charset="-78"/>
                        </a:rPr>
                        <a:t>HAV</a:t>
                      </a:r>
                      <a:endParaRPr lang="en-US" dirty="0">
                        <a:cs typeface="B Titr" panose="00000700000000000000" pitchFamily="2" charset="-78"/>
                      </a:endParaRPr>
                    </a:p>
                  </a:txBody>
                  <a:tcPr marL="137160" marR="137160" marT="137160" marB="137160" vert="vert270" anchor="ctr"/>
                </a:tc>
                <a:extLst>
                  <a:ext uri="{0D108BD9-81ED-4DB2-BD59-A6C34878D82A}">
                    <a16:rowId xmlns:a16="http://schemas.microsoft.com/office/drawing/2014/main" val="2095718238"/>
                  </a:ext>
                </a:extLst>
              </a:tr>
              <a:tr h="985489">
                <a:tc>
                  <a:txBody>
                    <a:bodyPr/>
                    <a:lstStyle/>
                    <a:p>
                      <a:pPr marL="285750" indent="-285750" rtl="1">
                        <a:buFont typeface="Arial" panose="020B0604020202020204" pitchFamily="34" charset="0"/>
                        <a:buChar char="•"/>
                      </a:pPr>
                      <a:r>
                        <a:rPr lang="fa-IR" dirty="0" smtClean="0">
                          <a:cs typeface="B Mitra" panose="00000400000000000000" pitchFamily="2" charset="-78"/>
                        </a:rPr>
                        <a:t>افراد در تماس با حیوانات</a:t>
                      </a:r>
                      <a:r>
                        <a:rPr lang="fa-IR" baseline="0" dirty="0" smtClean="0">
                          <a:cs typeface="B Mitra" panose="00000400000000000000" pitchFamily="2" charset="-78"/>
                        </a:rPr>
                        <a:t> پستاندار</a:t>
                      </a:r>
                    </a:p>
                    <a:p>
                      <a:pPr marL="285750" indent="-285750" rtl="1">
                        <a:buFont typeface="Arial" panose="020B0604020202020204" pitchFamily="34" charset="0"/>
                        <a:buChar char="•"/>
                      </a:pPr>
                      <a:r>
                        <a:rPr lang="fa-IR" baseline="0" dirty="0" smtClean="0">
                          <a:cs typeface="B Mitra" panose="00000400000000000000" pitchFamily="2" charset="-78"/>
                        </a:rPr>
                        <a:t>افرادی که در آزمایشگاه های تحقیقاتی با مواد یا نمونه های بالینی / غیربالینی حاوی ویروس </a:t>
                      </a:r>
                      <a:r>
                        <a:rPr lang="en-US" baseline="0" dirty="0" smtClean="0">
                          <a:cs typeface="B Mitra" panose="00000400000000000000" pitchFamily="2" charset="-78"/>
                        </a:rPr>
                        <a:t>HAV</a:t>
                      </a:r>
                      <a:r>
                        <a:rPr lang="fa-IR" baseline="0" dirty="0" smtClean="0">
                          <a:cs typeface="B Mitra" panose="00000400000000000000" pitchFamily="2" charset="-78"/>
                        </a:rPr>
                        <a:t> کار می کنند</a:t>
                      </a:r>
                    </a:p>
                  </a:txBody>
                  <a:tcPr/>
                </a:tc>
                <a:tc>
                  <a:txBody>
                    <a:bodyPr/>
                    <a:lstStyle/>
                    <a:p>
                      <a:pPr rtl="1"/>
                      <a:r>
                        <a:rPr lang="fa-IR" dirty="0" smtClean="0">
                          <a:cs typeface="B Mitra" panose="00000400000000000000" pitchFamily="2" charset="-78"/>
                        </a:rPr>
                        <a:t>خطر شغلی</a:t>
                      </a:r>
                      <a:endParaRPr lang="en-US" dirty="0">
                        <a:cs typeface="B Mitra" panose="00000400000000000000" pitchFamily="2" charset="-78"/>
                      </a:endParaRPr>
                    </a:p>
                  </a:txBody>
                  <a:tcPr/>
                </a:tc>
                <a:tc vMerge="1">
                  <a:txBody>
                    <a:bodyPr/>
                    <a:lstStyle/>
                    <a:p>
                      <a:pPr rtl="1"/>
                      <a:endParaRPr lang="en-US" dirty="0"/>
                    </a:p>
                  </a:txBody>
                  <a:tcPr marL="137160" marR="137160" marT="137160" marB="137160"/>
                </a:tc>
                <a:extLst>
                  <a:ext uri="{0D108BD9-81ED-4DB2-BD59-A6C34878D82A}">
                    <a16:rowId xmlns:a16="http://schemas.microsoft.com/office/drawing/2014/main" val="439390735"/>
                  </a:ext>
                </a:extLst>
              </a:tr>
              <a:tr h="530648">
                <a:tc>
                  <a:txBody>
                    <a:bodyPr/>
                    <a:lstStyle/>
                    <a:p>
                      <a:pPr marL="285750" indent="-285750" rtl="1">
                        <a:buFont typeface="Arial" panose="020B0604020202020204" pitchFamily="34" charset="0"/>
                        <a:buChar char="•"/>
                      </a:pPr>
                      <a:r>
                        <a:rPr lang="fa-IR" dirty="0" smtClean="0">
                          <a:cs typeface="B Mitra" panose="00000400000000000000" pitchFamily="2" charset="-78"/>
                        </a:rPr>
                        <a:t>افراد با سابقه سوء مصرف تزریقی یا غیرتزریقی مواد</a:t>
                      </a:r>
                    </a:p>
                  </a:txBody>
                  <a:tcPr/>
                </a:tc>
                <a:tc>
                  <a:txBody>
                    <a:bodyPr/>
                    <a:lstStyle/>
                    <a:p>
                      <a:pPr rtl="1"/>
                      <a:r>
                        <a:rPr lang="fa-IR" dirty="0" smtClean="0">
                          <a:cs typeface="B Mitra" panose="00000400000000000000" pitchFamily="2" charset="-78"/>
                        </a:rPr>
                        <a:t>سوء مصرف کنندگان</a:t>
                      </a:r>
                      <a:r>
                        <a:rPr lang="fa-IR" baseline="0" dirty="0" smtClean="0">
                          <a:cs typeface="B Mitra" panose="00000400000000000000" pitchFamily="2" charset="-78"/>
                        </a:rPr>
                        <a:t> مواد</a:t>
                      </a:r>
                      <a:endParaRPr lang="en-US" dirty="0">
                        <a:cs typeface="B Mitra" panose="00000400000000000000" pitchFamily="2" charset="-78"/>
                      </a:endParaRPr>
                    </a:p>
                  </a:txBody>
                  <a:tcPr/>
                </a:tc>
                <a:tc vMerge="1">
                  <a:txBody>
                    <a:bodyPr/>
                    <a:lstStyle/>
                    <a:p>
                      <a:pPr rtl="1"/>
                      <a:endParaRPr lang="en-US" dirty="0"/>
                    </a:p>
                  </a:txBody>
                  <a:tcPr marL="137160" marR="137160" marT="137160" marB="137160"/>
                </a:tc>
                <a:extLst>
                  <a:ext uri="{0D108BD9-81ED-4DB2-BD59-A6C34878D82A}">
                    <a16:rowId xmlns:a16="http://schemas.microsoft.com/office/drawing/2014/main" val="355944632"/>
                  </a:ext>
                </a:extLst>
              </a:tr>
              <a:tr h="927924">
                <a:tc>
                  <a:txBody>
                    <a:bodyPr/>
                    <a:lstStyle/>
                    <a:p>
                      <a:pPr marL="285750" indent="-285750" rtl="1">
                        <a:buFont typeface="Arial" panose="020B0604020202020204" pitchFamily="34" charset="0"/>
                        <a:buChar char="•"/>
                      </a:pPr>
                      <a:r>
                        <a:rPr lang="fa-IR" dirty="0" smtClean="0">
                          <a:cs typeface="B Mitra" panose="00000400000000000000" pitchFamily="2" charset="-78"/>
                        </a:rPr>
                        <a:t>مراکز مراقبت از معلولین ذهنی</a:t>
                      </a:r>
                      <a:r>
                        <a:rPr lang="fa-IR" baseline="0" dirty="0" smtClean="0">
                          <a:cs typeface="B Mitra" panose="00000400000000000000" pitchFamily="2" charset="-78"/>
                        </a:rPr>
                        <a:t> ، حرکتی</a:t>
                      </a:r>
                    </a:p>
                    <a:p>
                      <a:pPr marL="285750" indent="-285750" rtl="1">
                        <a:buFont typeface="Arial" panose="020B0604020202020204" pitchFamily="34" charset="0"/>
                        <a:buChar char="•"/>
                      </a:pPr>
                      <a:r>
                        <a:rPr lang="fa-IR" baseline="0" dirty="0" smtClean="0">
                          <a:cs typeface="B Mitra" panose="00000400000000000000" pitchFamily="2" charset="-78"/>
                        </a:rPr>
                        <a:t>پناهگاه های تعبیه شده برای افراد بی خانمان</a:t>
                      </a:r>
                    </a:p>
                    <a:p>
                      <a:pPr marL="285750" indent="-285750" rtl="1">
                        <a:buFont typeface="Arial" panose="020B0604020202020204" pitchFamily="34" charset="0"/>
                        <a:buChar char="•"/>
                      </a:pPr>
                      <a:r>
                        <a:rPr lang="fa-IR" baseline="0" dirty="0" smtClean="0">
                          <a:cs typeface="B Mitra" panose="00000400000000000000" pitchFamily="2" charset="-78"/>
                        </a:rPr>
                        <a:t>زندان ها ، مراکز تأمینی تربیتی و ... در طی طغیان ها</a:t>
                      </a:r>
                      <a:endParaRPr lang="en-US" dirty="0">
                        <a:cs typeface="B Mitra" panose="00000400000000000000" pitchFamily="2" charset="-78"/>
                      </a:endParaRPr>
                    </a:p>
                  </a:txBody>
                  <a:tcPr/>
                </a:tc>
                <a:tc>
                  <a:txBody>
                    <a:bodyPr/>
                    <a:lstStyle/>
                    <a:p>
                      <a:pPr rtl="1"/>
                      <a:r>
                        <a:rPr lang="fa-IR" dirty="0" smtClean="0">
                          <a:cs typeface="B Mitra" panose="00000400000000000000" pitchFamily="2" charset="-78"/>
                        </a:rPr>
                        <a:t>افراد در</a:t>
                      </a:r>
                      <a:r>
                        <a:rPr lang="fa-IR" baseline="0" dirty="0" smtClean="0">
                          <a:cs typeface="B Mitra" panose="00000400000000000000" pitchFamily="2" charset="-78"/>
                        </a:rPr>
                        <a:t> مرکزتجمعی</a:t>
                      </a:r>
                      <a:endParaRPr lang="en-US" dirty="0">
                        <a:cs typeface="B Mitra" panose="00000400000000000000" pitchFamily="2" charset="-78"/>
                      </a:endParaRPr>
                    </a:p>
                  </a:txBody>
                  <a:tcPr/>
                </a:tc>
                <a:tc vMerge="1">
                  <a:txBody>
                    <a:bodyPr/>
                    <a:lstStyle/>
                    <a:p>
                      <a:pPr rtl="1"/>
                      <a:endParaRPr lang="en-US" dirty="0"/>
                    </a:p>
                  </a:txBody>
                  <a:tcPr marL="137160" marR="137160" marT="137160" marB="137160"/>
                </a:tc>
                <a:extLst>
                  <a:ext uri="{0D108BD9-81ED-4DB2-BD59-A6C34878D82A}">
                    <a16:rowId xmlns:a16="http://schemas.microsoft.com/office/drawing/2014/main" val="2865232751"/>
                  </a:ext>
                </a:extLst>
              </a:tr>
              <a:tr h="530648">
                <a:tc>
                  <a:txBody>
                    <a:bodyPr/>
                    <a:lstStyle/>
                    <a:p>
                      <a:pPr rtl="1"/>
                      <a:r>
                        <a:rPr lang="fa-IR" dirty="0" smtClean="0">
                          <a:cs typeface="B Mitra" panose="00000400000000000000" pitchFamily="2" charset="-78"/>
                        </a:rPr>
                        <a:t>* سفر به / یا اشتغال در کشورهای با اندمیسیته بالا یا متوسط از نظر هپاتیت</a:t>
                      </a:r>
                      <a:r>
                        <a:rPr lang="en-US" dirty="0" smtClean="0">
                          <a:cs typeface="B Mitra" panose="00000400000000000000" pitchFamily="2" charset="-78"/>
                        </a:rPr>
                        <a:t>A</a:t>
                      </a:r>
                      <a:endParaRPr lang="en-US" dirty="0">
                        <a:cs typeface="B Mitra" panose="00000400000000000000" pitchFamily="2" charset="-78"/>
                      </a:endParaRPr>
                    </a:p>
                  </a:txBody>
                  <a:tcPr/>
                </a:tc>
                <a:tc>
                  <a:txBody>
                    <a:bodyPr/>
                    <a:lstStyle/>
                    <a:p>
                      <a:pPr rtl="1"/>
                      <a:r>
                        <a:rPr lang="fa-IR" dirty="0" smtClean="0">
                          <a:cs typeface="B Mitra" panose="00000400000000000000" pitchFamily="2" charset="-78"/>
                        </a:rPr>
                        <a:t>مسافران بین المللی</a:t>
                      </a:r>
                      <a:endParaRPr lang="en-US" dirty="0">
                        <a:cs typeface="B Mitra" panose="00000400000000000000" pitchFamily="2" charset="-78"/>
                      </a:endParaRPr>
                    </a:p>
                  </a:txBody>
                  <a:tcPr/>
                </a:tc>
                <a:tc vMerge="1">
                  <a:txBody>
                    <a:bodyPr/>
                    <a:lstStyle/>
                    <a:p>
                      <a:pPr rtl="1"/>
                      <a:endParaRPr lang="en-US" dirty="0"/>
                    </a:p>
                  </a:txBody>
                  <a:tcPr marL="137160" marR="137160" marT="137160" marB="137160"/>
                </a:tc>
                <a:extLst>
                  <a:ext uri="{0D108BD9-81ED-4DB2-BD59-A6C34878D82A}">
                    <a16:rowId xmlns:a16="http://schemas.microsoft.com/office/drawing/2014/main" val="1871802817"/>
                  </a:ext>
                </a:extLst>
              </a:tr>
            </a:tbl>
          </a:graphicData>
        </a:graphic>
      </p:graphicFrame>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a:cs typeface="B Titr" panose="00000700000000000000" pitchFamily="2" charset="-78"/>
              </a:rPr>
              <a:t>طبقه بندی افراد با افزایش خطر ابتلا به عفونت با ویروس هپاتیت</a:t>
            </a:r>
            <a:r>
              <a:rPr lang="en-US" sz="2800" dirty="0">
                <a:cs typeface="B Titr" panose="00000700000000000000" pitchFamily="2" charset="-78"/>
              </a:rPr>
              <a:t>A</a:t>
            </a:r>
          </a:p>
        </p:txBody>
      </p:sp>
    </p:spTree>
    <p:extLst>
      <p:ext uri="{BB962C8B-B14F-4D97-AF65-F5344CB8AC3E}">
        <p14:creationId xmlns:p14="http://schemas.microsoft.com/office/powerpoint/2010/main" val="24062972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یافته های سرولوژیک و تشخیص عفونت هپاتیت </a:t>
            </a:r>
            <a:r>
              <a:rPr lang="en-US" sz="2800" dirty="0" smtClean="0">
                <a:cs typeface="B Titr" panose="00000700000000000000" pitchFamily="2" charset="-78"/>
              </a:rPr>
              <a:t>A</a:t>
            </a:r>
            <a:endParaRPr lang="en-US" sz="2800" dirty="0">
              <a:cs typeface="B Titr" panose="00000700000000000000" pitchFamily="2" charset="-78"/>
            </a:endParaRPr>
          </a:p>
        </p:txBody>
      </p:sp>
      <p:sp>
        <p:nvSpPr>
          <p:cNvPr id="4" name="Rectangle 3"/>
          <p:cNvSpPr/>
          <p:nvPr/>
        </p:nvSpPr>
        <p:spPr>
          <a:xfrm>
            <a:off x="924780" y="1348325"/>
            <a:ext cx="10027920" cy="51552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just" rtl="1">
              <a:lnSpc>
                <a:spcPct val="150000"/>
              </a:lnSpc>
              <a:spcAft>
                <a:spcPts val="800"/>
              </a:spcAft>
              <a:buFont typeface="Arial" panose="020B0604020202020204" pitchFamily="34" charset="0"/>
              <a:buChar char="•"/>
            </a:pPr>
            <a:r>
              <a:rPr lang="en-US" sz="2000" dirty="0" err="1" smtClean="0">
                <a:solidFill>
                  <a:srgbClr val="000000"/>
                </a:solidFill>
                <a:latin typeface="BMitra"/>
                <a:ea typeface="Calibri" panose="020F0502020204030204" pitchFamily="34" charset="0"/>
                <a:cs typeface="B Nazanin" panose="00000400000000000000" pitchFamily="2" charset="-78"/>
              </a:rPr>
              <a:t>lll</a:t>
            </a:r>
            <a:endParaRPr lang="fa-IR" sz="2000" dirty="0">
              <a:solidFill>
                <a:srgbClr val="000000"/>
              </a:solidFill>
              <a:latin typeface="BMitra"/>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9207638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03091" y="2148955"/>
            <a:ext cx="10515600" cy="1325563"/>
          </a:xfrm>
        </p:spPr>
        <p:txBody>
          <a:bodyPr>
            <a:normAutofit fontScale="90000"/>
          </a:bodyPr>
          <a:lstStyle/>
          <a:p>
            <a:pPr algn="ctr"/>
            <a:r>
              <a:rPr lang="fa-IR" dirty="0">
                <a:solidFill>
                  <a:schemeClr val="accent2">
                    <a:lumMod val="75000"/>
                  </a:schemeClr>
                </a:solidFill>
                <a:cs typeface="B Titr" panose="00000700000000000000" pitchFamily="2" charset="-78"/>
              </a:rPr>
              <a:t>اپیدمیولوژی بیماری در جهان و ایران</a:t>
            </a:r>
            <a:br>
              <a:rPr lang="fa-IR" dirty="0">
                <a:solidFill>
                  <a:schemeClr val="accent2">
                    <a:lumMod val="75000"/>
                  </a:schemeClr>
                </a:solidFill>
                <a:cs typeface="B Titr" panose="00000700000000000000" pitchFamily="2" charset="-78"/>
              </a:rPr>
            </a:br>
            <a:endParaRPr lang="fa-IR" dirty="0">
              <a:solidFill>
                <a:schemeClr val="accent2">
                  <a:lumMod val="75000"/>
                </a:schemeClr>
              </a:solidFill>
              <a:cs typeface="B Titr" panose="00000700000000000000" pitchFamily="2" charset="-78"/>
            </a:endParaRPr>
          </a:p>
        </p:txBody>
      </p:sp>
    </p:spTree>
    <p:extLst>
      <p:ext uri="{BB962C8B-B14F-4D97-AF65-F5344CB8AC3E}">
        <p14:creationId xmlns:p14="http://schemas.microsoft.com/office/powerpoint/2010/main" val="29731811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528889"/>
            <a:ext cx="10913424" cy="400110"/>
          </a:xfrm>
          <a:prstGeom prst="rect">
            <a:avLst/>
          </a:prstGeom>
          <a:solidFill>
            <a:schemeClr val="accent4">
              <a:lumMod val="40000"/>
              <a:lumOff val="60000"/>
            </a:schemeClr>
          </a:solidFill>
        </p:spPr>
        <p:txBody>
          <a:bodyPr wrap="square">
            <a:spAutoFit/>
          </a:bodyPr>
          <a:lstStyle/>
          <a:p>
            <a:pPr algn="r" rtl="1"/>
            <a:r>
              <a:rPr lang="ar-SA" sz="2000" b="1" dirty="0">
                <a:solidFill>
                  <a:srgbClr val="000000"/>
                </a:solidFill>
                <a:latin typeface="BMitra"/>
                <a:ea typeface="Calibri" panose="020F0502020204030204" pitchFamily="34" charset="0"/>
                <a:cs typeface="B Nazanin" panose="00000400000000000000" pitchFamily="2" charset="-78"/>
              </a:rPr>
              <a:t>سالانه </a:t>
            </a:r>
            <a:r>
              <a:rPr lang="fa-IR" sz="2000" b="1" dirty="0" smtClean="0">
                <a:solidFill>
                  <a:srgbClr val="000000"/>
                </a:solidFill>
                <a:latin typeface="BMitra"/>
                <a:ea typeface="Calibri" panose="020F0502020204030204" pitchFamily="34" charset="0"/>
                <a:cs typeface="B Nazanin" panose="00000400000000000000" pitchFamily="2" charset="-78"/>
              </a:rPr>
              <a:t>1.5</a:t>
            </a:r>
            <a:r>
              <a:rPr lang="ar-SA" sz="2000" b="1" dirty="0" smtClean="0">
                <a:solidFill>
                  <a:srgbClr val="000000"/>
                </a:solidFill>
                <a:latin typeface="BMitra"/>
                <a:ea typeface="Calibri" panose="020F0502020204030204" pitchFamily="34" charset="0"/>
                <a:cs typeface="B Nazanin" panose="00000400000000000000" pitchFamily="2" charset="-78"/>
              </a:rPr>
              <a:t> </a:t>
            </a:r>
            <a:r>
              <a:rPr lang="ar-SA" sz="2000" b="1" dirty="0">
                <a:solidFill>
                  <a:srgbClr val="000000"/>
                </a:solidFill>
                <a:latin typeface="BMitra"/>
                <a:ea typeface="Calibri" panose="020F0502020204030204" pitchFamily="34" charset="0"/>
                <a:cs typeface="B Nazanin" panose="00000400000000000000" pitchFamily="2" charset="-78"/>
              </a:rPr>
              <a:t>میلیون نفر به شکل بالینی بیماری مبتلا می شوند اما میزان عفونت احتمالا تا 10 برابر بیشتر است . </a:t>
            </a:r>
            <a:endParaRPr lang="fa-IR" sz="2000" b="1" dirty="0"/>
          </a:p>
        </p:txBody>
      </p:sp>
      <p:sp>
        <p:nvSpPr>
          <p:cNvPr id="3" name="Rectangle 2"/>
          <p:cNvSpPr/>
          <p:nvPr/>
        </p:nvSpPr>
        <p:spPr>
          <a:xfrm>
            <a:off x="641268" y="1293101"/>
            <a:ext cx="11186556" cy="1737783"/>
          </a:xfrm>
          <a:prstGeom prst="rect">
            <a:avLst/>
          </a:prstGeom>
          <a:solidFill>
            <a:schemeClr val="tx2">
              <a:lumMod val="20000"/>
              <a:lumOff val="80000"/>
            </a:schemeClr>
          </a:solidFill>
        </p:spPr>
        <p:txBody>
          <a:bodyPr wrap="square">
            <a:spAutoFit/>
          </a:bodyPr>
          <a:lstStyle/>
          <a:p>
            <a:pPr algn="just" rtl="1">
              <a:lnSpc>
                <a:spcPct val="107000"/>
              </a:lnSpc>
              <a:spcAft>
                <a:spcPts val="800"/>
              </a:spcAft>
            </a:pPr>
            <a:r>
              <a:rPr lang="ar-SA" b="1" dirty="0">
                <a:solidFill>
                  <a:schemeClr val="accent2"/>
                </a:solidFill>
                <a:ea typeface="Times New Roman" panose="02020603050405020304" pitchFamily="18" charset="0"/>
                <a:cs typeface="B Titr" panose="00000700000000000000" pitchFamily="2" charset="-78"/>
              </a:rPr>
              <a:t>مناطق با سطح آندمیسیته بالای بیماری:</a:t>
            </a:r>
            <a:endParaRPr lang="en-US" sz="1600" b="1" dirty="0">
              <a:solidFill>
                <a:schemeClr val="accent2"/>
              </a:solidFill>
              <a:ea typeface="Calibri" panose="020F0502020204030204" pitchFamily="34" charset="0"/>
              <a:cs typeface="B Titr" panose="00000700000000000000" pitchFamily="2" charset="-78"/>
            </a:endParaRPr>
          </a:p>
          <a:p>
            <a:pPr algn="just" rtl="1">
              <a:lnSpc>
                <a:spcPct val="150000"/>
              </a:lnSpc>
              <a:spcAft>
                <a:spcPts val="800"/>
              </a:spcAft>
            </a:pPr>
            <a:r>
              <a:rPr lang="ar-SA" dirty="0">
                <a:solidFill>
                  <a:srgbClr val="000000"/>
                </a:solidFill>
                <a:ea typeface="Calibri" panose="020F0502020204030204" pitchFamily="34" charset="0"/>
                <a:cs typeface="B Nazanin" panose="00000400000000000000" pitchFamily="2" charset="-78"/>
              </a:rPr>
              <a:t>وقتی شیوع سرمی هپاتیت</a:t>
            </a:r>
            <a:r>
              <a:rPr lang="en-US" dirty="0">
                <a:solidFill>
                  <a:srgbClr val="000000"/>
                </a:solidFill>
                <a:ea typeface="Calibri" panose="020F0502020204030204" pitchFamily="34" charset="0"/>
                <a:cs typeface="B Nazanin" panose="00000400000000000000" pitchFamily="2" charset="-78"/>
              </a:rPr>
              <a:t>A </a:t>
            </a:r>
            <a:r>
              <a:rPr lang="ar-SA" dirty="0">
                <a:solidFill>
                  <a:srgbClr val="000000"/>
                </a:solidFill>
                <a:ea typeface="Calibri" panose="020F0502020204030204" pitchFamily="34" charset="0"/>
                <a:cs typeface="B Nazanin" panose="00000400000000000000" pitchFamily="2" charset="-78"/>
              </a:rPr>
              <a:t>در افراد 10 ساله بزرگتر یا مساوی 90% باشد منطقه با آندمیسیته بالا در نظرگرفته می شود. در کشورهای در حال توسعه که دارای شرایط بهداشتی ضعیفی هستند، به طور مثال کشورهای جنوب صحرای آفریقا و مناطقی از  آسیای جنوب شرقی، آمریکای جنوبی و آسیای شرقی، اکثر کودکان (90٪) قبل از سن 10 سالگی مبتلا به ویروس هپاتیت</a:t>
            </a:r>
            <a:r>
              <a:rPr lang="en-US" dirty="0">
                <a:solidFill>
                  <a:srgbClr val="000000"/>
                </a:solidFill>
                <a:ea typeface="Calibri" panose="020F0502020204030204" pitchFamily="34" charset="0"/>
                <a:cs typeface="B Nazanin" panose="00000400000000000000" pitchFamily="2" charset="-78"/>
              </a:rPr>
              <a:t> A </a:t>
            </a:r>
            <a:r>
              <a:rPr lang="ar-SA" dirty="0">
                <a:solidFill>
                  <a:srgbClr val="000000"/>
                </a:solidFill>
                <a:ea typeface="Calibri" panose="020F0502020204030204" pitchFamily="34" charset="0"/>
                <a:cs typeface="B Nazanin" panose="00000400000000000000" pitchFamily="2" charset="-78"/>
              </a:rPr>
              <a:t>شده اند. </a:t>
            </a:r>
            <a:endParaRPr lang="en-US" sz="1600" dirty="0">
              <a:effectLst/>
              <a:ea typeface="Calibri" panose="020F0502020204030204" pitchFamily="34" charset="0"/>
              <a:cs typeface="B Nazanin" panose="00000400000000000000" pitchFamily="2" charset="-78"/>
            </a:endParaRPr>
          </a:p>
        </p:txBody>
      </p:sp>
      <p:sp>
        <p:nvSpPr>
          <p:cNvPr id="4" name="Rectangle 3"/>
          <p:cNvSpPr/>
          <p:nvPr/>
        </p:nvSpPr>
        <p:spPr>
          <a:xfrm>
            <a:off x="641268" y="3394987"/>
            <a:ext cx="11186556" cy="2421176"/>
          </a:xfrm>
          <a:prstGeom prst="rect">
            <a:avLst/>
          </a:prstGeom>
          <a:solidFill>
            <a:schemeClr val="accent1">
              <a:lumMod val="20000"/>
              <a:lumOff val="80000"/>
            </a:schemeClr>
          </a:solidFill>
        </p:spPr>
        <p:txBody>
          <a:bodyPr wrap="square">
            <a:spAutoFit/>
          </a:bodyPr>
          <a:lstStyle/>
          <a:p>
            <a:pPr algn="just" rtl="1">
              <a:spcAft>
                <a:spcPts val="800"/>
              </a:spcAft>
            </a:pPr>
            <a:r>
              <a:rPr lang="ar-SA" dirty="0">
                <a:solidFill>
                  <a:schemeClr val="accent2"/>
                </a:solidFill>
                <a:ea typeface="Times New Roman" panose="02020603050405020304" pitchFamily="18" charset="0"/>
                <a:cs typeface="B Titr" panose="00000700000000000000" pitchFamily="2" charset="-78"/>
              </a:rPr>
              <a:t>مناطق با سطح آندمیسیته متوسط بیماری:</a:t>
            </a:r>
            <a:endParaRPr lang="en-US" sz="1600" dirty="0">
              <a:solidFill>
                <a:schemeClr val="accent2"/>
              </a:solidFill>
              <a:ea typeface="Calibri" panose="020F0502020204030204" pitchFamily="34" charset="0"/>
              <a:cs typeface="Times New Roman" panose="02020603050405020304" pitchFamily="18" charset="0"/>
            </a:endParaRPr>
          </a:p>
          <a:p>
            <a:pPr algn="just" rtl="1">
              <a:spcAft>
                <a:spcPts val="800"/>
              </a:spcAft>
            </a:pPr>
            <a:r>
              <a:rPr lang="ar-SA" sz="2000" dirty="0">
                <a:solidFill>
                  <a:srgbClr val="000000"/>
                </a:solidFill>
                <a:ea typeface="Calibri" panose="020F0502020204030204" pitchFamily="34" charset="0"/>
                <a:cs typeface="B Nazanin" panose="00000400000000000000" pitchFamily="2" charset="-78"/>
              </a:rPr>
              <a:t>وقتی شیوع سرمی هپاتیت</a:t>
            </a:r>
            <a:r>
              <a:rPr lang="en-US" sz="2000" dirty="0">
                <a:solidFill>
                  <a:srgbClr val="000000"/>
                </a:solidFill>
                <a:ea typeface="Calibri" panose="020F0502020204030204" pitchFamily="34" charset="0"/>
                <a:cs typeface="B Nazanin" panose="00000400000000000000" pitchFamily="2" charset="-78"/>
              </a:rPr>
              <a:t>A </a:t>
            </a:r>
            <a:r>
              <a:rPr lang="ar-SA" sz="2000" dirty="0">
                <a:solidFill>
                  <a:srgbClr val="000000"/>
                </a:solidFill>
                <a:ea typeface="Calibri" panose="020F0502020204030204" pitchFamily="34" charset="0"/>
                <a:cs typeface="B Nazanin" panose="00000400000000000000" pitchFamily="2" charset="-78"/>
              </a:rPr>
              <a:t>در افراد 15 ساله بزرگتر یا مساوی 90% و در افراد 10 ساله کمتر از 50% باشد منطقه با آندمیسیته متوسط تلقی می گردد. در کشورهای در حال توسعه و مناطقی که شرایط بهداشتی متغیر دارند، از جمله بخش جنوبی و شرقی اتحادیه اروپا</a:t>
            </a:r>
            <a:r>
              <a:rPr lang="en-US" sz="2000" dirty="0">
                <a:solidFill>
                  <a:srgbClr val="000000"/>
                </a:solidFill>
                <a:ea typeface="Calibri" panose="020F0502020204030204" pitchFamily="34" charset="0"/>
                <a:cs typeface="B Nazanin" panose="00000400000000000000" pitchFamily="2" charset="-78"/>
              </a:rPr>
              <a:t> (EU) </a:t>
            </a:r>
            <a:r>
              <a:rPr lang="ar-SA" sz="2000" dirty="0">
                <a:solidFill>
                  <a:srgbClr val="000000"/>
                </a:solidFill>
                <a:ea typeface="Calibri" panose="020F0502020204030204" pitchFamily="34" charset="0"/>
                <a:cs typeface="B Nazanin" panose="00000400000000000000" pitchFamily="2" charset="-78"/>
              </a:rPr>
              <a:t>، چین، آمریکای لاتین، شمال آفریقا، خاورمیانه و روسیه، کودکان اغلب در دوران کودکی مبتلا به بیماری نمی شوند و بدون ایمنی به سن بزرگسالی می </a:t>
            </a:r>
            <a:r>
              <a:rPr lang="ar-SA" sz="2000" dirty="0" smtClean="0">
                <a:solidFill>
                  <a:srgbClr val="000000"/>
                </a:solidFill>
                <a:ea typeface="Calibri" panose="020F0502020204030204" pitchFamily="34" charset="0"/>
                <a:cs typeface="B Nazanin" panose="00000400000000000000" pitchFamily="2" charset="-78"/>
              </a:rPr>
              <a:t>رسند</a:t>
            </a:r>
            <a:r>
              <a:rPr lang="en-US" sz="2000" dirty="0" smtClean="0">
                <a:solidFill>
                  <a:srgbClr val="000000"/>
                </a:solidFill>
                <a:ea typeface="Calibri" panose="020F0502020204030204" pitchFamily="34" charset="0"/>
                <a:cs typeface="B Nazanin" panose="00000400000000000000" pitchFamily="2" charset="-78"/>
              </a:rPr>
              <a:t>.</a:t>
            </a:r>
            <a:r>
              <a:rPr lang="fa-IR" sz="2000" dirty="0" smtClean="0">
                <a:solidFill>
                  <a:srgbClr val="000000"/>
                </a:solidFill>
                <a:ea typeface="Calibri" panose="020F0502020204030204" pitchFamily="34" charset="0"/>
                <a:cs typeface="B Nazanin" panose="00000400000000000000" pitchFamily="2" charset="-78"/>
              </a:rPr>
              <a:t> </a:t>
            </a:r>
            <a:r>
              <a:rPr lang="ar-SA" sz="2000" dirty="0" smtClean="0">
                <a:solidFill>
                  <a:srgbClr val="000000"/>
                </a:solidFill>
                <a:ea typeface="Calibri" panose="020F0502020204030204" pitchFamily="34" charset="0"/>
                <a:cs typeface="B Nazanin" panose="00000400000000000000" pitchFamily="2" charset="-78"/>
              </a:rPr>
              <a:t>با </a:t>
            </a:r>
            <a:r>
              <a:rPr lang="ar-SA" sz="2000" dirty="0">
                <a:solidFill>
                  <a:srgbClr val="000000"/>
                </a:solidFill>
                <a:ea typeface="Calibri" panose="020F0502020204030204" pitchFamily="34" charset="0"/>
                <a:cs typeface="B Nazanin" panose="00000400000000000000" pitchFamily="2" charset="-78"/>
              </a:rPr>
              <a:t>بهبود شرایط اقتصادی و بهداشتی ممکن است بیماری در گروههای سنی بالاتر اتفاق افتاده و منجر به افزایش بروز بیماری و اپیدمی های بزرگ شود.</a:t>
            </a:r>
            <a:endParaRPr lang="en-US" dirty="0">
              <a:ea typeface="Calibri" panose="020F0502020204030204" pitchFamily="34" charset="0"/>
              <a:cs typeface="B Nazanin" panose="00000400000000000000" pitchFamily="2" charset="-78"/>
            </a:endParaRPr>
          </a:p>
          <a:p>
            <a:pPr algn="just" rtl="1">
              <a:spcAft>
                <a:spcPts val="800"/>
              </a:spcAft>
            </a:pPr>
            <a:r>
              <a:rPr lang="ar-SA" sz="2000" dirty="0">
                <a:solidFill>
                  <a:srgbClr val="000000"/>
                </a:solidFill>
                <a:ea typeface="Calibri" panose="020F0502020204030204" pitchFamily="34" charset="0"/>
                <a:cs typeface="B Nazanin" panose="00000400000000000000" pitchFamily="2" charset="-78"/>
              </a:rPr>
              <a:t> </a:t>
            </a:r>
            <a:endParaRPr lang="en-US"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384729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0629" y="563618"/>
            <a:ext cx="12061371" cy="1632242"/>
          </a:xfrm>
          <a:prstGeom prst="rect">
            <a:avLst/>
          </a:prstGeom>
          <a:solidFill>
            <a:schemeClr val="accent5">
              <a:lumMod val="20000"/>
              <a:lumOff val="80000"/>
            </a:schemeClr>
          </a:solidFill>
        </p:spPr>
        <p:txBody>
          <a:bodyPr wrap="square">
            <a:spAutoFit/>
          </a:bodyPr>
          <a:lstStyle/>
          <a:p>
            <a:pPr algn="r" rtl="1">
              <a:lnSpc>
                <a:spcPct val="107000"/>
              </a:lnSpc>
              <a:spcAft>
                <a:spcPts val="800"/>
              </a:spcAft>
            </a:pPr>
            <a:r>
              <a:rPr lang="fa-IR" sz="2000" b="1" u="sng" dirty="0">
                <a:solidFill>
                  <a:schemeClr val="accent2"/>
                </a:solidFill>
                <a:ea typeface="Calibri" panose="020F0502020204030204" pitchFamily="34" charset="0"/>
                <a:cs typeface="B Titr" panose="00000700000000000000" pitchFamily="2" charset="-78"/>
              </a:rPr>
              <a:t>مناطق با سطح </a:t>
            </a:r>
            <a:r>
              <a:rPr lang="fa-IR" sz="2000" b="1" u="sng" dirty="0" err="1">
                <a:solidFill>
                  <a:schemeClr val="accent2"/>
                </a:solidFill>
                <a:ea typeface="Calibri" panose="020F0502020204030204" pitchFamily="34" charset="0"/>
                <a:cs typeface="B Titr" panose="00000700000000000000" pitchFamily="2" charset="-78"/>
              </a:rPr>
              <a:t>آندمیسیته</a:t>
            </a:r>
            <a:r>
              <a:rPr lang="fa-IR" sz="2000" b="1" u="sng" dirty="0">
                <a:solidFill>
                  <a:schemeClr val="accent2"/>
                </a:solidFill>
                <a:ea typeface="Calibri" panose="020F0502020204030204" pitchFamily="34" charset="0"/>
                <a:cs typeface="B Titr" panose="00000700000000000000" pitchFamily="2" charset="-78"/>
              </a:rPr>
              <a:t> پایین بیماری:</a:t>
            </a:r>
            <a:endParaRPr lang="en-US" u="sng" dirty="0">
              <a:solidFill>
                <a:schemeClr val="accent2"/>
              </a:solidFill>
              <a:ea typeface="Calibri" panose="020F0502020204030204" pitchFamily="34" charset="0"/>
              <a:cs typeface="Times New Roman" panose="02020603050405020304" pitchFamily="18" charset="0"/>
            </a:endParaRPr>
          </a:p>
          <a:p>
            <a:pPr algn="just" rtl="1">
              <a:lnSpc>
                <a:spcPct val="150000"/>
              </a:lnSpc>
              <a:spcAft>
                <a:spcPts val="800"/>
              </a:spcAft>
            </a:pPr>
            <a:r>
              <a:rPr lang="ar-SA" sz="2400" dirty="0">
                <a:solidFill>
                  <a:srgbClr val="000000"/>
                </a:solidFill>
                <a:ea typeface="Calibri" panose="020F0502020204030204" pitchFamily="34" charset="0"/>
                <a:cs typeface="B Nazanin" panose="00000400000000000000" pitchFamily="2" charset="-78"/>
              </a:rPr>
              <a:t>وقتی شیوع سرمی هپاتیت</a:t>
            </a:r>
            <a:r>
              <a:rPr lang="en-US" sz="2400" dirty="0">
                <a:solidFill>
                  <a:srgbClr val="000000"/>
                </a:solidFill>
                <a:ea typeface="Calibri" panose="020F0502020204030204" pitchFamily="34" charset="0"/>
                <a:cs typeface="B Nazanin" panose="00000400000000000000" pitchFamily="2" charset="-78"/>
              </a:rPr>
              <a:t>A</a:t>
            </a:r>
            <a:r>
              <a:rPr lang="ar-SA" sz="2400" dirty="0">
                <a:solidFill>
                  <a:srgbClr val="000000"/>
                </a:solidFill>
                <a:ea typeface="Calibri" panose="020F0502020204030204" pitchFamily="34" charset="0"/>
                <a:cs typeface="B Nazanin" panose="00000400000000000000" pitchFamily="2" charset="-78"/>
              </a:rPr>
              <a:t> در افراد 30 ساله بزرگتر یا مساوی 50% و در افراد 15 ساله کمتر از50% باشد منطقه با آندمیسیته پایین محسوب می گردد.</a:t>
            </a:r>
            <a:endParaRPr lang="en-US" dirty="0">
              <a:effectLst/>
              <a:ea typeface="Calibri" panose="020F0502020204030204" pitchFamily="34" charset="0"/>
              <a:cs typeface="Times New Roman" panose="02020603050405020304" pitchFamily="18" charset="0"/>
            </a:endParaRPr>
          </a:p>
        </p:txBody>
      </p:sp>
      <p:sp>
        <p:nvSpPr>
          <p:cNvPr id="3" name="Rectangle 2"/>
          <p:cNvSpPr/>
          <p:nvPr/>
        </p:nvSpPr>
        <p:spPr>
          <a:xfrm>
            <a:off x="130629" y="2495553"/>
            <a:ext cx="12061371" cy="3360087"/>
          </a:xfrm>
          <a:prstGeom prst="rect">
            <a:avLst/>
          </a:prstGeom>
          <a:solidFill>
            <a:schemeClr val="accent6">
              <a:lumMod val="20000"/>
              <a:lumOff val="80000"/>
            </a:schemeClr>
          </a:solidFill>
        </p:spPr>
        <p:txBody>
          <a:bodyPr wrap="square">
            <a:spAutoFit/>
          </a:bodyPr>
          <a:lstStyle/>
          <a:p>
            <a:pPr algn="just" rtl="1">
              <a:lnSpc>
                <a:spcPct val="107000"/>
              </a:lnSpc>
              <a:spcAft>
                <a:spcPts val="800"/>
              </a:spcAft>
            </a:pPr>
            <a:r>
              <a:rPr lang="ar-SA" sz="2400" u="sng" dirty="0">
                <a:solidFill>
                  <a:schemeClr val="accent2"/>
                </a:solidFill>
                <a:ea typeface="Times New Roman" panose="02020603050405020304" pitchFamily="18" charset="0"/>
                <a:cs typeface="B Titr" panose="00000700000000000000" pitchFamily="2" charset="-78"/>
              </a:rPr>
              <a:t>مناطق با سطح آندمیسیته خیلی پایین بیماری:</a:t>
            </a:r>
            <a:endParaRPr lang="en-US" sz="2000" u="sng" dirty="0">
              <a:solidFill>
                <a:schemeClr val="accent2"/>
              </a:solidFill>
              <a:ea typeface="Calibri" panose="020F0502020204030204" pitchFamily="34" charset="0"/>
              <a:cs typeface="Times New Roman" panose="02020603050405020304" pitchFamily="18" charset="0"/>
            </a:endParaRPr>
          </a:p>
          <a:p>
            <a:pPr algn="just" rtl="1">
              <a:lnSpc>
                <a:spcPct val="150000"/>
              </a:lnSpc>
              <a:spcAft>
                <a:spcPts val="800"/>
              </a:spcAft>
            </a:pPr>
            <a:r>
              <a:rPr lang="ar-SA" sz="2400" dirty="0">
                <a:solidFill>
                  <a:srgbClr val="000000"/>
                </a:solidFill>
                <a:ea typeface="Calibri" panose="020F0502020204030204" pitchFamily="34" charset="0"/>
                <a:cs typeface="B Nazanin" panose="00000400000000000000" pitchFamily="2" charset="-78"/>
              </a:rPr>
              <a:t>وقتی شیوع سرمی هپاتیت</a:t>
            </a:r>
            <a:r>
              <a:rPr lang="en-US" sz="2400" dirty="0">
                <a:solidFill>
                  <a:srgbClr val="000000"/>
                </a:solidFill>
                <a:ea typeface="Calibri" panose="020F0502020204030204" pitchFamily="34" charset="0"/>
                <a:cs typeface="B Nazanin" panose="00000400000000000000" pitchFamily="2" charset="-78"/>
              </a:rPr>
              <a:t>A</a:t>
            </a:r>
            <a:r>
              <a:rPr lang="en-US" sz="2400" dirty="0">
                <a:solidFill>
                  <a:srgbClr val="000000"/>
                </a:solidFill>
                <a:ea typeface="Calibri" panose="020F0502020204030204" pitchFamily="34" charset="0"/>
                <a:cs typeface="Times New Roman" panose="02020603050405020304" pitchFamily="18" charset="0"/>
              </a:rPr>
              <a:t> </a:t>
            </a:r>
            <a:r>
              <a:rPr lang="ar-SA" sz="2400" dirty="0">
                <a:solidFill>
                  <a:srgbClr val="000000"/>
                </a:solidFill>
                <a:ea typeface="Calibri" panose="020F0502020204030204" pitchFamily="34" charset="0"/>
                <a:cs typeface="Times New Roman" panose="02020603050405020304" pitchFamily="18" charset="0"/>
              </a:rPr>
              <a:t>در افراد 30 ساله کمتر از 50% باشد منطقه آندمیسیته خیلی پایین از نظر شیوع بیماری دارد. در کشورهای توسعه یافته با شرایط مناسب بهداشتی، میزان آلودگی کم است. بخش های غربی و شمالی اتحادیه اروپا و منطقه اقتصادی اروپا</a:t>
            </a:r>
            <a:r>
              <a:rPr lang="en-US" sz="2400" dirty="0">
                <a:solidFill>
                  <a:srgbClr val="000000"/>
                </a:solidFill>
                <a:ea typeface="Calibri" panose="020F0502020204030204" pitchFamily="34" charset="0"/>
                <a:cs typeface="B Nazanin" panose="00000400000000000000" pitchFamily="2" charset="-78"/>
              </a:rPr>
              <a:t> (EEA)</a:t>
            </a:r>
            <a:r>
              <a:rPr lang="ar-SA" sz="2400" dirty="0">
                <a:solidFill>
                  <a:srgbClr val="000000"/>
                </a:solidFill>
                <a:ea typeface="Calibri" panose="020F0502020204030204" pitchFamily="34" charset="0"/>
                <a:cs typeface="B Nazanin" panose="00000400000000000000" pitchFamily="2" charset="-78"/>
              </a:rPr>
              <a:t>، استرالیا، کانادا، ژاپن، آمریکای شمالی و ایالات متحده (ایالات متحده)، گردش ویروس محدود است. بیماری ممکن است در میان نوجوانان و بزرگسالان، در گروه های پر خطر مانند مصرف کنندگان تزریقی مواد مخدر، مردان دارای رابطه جنسی با مردان، افرادی که به مناطق کم درآمد رفت و آمد دارند، رخ </a:t>
            </a:r>
            <a:r>
              <a:rPr lang="ar-SA" sz="2400" dirty="0" smtClean="0">
                <a:solidFill>
                  <a:srgbClr val="000000"/>
                </a:solidFill>
                <a:ea typeface="Calibri" panose="020F0502020204030204" pitchFamily="34" charset="0"/>
                <a:cs typeface="B Nazanin" panose="00000400000000000000" pitchFamily="2" charset="-78"/>
              </a:rPr>
              <a:t>دهد</a:t>
            </a:r>
            <a:r>
              <a:rPr lang="en-US" sz="2400" dirty="0" smtClean="0">
                <a:solidFill>
                  <a:srgbClr val="000000"/>
                </a:solidFill>
                <a:ea typeface="Calibri" panose="020F0502020204030204" pitchFamily="34" charset="0"/>
                <a:cs typeface="B Nazanin" panose="00000400000000000000" pitchFamily="2" charset="-78"/>
              </a:rPr>
              <a:t>.</a:t>
            </a:r>
            <a:endParaRPr lang="en-US" sz="2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936670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4881" y="1185597"/>
            <a:ext cx="10027920" cy="405047"/>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Aft>
                <a:spcPts val="800"/>
              </a:spcAft>
            </a:pP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
        <p:nvSpPr>
          <p:cNvPr id="2" name="Rectangle 1"/>
          <p:cNvSpPr/>
          <p:nvPr/>
        </p:nvSpPr>
        <p:spPr>
          <a:xfrm>
            <a:off x="542441" y="386396"/>
            <a:ext cx="10972800"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a:solidFill>
                  <a:schemeClr val="tx1"/>
                </a:solidFill>
                <a:cs typeface="B Titr" panose="00000700000000000000" pitchFamily="2" charset="-78"/>
              </a:rPr>
              <a:t>پیشگیری</a:t>
            </a:r>
            <a:endParaRPr lang="en-US" sz="2800" dirty="0">
              <a:cs typeface="B Titr" panose="00000700000000000000" pitchFamily="2" charset="-78"/>
            </a:endParaRPr>
          </a:p>
        </p:txBody>
      </p:sp>
      <p:sp>
        <p:nvSpPr>
          <p:cNvPr id="5" name="Rectangle 4"/>
          <p:cNvSpPr/>
          <p:nvPr/>
        </p:nvSpPr>
        <p:spPr>
          <a:xfrm>
            <a:off x="810562" y="1856157"/>
            <a:ext cx="10704679" cy="2308324"/>
          </a:xfrm>
          <a:prstGeom prst="rect">
            <a:avLst/>
          </a:prstGeom>
        </p:spPr>
        <p:txBody>
          <a:bodyPr wrap="square">
            <a:spAutoFit/>
          </a:bodyPr>
          <a:lstStyle/>
          <a:p>
            <a:pPr marL="342900" indent="-342900" algn="just" rtl="1">
              <a:buFont typeface="Arial" panose="020B0604020202020204" pitchFamily="34" charset="0"/>
              <a:buChar char="•"/>
            </a:pPr>
            <a:r>
              <a:rPr lang="fa-IR" sz="2400" dirty="0">
                <a:solidFill>
                  <a:srgbClr val="000000"/>
                </a:solidFill>
                <a:ea typeface="Calibri" panose="020F0502020204030204" pitchFamily="34" charset="0"/>
                <a:cs typeface="B Nazanin" panose="00000400000000000000" pitchFamily="2" charset="-78"/>
              </a:rPr>
              <a:t>شیوع هپاتیت</a:t>
            </a:r>
            <a:r>
              <a:rPr lang="en-US" sz="2400" dirty="0">
                <a:solidFill>
                  <a:srgbClr val="000000"/>
                </a:solidFill>
                <a:ea typeface="Calibri" panose="020F0502020204030204" pitchFamily="34" charset="0"/>
                <a:cs typeface="B Nazanin" panose="00000400000000000000" pitchFamily="2" charset="-78"/>
              </a:rPr>
              <a:t>A  </a:t>
            </a:r>
            <a:r>
              <a:rPr lang="fa-IR" sz="2400" dirty="0">
                <a:solidFill>
                  <a:srgbClr val="000000"/>
                </a:solidFill>
                <a:ea typeface="Calibri" panose="020F0502020204030204" pitchFamily="34" charset="0"/>
                <a:cs typeface="B Nazanin" panose="00000400000000000000" pitchFamily="2" charset="-78"/>
              </a:rPr>
              <a:t> در ایران دقیقاً مشخص نشده است و در جمعیت های مختلف و گروههای سنی مختلف جداگانه بررسی شده است.</a:t>
            </a:r>
            <a:endParaRPr lang="en-US" sz="2400" dirty="0">
              <a:solidFill>
                <a:srgbClr val="000000"/>
              </a:solidFill>
              <a:ea typeface="Calibri" panose="020F0502020204030204" pitchFamily="34" charset="0"/>
              <a:cs typeface="B Nazanin" panose="00000400000000000000" pitchFamily="2" charset="-78"/>
            </a:endParaRPr>
          </a:p>
          <a:p>
            <a:pPr marL="342900" indent="-342900" algn="just" rtl="1">
              <a:buFont typeface="Arial" panose="020B0604020202020204" pitchFamily="34" charset="0"/>
              <a:buChar char="•"/>
            </a:pPr>
            <a:r>
              <a:rPr lang="fa-IR" sz="2400" dirty="0">
                <a:solidFill>
                  <a:srgbClr val="000000"/>
                </a:solidFill>
                <a:ea typeface="Calibri" panose="020F0502020204030204" pitchFamily="34" charset="0"/>
                <a:cs typeface="B Nazanin" panose="00000400000000000000" pitchFamily="2" charset="-78"/>
              </a:rPr>
              <a:t> در گزارش نهایی مطالعه کشوری بررسی سطح ایمنی به ویروس هپاتیت </a:t>
            </a:r>
            <a:r>
              <a:rPr lang="en-US" sz="2400" dirty="0">
                <a:solidFill>
                  <a:srgbClr val="000000"/>
                </a:solidFill>
                <a:ea typeface="Calibri" panose="020F0502020204030204" pitchFamily="34" charset="0"/>
                <a:cs typeface="B Nazanin" panose="00000400000000000000" pitchFamily="2" charset="-78"/>
              </a:rPr>
              <a:t>A </a:t>
            </a:r>
            <a:r>
              <a:rPr lang="fa-IR" sz="2400" dirty="0">
                <a:solidFill>
                  <a:srgbClr val="000000"/>
                </a:solidFill>
                <a:ea typeface="Calibri" panose="020F0502020204030204" pitchFamily="34" charset="0"/>
                <a:cs typeface="B Nazanin" panose="00000400000000000000" pitchFamily="2" charset="-78"/>
              </a:rPr>
              <a:t>در ایران در سال 1397 که توسط مرکز تحقیقات </a:t>
            </a:r>
            <a:r>
              <a:rPr lang="fa-IR" sz="2400" dirty="0" smtClean="0">
                <a:solidFill>
                  <a:srgbClr val="000000"/>
                </a:solidFill>
                <a:ea typeface="Calibri" panose="020F0502020204030204" pitchFamily="34" charset="0"/>
                <a:cs typeface="B Nazanin" panose="00000400000000000000" pitchFamily="2" charset="-78"/>
              </a:rPr>
              <a:t>سیاستگذاری </a:t>
            </a:r>
            <a:r>
              <a:rPr lang="fa-IR" sz="2400" dirty="0">
                <a:solidFill>
                  <a:srgbClr val="000000"/>
                </a:solidFill>
                <a:ea typeface="Calibri" panose="020F0502020204030204" pitchFamily="34" charset="0"/>
                <a:cs typeface="B Nazanin" panose="00000400000000000000" pitchFamily="2" charset="-78"/>
              </a:rPr>
              <a:t>سلامت دانشگاه علوم پزشکی شیراز انجام شده </a:t>
            </a:r>
            <a:r>
              <a:rPr lang="fa-IR" sz="2400" dirty="0" smtClean="0">
                <a:solidFill>
                  <a:srgbClr val="000000"/>
                </a:solidFill>
                <a:ea typeface="Calibri" panose="020F0502020204030204" pitchFamily="34" charset="0"/>
                <a:cs typeface="B Nazanin" panose="00000400000000000000" pitchFamily="2" charset="-78"/>
              </a:rPr>
              <a:t>است </a:t>
            </a:r>
            <a:r>
              <a:rPr lang="fa-IR" sz="2400" dirty="0">
                <a:solidFill>
                  <a:srgbClr val="000000"/>
                </a:solidFill>
                <a:ea typeface="Calibri" panose="020F0502020204030204" pitchFamily="34" charset="0"/>
                <a:cs typeface="B Nazanin" panose="00000400000000000000" pitchFamily="2" charset="-78"/>
              </a:rPr>
              <a:t>، ایمنی نسبت به هپاتیت </a:t>
            </a:r>
            <a:r>
              <a:rPr lang="en-US" sz="2400" dirty="0">
                <a:solidFill>
                  <a:srgbClr val="000000"/>
                </a:solidFill>
                <a:ea typeface="Calibri" panose="020F0502020204030204" pitchFamily="34" charset="0"/>
                <a:cs typeface="B Nazanin" panose="00000400000000000000" pitchFamily="2" charset="-78"/>
              </a:rPr>
              <a:t>A</a:t>
            </a:r>
            <a:r>
              <a:rPr lang="fa-IR" sz="2400" dirty="0">
                <a:solidFill>
                  <a:srgbClr val="000000"/>
                </a:solidFill>
                <a:ea typeface="Calibri" panose="020F0502020204030204" pitchFamily="34" charset="0"/>
                <a:cs typeface="B Nazanin" panose="00000400000000000000" pitchFamily="2" charset="-78"/>
              </a:rPr>
              <a:t> تا سن 30 سالگی 44.4% گزارش و لذا بر اساس تقسیم بندی آندمیسیتی هپاتیت </a:t>
            </a:r>
            <a:r>
              <a:rPr lang="en-US" sz="2400" dirty="0">
                <a:solidFill>
                  <a:srgbClr val="000000"/>
                </a:solidFill>
                <a:ea typeface="Calibri" panose="020F0502020204030204" pitchFamily="34" charset="0"/>
                <a:cs typeface="B Nazanin" panose="00000400000000000000" pitchFamily="2" charset="-78"/>
              </a:rPr>
              <a:t>A</a:t>
            </a:r>
            <a:r>
              <a:rPr lang="fa-IR" sz="2400" dirty="0">
                <a:solidFill>
                  <a:srgbClr val="000000"/>
                </a:solidFill>
                <a:ea typeface="Calibri" panose="020F0502020204030204" pitchFamily="34" charset="0"/>
                <a:cs typeface="B Nazanin" panose="00000400000000000000" pitchFamily="2" charset="-78"/>
              </a:rPr>
              <a:t> توسط سازمان جهانی بهداشت، ایران در گروه کشورهای با وضعیت آندمیسیتی خیلی پایین قرار می گیرد.</a:t>
            </a:r>
          </a:p>
        </p:txBody>
      </p:sp>
    </p:spTree>
    <p:extLst>
      <p:ext uri="{BB962C8B-B14F-4D97-AF65-F5344CB8AC3E}">
        <p14:creationId xmlns:p14="http://schemas.microsoft.com/office/powerpoint/2010/main" val="2794252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4881" y="1185597"/>
            <a:ext cx="10027920" cy="405047"/>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Aft>
                <a:spcPts val="800"/>
              </a:spcAft>
            </a:pP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
        <p:nvSpPr>
          <p:cNvPr id="2" name="Rectangle 1"/>
          <p:cNvSpPr/>
          <p:nvPr/>
        </p:nvSpPr>
        <p:spPr>
          <a:xfrm>
            <a:off x="542441" y="386396"/>
            <a:ext cx="10972800"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a:solidFill>
                  <a:schemeClr val="tx1"/>
                </a:solidFill>
                <a:cs typeface="B Titr" panose="00000700000000000000" pitchFamily="2" charset="-78"/>
              </a:rPr>
              <a:t>پیشگیری</a:t>
            </a:r>
            <a:endParaRPr lang="en-US" sz="2800" dirty="0">
              <a:cs typeface="B Titr" panose="00000700000000000000" pitchFamily="2" charset="-78"/>
            </a:endParaRPr>
          </a:p>
        </p:txBody>
      </p:sp>
      <p:sp>
        <p:nvSpPr>
          <p:cNvPr id="3" name="Rectangle 2"/>
          <p:cNvSpPr/>
          <p:nvPr/>
        </p:nvSpPr>
        <p:spPr>
          <a:xfrm>
            <a:off x="3048000" y="1310640"/>
            <a:ext cx="8138160" cy="3908762"/>
          </a:xfrm>
          <a:prstGeom prst="rect">
            <a:avLst/>
          </a:prstGeom>
        </p:spPr>
        <p:txBody>
          <a:bodyPr wrap="square">
            <a:spAutoFit/>
          </a:bodyPr>
          <a:lstStyle/>
          <a:p>
            <a:pPr algn="r" rtl="1"/>
            <a:r>
              <a:rPr lang="fa-IR" sz="2400" b="1" dirty="0">
                <a:solidFill>
                  <a:schemeClr val="tx1">
                    <a:lumMod val="75000"/>
                    <a:lumOff val="25000"/>
                  </a:schemeClr>
                </a:solidFill>
                <a:cs typeface="B Yagut" panose="00000400000000000000" pitchFamily="2" charset="-78"/>
              </a:rPr>
              <a:t>پیشگیری از این بیماری ارتباط نزدیکی دارد با </a:t>
            </a:r>
            <a:r>
              <a:rPr lang="fa-IR" sz="2400" b="1" dirty="0" smtClean="0">
                <a:solidFill>
                  <a:schemeClr val="tx1">
                    <a:lumMod val="75000"/>
                    <a:lumOff val="25000"/>
                  </a:schemeClr>
                </a:solidFill>
                <a:cs typeface="B Yagut" panose="00000400000000000000" pitchFamily="2" charset="-78"/>
              </a:rPr>
              <a:t>:</a:t>
            </a:r>
          </a:p>
          <a:p>
            <a:pPr algn="r" rtl="1"/>
            <a:endParaRPr lang="fa-IR" sz="2400" b="1" dirty="0">
              <a:solidFill>
                <a:schemeClr val="tx1">
                  <a:lumMod val="75000"/>
                  <a:lumOff val="25000"/>
                </a:schemeClr>
              </a:solidFill>
              <a:cs typeface="B Yagut" panose="00000400000000000000" pitchFamily="2" charset="-78"/>
            </a:endParaRPr>
          </a:p>
          <a:p>
            <a:pPr marL="457200" indent="-457200" algn="r" rtl="1">
              <a:lnSpc>
                <a:spcPct val="200000"/>
              </a:lnSpc>
              <a:buFont typeface="+mj-lt"/>
              <a:buAutoNum type="arabicPeriod"/>
            </a:pPr>
            <a:r>
              <a:rPr lang="fa-IR" sz="2000" b="1" dirty="0">
                <a:solidFill>
                  <a:schemeClr val="tx1">
                    <a:lumMod val="75000"/>
                    <a:lumOff val="25000"/>
                  </a:schemeClr>
                </a:solidFill>
                <a:cs typeface="B Yagut" panose="00000400000000000000" pitchFamily="2" charset="-78"/>
              </a:rPr>
              <a:t>تأمین آب آشامیدنی سالم</a:t>
            </a:r>
          </a:p>
          <a:p>
            <a:pPr marL="457200" indent="-457200" algn="r" rtl="1">
              <a:lnSpc>
                <a:spcPct val="200000"/>
              </a:lnSpc>
              <a:buFont typeface="+mj-lt"/>
              <a:buAutoNum type="arabicPeriod"/>
            </a:pPr>
            <a:r>
              <a:rPr lang="fa-IR" sz="2000" b="1" dirty="0">
                <a:solidFill>
                  <a:schemeClr val="tx1">
                    <a:lumMod val="75000"/>
                    <a:lumOff val="25000"/>
                  </a:schemeClr>
                </a:solidFill>
                <a:cs typeface="B Yagut" panose="00000400000000000000" pitchFamily="2" charset="-78"/>
              </a:rPr>
              <a:t>دسترسی به امکانات مناسب شستشوی دست </a:t>
            </a:r>
          </a:p>
          <a:p>
            <a:pPr marL="457200" indent="-457200" algn="r" rtl="1">
              <a:lnSpc>
                <a:spcPct val="200000"/>
              </a:lnSpc>
              <a:buFont typeface="+mj-lt"/>
              <a:buAutoNum type="arabicPeriod"/>
            </a:pPr>
            <a:r>
              <a:rPr lang="fa-IR" sz="2000" b="1" dirty="0">
                <a:solidFill>
                  <a:schemeClr val="tx1">
                    <a:lumMod val="75000"/>
                    <a:lumOff val="25000"/>
                  </a:schemeClr>
                </a:solidFill>
                <a:cs typeface="B Yagut" panose="00000400000000000000" pitchFamily="2" charset="-78"/>
              </a:rPr>
              <a:t>دفع بهداشتی فاضلاب </a:t>
            </a:r>
          </a:p>
          <a:p>
            <a:pPr marL="457200" indent="-457200" algn="r" rtl="1">
              <a:lnSpc>
                <a:spcPct val="200000"/>
              </a:lnSpc>
              <a:buFont typeface="+mj-lt"/>
              <a:buAutoNum type="arabicPeriod"/>
            </a:pPr>
            <a:r>
              <a:rPr lang="fa-IR" sz="2000" b="1" dirty="0">
                <a:solidFill>
                  <a:schemeClr val="tx1">
                    <a:lumMod val="75000"/>
                    <a:lumOff val="25000"/>
                  </a:schemeClr>
                </a:solidFill>
                <a:cs typeface="B Yagut" panose="00000400000000000000" pitchFamily="2" charset="-78"/>
              </a:rPr>
              <a:t> استفاده از غذای سالم از مرحله تولید تا مصرف </a:t>
            </a:r>
          </a:p>
          <a:p>
            <a:pPr marL="457200" indent="-457200" algn="r" rtl="1">
              <a:lnSpc>
                <a:spcPct val="200000"/>
              </a:lnSpc>
              <a:buFont typeface="+mj-lt"/>
              <a:buAutoNum type="arabicPeriod"/>
            </a:pPr>
            <a:r>
              <a:rPr lang="fa-IR" sz="2000" b="1" dirty="0">
                <a:solidFill>
                  <a:schemeClr val="tx1">
                    <a:lumMod val="75000"/>
                    <a:lumOff val="25000"/>
                  </a:schemeClr>
                </a:solidFill>
                <a:cs typeface="B Yagut" panose="00000400000000000000" pitchFamily="2" charset="-78"/>
              </a:rPr>
              <a:t> واکسیناسیون گروه های پرخطر </a:t>
            </a:r>
          </a:p>
        </p:txBody>
      </p:sp>
    </p:spTree>
    <p:extLst>
      <p:ext uri="{BB962C8B-B14F-4D97-AF65-F5344CB8AC3E}">
        <p14:creationId xmlns:p14="http://schemas.microsoft.com/office/powerpoint/2010/main" val="11425126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6302" y="1615906"/>
            <a:ext cx="10515600" cy="2737521"/>
          </a:xfrm>
        </p:spPr>
        <p:txBody>
          <a:bodyPr>
            <a:normAutofit/>
          </a:bodyPr>
          <a:lstStyle/>
          <a:p>
            <a:pPr algn="ctr" rtl="1"/>
            <a:r>
              <a:rPr lang="fa-IR" sz="7200" dirty="0" smtClean="0">
                <a:solidFill>
                  <a:schemeClr val="accent5">
                    <a:lumMod val="75000"/>
                  </a:schemeClr>
                </a:solidFill>
                <a:latin typeface="IranNastaliq" panose="02020505000000020003" pitchFamily="18" charset="0"/>
                <a:cs typeface="IranNastaliq" panose="02020505000000020003" pitchFamily="18" charset="0"/>
              </a:rPr>
              <a:t>نظام مراقبت هپاتیت </a:t>
            </a:r>
            <a:r>
              <a:rPr lang="en-US" sz="7200" dirty="0" smtClean="0">
                <a:solidFill>
                  <a:schemeClr val="accent5">
                    <a:lumMod val="75000"/>
                  </a:schemeClr>
                </a:solidFill>
                <a:latin typeface="IranNastaliq" panose="02020505000000020003" pitchFamily="18" charset="0"/>
                <a:cs typeface="IranNastaliq" panose="02020505000000020003" pitchFamily="18" charset="0"/>
              </a:rPr>
              <a:t>A</a:t>
            </a:r>
            <a:r>
              <a:rPr lang="fa-IR" sz="7200" dirty="0" smtClean="0">
                <a:solidFill>
                  <a:schemeClr val="accent5">
                    <a:lumMod val="75000"/>
                  </a:schemeClr>
                </a:solidFill>
                <a:latin typeface="IranNastaliq" panose="02020505000000020003" pitchFamily="18" charset="0"/>
                <a:cs typeface="IranNastaliq" panose="02020505000000020003" pitchFamily="18" charset="0"/>
              </a:rPr>
              <a:t>وهپاتیت</a:t>
            </a:r>
            <a:r>
              <a:rPr lang="en-US" sz="7200" dirty="0" smtClean="0">
                <a:solidFill>
                  <a:schemeClr val="accent5">
                    <a:lumMod val="75000"/>
                  </a:schemeClr>
                </a:solidFill>
                <a:latin typeface="IranNastaliq" panose="02020505000000020003" pitchFamily="18" charset="0"/>
                <a:cs typeface="IranNastaliq" panose="02020505000000020003" pitchFamily="18" charset="0"/>
              </a:rPr>
              <a:t>E</a:t>
            </a:r>
            <a:endParaRPr lang="fa-IR" sz="7200" dirty="0">
              <a:solidFill>
                <a:schemeClr val="accent5">
                  <a:lumMod val="75000"/>
                </a:schemeClr>
              </a:solidFill>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23705132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4881" y="1185597"/>
            <a:ext cx="10027920" cy="4948086"/>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Bef>
                <a:spcPts val="200"/>
              </a:spcBef>
            </a:pPr>
            <a:r>
              <a:rPr lang="fa-IR" sz="2400" b="1" dirty="0">
                <a:solidFill>
                  <a:schemeClr val="tx1">
                    <a:lumMod val="75000"/>
                    <a:lumOff val="25000"/>
                  </a:schemeClr>
                </a:solidFill>
                <a:cs typeface="B Yagut" panose="00000400000000000000" pitchFamily="2" charset="-78"/>
              </a:rPr>
              <a:t>اهداف </a:t>
            </a:r>
            <a:r>
              <a:rPr lang="fa-IR" sz="2400" b="1" dirty="0" smtClean="0">
                <a:solidFill>
                  <a:schemeClr val="tx1">
                    <a:lumMod val="75000"/>
                    <a:lumOff val="25000"/>
                  </a:schemeClr>
                </a:solidFill>
                <a:cs typeface="B Yagut" panose="00000400000000000000" pitchFamily="2" charset="-78"/>
              </a:rPr>
              <a:t>مراقبت</a:t>
            </a:r>
            <a:r>
              <a:rPr lang="en-US" sz="2400" b="1" dirty="0" smtClean="0">
                <a:solidFill>
                  <a:schemeClr val="tx1">
                    <a:lumMod val="75000"/>
                    <a:lumOff val="25000"/>
                  </a:schemeClr>
                </a:solidFill>
                <a:cs typeface="B Yagut" panose="00000400000000000000" pitchFamily="2" charset="-78"/>
              </a:rPr>
              <a:t>:</a:t>
            </a:r>
          </a:p>
          <a:p>
            <a:pPr algn="r" rtl="1">
              <a:lnSpc>
                <a:spcPct val="107000"/>
              </a:lnSpc>
              <a:spcBef>
                <a:spcPts val="200"/>
              </a:spcBef>
            </a:pPr>
            <a:endParaRPr lang="fa-IR" sz="2400" b="1" dirty="0">
              <a:solidFill>
                <a:schemeClr val="tx1">
                  <a:lumMod val="75000"/>
                  <a:lumOff val="25000"/>
                </a:schemeClr>
              </a:solidFill>
              <a:cs typeface="B Yagut" panose="00000400000000000000" pitchFamily="2" charset="-78"/>
            </a:endParaRPr>
          </a:p>
          <a:p>
            <a:pPr marL="457200" indent="-457200" algn="r" rtl="1">
              <a:lnSpc>
                <a:spcPct val="107000"/>
              </a:lnSpc>
              <a:spcBef>
                <a:spcPts val="200"/>
              </a:spcBef>
              <a:buFont typeface="+mj-lt"/>
              <a:buAutoNum type="arabicPeriod"/>
            </a:pPr>
            <a:r>
              <a:rPr lang="fa-IR" sz="2400" b="1" dirty="0">
                <a:solidFill>
                  <a:schemeClr val="tx1">
                    <a:lumMod val="75000"/>
                    <a:lumOff val="25000"/>
                  </a:schemeClr>
                </a:solidFill>
                <a:cs typeface="B Yagut" panose="00000400000000000000" pitchFamily="2" charset="-78"/>
              </a:rPr>
              <a:t>شناسایی سریع طغیان های هپاتیت های ویروسی و امکان انجام مداخلات به هنگام</a:t>
            </a:r>
          </a:p>
          <a:p>
            <a:pPr marL="457200" indent="-457200" algn="r" rtl="1">
              <a:lnSpc>
                <a:spcPct val="107000"/>
              </a:lnSpc>
              <a:spcBef>
                <a:spcPts val="200"/>
              </a:spcBef>
              <a:buFont typeface="+mj-lt"/>
              <a:buAutoNum type="arabicPeriod"/>
            </a:pPr>
            <a:r>
              <a:rPr lang="fa-IR" sz="2400" b="1" dirty="0">
                <a:solidFill>
                  <a:schemeClr val="tx1">
                    <a:lumMod val="75000"/>
                    <a:lumOff val="25000"/>
                  </a:schemeClr>
                </a:solidFill>
                <a:cs typeface="B Yagut" panose="00000400000000000000" pitchFamily="2" charset="-78"/>
              </a:rPr>
              <a:t>ارزیابی روند بروز </a:t>
            </a:r>
            <a:r>
              <a:rPr lang="fa-IR" sz="2400" b="1" dirty="0" smtClean="0">
                <a:solidFill>
                  <a:schemeClr val="tx1">
                    <a:lumMod val="75000"/>
                    <a:lumOff val="25000"/>
                  </a:schemeClr>
                </a:solidFill>
                <a:cs typeface="B Yagut" panose="00000400000000000000" pitchFamily="2" charset="-78"/>
              </a:rPr>
              <a:t>هپاتیت</a:t>
            </a:r>
            <a:r>
              <a:rPr lang="en-US" sz="2400" b="1" dirty="0" smtClean="0">
                <a:solidFill>
                  <a:schemeClr val="tx1">
                    <a:lumMod val="75000"/>
                    <a:lumOff val="25000"/>
                  </a:schemeClr>
                </a:solidFill>
                <a:cs typeface="B Yagut" panose="00000400000000000000" pitchFamily="2" charset="-78"/>
              </a:rPr>
              <a:t>A</a:t>
            </a:r>
            <a:r>
              <a:rPr lang="fa-IR" sz="2400" b="1" dirty="0" smtClean="0">
                <a:solidFill>
                  <a:schemeClr val="tx1">
                    <a:lumMod val="75000"/>
                    <a:lumOff val="25000"/>
                  </a:schemeClr>
                </a:solidFill>
                <a:cs typeface="B Yagut" panose="00000400000000000000" pitchFamily="2" charset="-78"/>
              </a:rPr>
              <a:t> ، تعیین ریسک فاکتورهای مؤثر در بروز موارد جدید عفونت و توسعه و ارتقاء استراتژی های پاسخ و پیشگیری</a:t>
            </a:r>
          </a:p>
          <a:p>
            <a:pPr marL="457200" indent="-457200" algn="r" rtl="1">
              <a:lnSpc>
                <a:spcPct val="107000"/>
              </a:lnSpc>
              <a:spcBef>
                <a:spcPts val="200"/>
              </a:spcBef>
              <a:buFont typeface="+mj-lt"/>
              <a:buAutoNum type="arabicPeriod"/>
            </a:pPr>
            <a:r>
              <a:rPr lang="fa-IR" sz="2400" b="1" dirty="0" smtClean="0">
                <a:solidFill>
                  <a:schemeClr val="tx1">
                    <a:lumMod val="75000"/>
                    <a:lumOff val="25000"/>
                  </a:schemeClr>
                </a:solidFill>
                <a:cs typeface="B Yagut" panose="00000400000000000000" pitchFamily="2" charset="-78"/>
              </a:rPr>
              <a:t>جمع آوری داده های مورد نیاز جهت برنامه واکسیناسیون</a:t>
            </a:r>
          </a:p>
          <a:p>
            <a:pPr marL="457200" indent="-457200" algn="r" rtl="1">
              <a:lnSpc>
                <a:spcPct val="107000"/>
              </a:lnSpc>
              <a:spcBef>
                <a:spcPts val="200"/>
              </a:spcBef>
              <a:buFont typeface="+mj-lt"/>
              <a:buAutoNum type="arabicPeriod"/>
            </a:pPr>
            <a:r>
              <a:rPr lang="fa-IR" sz="2400" b="1" dirty="0" smtClean="0">
                <a:solidFill>
                  <a:schemeClr val="tx1">
                    <a:lumMod val="75000"/>
                    <a:lumOff val="25000"/>
                  </a:schemeClr>
                </a:solidFill>
                <a:cs typeface="B Yagut" panose="00000400000000000000" pitchFamily="2" charset="-78"/>
              </a:rPr>
              <a:t>شناسایی موارد تماس نیازمند دریافت مشاوره یا پروفیلاکسی پس از تماس</a:t>
            </a:r>
          </a:p>
          <a:p>
            <a:pPr marL="457200" indent="-457200" algn="r" rtl="1">
              <a:lnSpc>
                <a:spcPct val="107000"/>
              </a:lnSpc>
              <a:spcBef>
                <a:spcPts val="200"/>
              </a:spcBef>
              <a:buFont typeface="+mj-lt"/>
              <a:buAutoNum type="arabicPeriod"/>
            </a:pPr>
            <a:r>
              <a:rPr lang="fa-IR" sz="2400" b="1" dirty="0" smtClean="0">
                <a:solidFill>
                  <a:schemeClr val="tx1">
                    <a:lumMod val="75000"/>
                    <a:lumOff val="25000"/>
                  </a:schemeClr>
                </a:solidFill>
                <a:cs typeface="B Yagut" panose="00000400000000000000" pitchFamily="2" charset="-78"/>
              </a:rPr>
              <a:t>پیشگیری از وقوع موارد بیماری ناشی از انتقال ثانویه و جداسازی به موقع موارد با ریسک بالا</a:t>
            </a:r>
          </a:p>
          <a:p>
            <a:pPr marL="457200" indent="-457200" algn="r" rtl="1">
              <a:lnSpc>
                <a:spcPct val="107000"/>
              </a:lnSpc>
              <a:spcBef>
                <a:spcPts val="200"/>
              </a:spcBef>
              <a:buFont typeface="+mj-lt"/>
              <a:buAutoNum type="arabicPeriod"/>
            </a:pPr>
            <a:r>
              <a:rPr lang="fa-IR" sz="2400" b="1" dirty="0" smtClean="0">
                <a:solidFill>
                  <a:schemeClr val="tx1">
                    <a:lumMod val="75000"/>
                    <a:lumOff val="25000"/>
                  </a:schemeClr>
                </a:solidFill>
                <a:cs typeface="B Yagut" panose="00000400000000000000" pitchFamily="2" charset="-78"/>
              </a:rPr>
              <a:t>ارزیابی کارایی اقدامات کنترلی و پیشگیرانه و دیگر مداخلات برنامه ریزی شده جهت کاهش عفونت هپاتیت </a:t>
            </a:r>
            <a:r>
              <a:rPr lang="en-US" sz="2400" b="1" dirty="0" smtClean="0">
                <a:solidFill>
                  <a:schemeClr val="tx1">
                    <a:lumMod val="75000"/>
                    <a:lumOff val="25000"/>
                  </a:schemeClr>
                </a:solidFill>
                <a:cs typeface="B Yagut" panose="00000400000000000000" pitchFamily="2" charset="-78"/>
              </a:rPr>
              <a:t>A</a:t>
            </a:r>
            <a:endParaRPr lang="en-US" sz="2400" b="1" dirty="0">
              <a:solidFill>
                <a:schemeClr val="tx1">
                  <a:lumMod val="75000"/>
                  <a:lumOff val="25000"/>
                </a:schemeClr>
              </a:solidFill>
              <a:cs typeface="B Yagut" panose="00000400000000000000" pitchFamily="2" charset="-78"/>
            </a:endParaRPr>
          </a:p>
          <a:p>
            <a:pPr algn="r" rtl="1">
              <a:lnSpc>
                <a:spcPct val="107000"/>
              </a:lnSpc>
              <a:spcAft>
                <a:spcPts val="800"/>
              </a:spcAft>
            </a:pP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
        <p:nvSpPr>
          <p:cNvPr id="2" name="Rectangle 1"/>
          <p:cNvSpPr/>
          <p:nvPr/>
        </p:nvSpPr>
        <p:spPr>
          <a:xfrm>
            <a:off x="542441" y="386396"/>
            <a:ext cx="10972800"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solidFill>
                  <a:schemeClr val="tx1"/>
                </a:solidFill>
                <a:cs typeface="B Titr" panose="00000700000000000000" pitchFamily="2" charset="-78"/>
              </a:rPr>
              <a:t>مراقبت در بیماری </a:t>
            </a:r>
            <a:r>
              <a:rPr lang="fa-IR" sz="2800" dirty="0">
                <a:cs typeface="B Titr" panose="00000700000000000000" pitchFamily="2" charset="-78"/>
              </a:rPr>
              <a:t>هپاتیت </a:t>
            </a:r>
            <a:r>
              <a:rPr lang="en-US" sz="2800" dirty="0">
                <a:cs typeface="B Titr" panose="00000700000000000000" pitchFamily="2" charset="-78"/>
              </a:rPr>
              <a:t>A</a:t>
            </a:r>
          </a:p>
        </p:txBody>
      </p:sp>
    </p:spTree>
    <p:extLst>
      <p:ext uri="{BB962C8B-B14F-4D97-AF65-F5344CB8AC3E}">
        <p14:creationId xmlns:p14="http://schemas.microsoft.com/office/powerpoint/2010/main" val="40166315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solidFill>
                  <a:schemeClr val="tx1"/>
                </a:solidFill>
                <a:cs typeface="B Titr" panose="00000700000000000000" pitchFamily="2" charset="-78"/>
              </a:rPr>
              <a:t>انواع مراقبت توصیه شده برای </a:t>
            </a:r>
            <a:r>
              <a:rPr lang="fa-IR" sz="2800" dirty="0" smtClean="0">
                <a:cs typeface="B Titr" panose="00000700000000000000" pitchFamily="2" charset="-78"/>
              </a:rPr>
              <a:t>هپاتیت </a:t>
            </a:r>
            <a:r>
              <a:rPr lang="en-US" sz="2800" dirty="0">
                <a:cs typeface="B Titr" panose="00000700000000000000" pitchFamily="2" charset="-78"/>
              </a:rPr>
              <a:t>A</a:t>
            </a:r>
          </a:p>
        </p:txBody>
      </p:sp>
      <p:sp>
        <p:nvSpPr>
          <p:cNvPr id="4" name="Rectangle 3"/>
          <p:cNvSpPr/>
          <p:nvPr/>
        </p:nvSpPr>
        <p:spPr>
          <a:xfrm>
            <a:off x="962880" y="1094157"/>
            <a:ext cx="10027920" cy="4689874"/>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Bef>
                <a:spcPts val="200"/>
              </a:spcBef>
            </a:pPr>
            <a:r>
              <a:rPr lang="fa-IR" sz="2400" b="1" dirty="0" smtClean="0">
                <a:solidFill>
                  <a:schemeClr val="tx1">
                    <a:lumMod val="75000"/>
                    <a:lumOff val="25000"/>
                  </a:schemeClr>
                </a:solidFill>
                <a:cs typeface="B Yagut" panose="00000400000000000000" pitchFamily="2" charset="-78"/>
              </a:rPr>
              <a:t>1- مراقبت حداقلی (</a:t>
            </a:r>
            <a:r>
              <a:rPr lang="en-US" sz="2400" b="1" dirty="0" smtClean="0">
                <a:solidFill>
                  <a:schemeClr val="tx1">
                    <a:lumMod val="75000"/>
                    <a:lumOff val="25000"/>
                  </a:schemeClr>
                </a:solidFill>
                <a:cs typeface="B Yagut" panose="00000400000000000000" pitchFamily="2" charset="-78"/>
              </a:rPr>
              <a:t>Minimal Surveillance</a:t>
            </a:r>
            <a:r>
              <a:rPr lang="fa-IR" sz="2400" b="1" dirty="0" smtClean="0">
                <a:solidFill>
                  <a:schemeClr val="tx1">
                    <a:lumMod val="75000"/>
                    <a:lumOff val="25000"/>
                  </a:schemeClr>
                </a:solidFill>
                <a:cs typeface="B Yagut" panose="00000400000000000000" pitchFamily="2" charset="-78"/>
              </a:rPr>
              <a:t>)</a:t>
            </a:r>
          </a:p>
          <a:p>
            <a:pPr algn="r" rtl="1">
              <a:lnSpc>
                <a:spcPct val="107000"/>
              </a:lnSpc>
              <a:spcBef>
                <a:spcPts val="200"/>
              </a:spcBef>
            </a:pPr>
            <a:endParaRPr lang="fa-IR" sz="2400" b="1" dirty="0" smtClean="0">
              <a:solidFill>
                <a:schemeClr val="tx1">
                  <a:lumMod val="75000"/>
                  <a:lumOff val="25000"/>
                </a:schemeClr>
              </a:solidFill>
              <a:cs typeface="B Yagut" panose="00000400000000000000" pitchFamily="2" charset="-78"/>
            </a:endParaRPr>
          </a:p>
          <a:p>
            <a:pPr marL="342900" indent="-342900" algn="r" rtl="1">
              <a:lnSpc>
                <a:spcPct val="150000"/>
              </a:lnSpc>
              <a:spcBef>
                <a:spcPts val="200"/>
              </a:spcBef>
              <a:buFont typeface="Arial" panose="020B0604020202020204" pitchFamily="34" charset="0"/>
              <a:buChar char="•"/>
            </a:pPr>
            <a:r>
              <a:rPr lang="fa-IR" sz="2400" dirty="0" smtClean="0">
                <a:solidFill>
                  <a:schemeClr val="tx1">
                    <a:lumMod val="75000"/>
                    <a:lumOff val="25000"/>
                  </a:schemeClr>
                </a:solidFill>
                <a:cs typeface="B Mitra" panose="00000400000000000000" pitchFamily="2" charset="-78"/>
              </a:rPr>
              <a:t>اجرای مراقبت سندرمیک هپاتیت های حاد با علت نامشخص و بر اساس علائم و یافته های بالینی می باشد</a:t>
            </a:r>
          </a:p>
          <a:p>
            <a:pPr marL="342900" indent="-342900" algn="r" rtl="1">
              <a:lnSpc>
                <a:spcPct val="150000"/>
              </a:lnSpc>
              <a:spcBef>
                <a:spcPts val="200"/>
              </a:spcBef>
              <a:buFont typeface="Arial" panose="020B0604020202020204" pitchFamily="34" charset="0"/>
              <a:buChar char="•"/>
            </a:pPr>
            <a:r>
              <a:rPr lang="fa-IR" sz="2400" dirty="0" smtClean="0">
                <a:solidFill>
                  <a:schemeClr val="tx1">
                    <a:lumMod val="75000"/>
                    <a:lumOff val="25000"/>
                  </a:schemeClr>
                </a:solidFill>
                <a:cs typeface="B Mitra" panose="00000400000000000000" pitchFamily="2" charset="-78"/>
              </a:rPr>
              <a:t>عموما بصورت غیرفعال است و باید در مراکز ارائه خدمات سلامت و بیمارستان ها انجام شود</a:t>
            </a:r>
          </a:p>
          <a:p>
            <a:pPr marL="342900" indent="-342900" algn="r" rtl="1">
              <a:lnSpc>
                <a:spcPct val="150000"/>
              </a:lnSpc>
              <a:spcBef>
                <a:spcPts val="200"/>
              </a:spcBef>
              <a:buFont typeface="Arial" panose="020B0604020202020204" pitchFamily="34" charset="0"/>
              <a:buChar char="•"/>
            </a:pPr>
            <a:r>
              <a:rPr lang="fa-IR" sz="2400" dirty="0" smtClean="0">
                <a:solidFill>
                  <a:schemeClr val="tx1">
                    <a:lumMod val="75000"/>
                    <a:lumOff val="25000"/>
                  </a:schemeClr>
                </a:solidFill>
                <a:cs typeface="B Mitra" panose="00000400000000000000" pitchFamily="2" charset="-78"/>
              </a:rPr>
              <a:t>اجرای مراقبت به روش سندرمیک بیشتر در شناسایی به هنگام طغیان کمک می کند</a:t>
            </a:r>
          </a:p>
          <a:p>
            <a:pPr marL="342900" indent="-342900" algn="r" rtl="1">
              <a:lnSpc>
                <a:spcPct val="150000"/>
              </a:lnSpc>
              <a:spcBef>
                <a:spcPts val="200"/>
              </a:spcBef>
              <a:buFont typeface="Arial" panose="020B0604020202020204" pitchFamily="34" charset="0"/>
              <a:buChar char="•"/>
            </a:pPr>
            <a:r>
              <a:rPr lang="fa-IR" sz="2400" dirty="0" smtClean="0">
                <a:solidFill>
                  <a:schemeClr val="tx1">
                    <a:lumMod val="75000"/>
                    <a:lumOff val="25000"/>
                  </a:schemeClr>
                </a:solidFill>
                <a:cs typeface="B Mitra" panose="00000400000000000000" pitchFamily="2" charset="-78"/>
              </a:rPr>
              <a:t>درصورت مشاهده افزایش موارد هپاتیت حاد باید بررسی های آزمایشگاهی و ترجیحا ارزیابی آزمایشگاهی برای کلیه ویروس های هپاتیت جهت تعیین اتیولوژی طغیان انجام شود</a:t>
            </a:r>
          </a:p>
          <a:p>
            <a:pPr marL="342900" indent="-342900" algn="r" rtl="1">
              <a:lnSpc>
                <a:spcPct val="150000"/>
              </a:lnSpc>
              <a:spcBef>
                <a:spcPts val="200"/>
              </a:spcBef>
              <a:buFont typeface="Arial" panose="020B0604020202020204" pitchFamily="34" charset="0"/>
              <a:buChar char="•"/>
            </a:pPr>
            <a:r>
              <a:rPr lang="fa-IR" sz="2400" dirty="0" smtClean="0">
                <a:solidFill>
                  <a:schemeClr val="tx1">
                    <a:lumMod val="75000"/>
                    <a:lumOff val="25000"/>
                  </a:schemeClr>
                </a:solidFill>
                <a:cs typeface="B Mitra" panose="00000400000000000000" pitchFamily="2" charset="-78"/>
              </a:rPr>
              <a:t>اپیدمیولوژی طغیان هپاتیت </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استراتژیهای واکسیناسیون را تعیین خواهد نمود </a:t>
            </a:r>
            <a:endParaRPr lang="en-US" sz="2400" dirty="0">
              <a:solidFill>
                <a:schemeClr val="tx1">
                  <a:lumMod val="75000"/>
                  <a:lumOff val="25000"/>
                </a:schemeClr>
              </a:solidFill>
              <a:cs typeface="B Mitra" panose="00000400000000000000" pitchFamily="2" charset="-78"/>
            </a:endParaRPr>
          </a:p>
          <a:p>
            <a:pPr algn="r" rtl="1">
              <a:lnSpc>
                <a:spcPct val="107000"/>
              </a:lnSpc>
              <a:spcAft>
                <a:spcPts val="800"/>
              </a:spcAft>
            </a:pP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2525217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1176240" y="1124637"/>
            <a:ext cx="10027920" cy="2976584"/>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Bef>
                <a:spcPts val="200"/>
              </a:spcBef>
            </a:pPr>
            <a:r>
              <a:rPr lang="fa-IR" sz="2400" b="1" dirty="0" smtClean="0">
                <a:solidFill>
                  <a:schemeClr val="tx1">
                    <a:lumMod val="75000"/>
                    <a:lumOff val="25000"/>
                  </a:schemeClr>
                </a:solidFill>
                <a:cs typeface="B Yagut" panose="00000400000000000000" pitchFamily="2" charset="-78"/>
              </a:rPr>
              <a:t>2- مراقبت پیشرفته (</a:t>
            </a:r>
            <a:r>
              <a:rPr lang="en-US" sz="2400" b="1" dirty="0" smtClean="0">
                <a:solidFill>
                  <a:schemeClr val="tx1">
                    <a:lumMod val="75000"/>
                    <a:lumOff val="25000"/>
                  </a:schemeClr>
                </a:solidFill>
                <a:cs typeface="B Yagut" panose="00000400000000000000" pitchFamily="2" charset="-78"/>
              </a:rPr>
              <a:t>Enhanced Surveillance</a:t>
            </a:r>
            <a:r>
              <a:rPr lang="fa-IR" sz="2400" b="1" dirty="0" smtClean="0">
                <a:solidFill>
                  <a:schemeClr val="tx1">
                    <a:lumMod val="75000"/>
                    <a:lumOff val="25000"/>
                  </a:schemeClr>
                </a:solidFill>
                <a:cs typeface="B Yagut" panose="00000400000000000000" pitchFamily="2" charset="-78"/>
              </a:rPr>
              <a:t>)</a:t>
            </a:r>
          </a:p>
          <a:p>
            <a:pPr algn="r" rtl="1">
              <a:lnSpc>
                <a:spcPct val="107000"/>
              </a:lnSpc>
              <a:spcBef>
                <a:spcPts val="200"/>
              </a:spcBef>
            </a:pPr>
            <a:endParaRPr lang="fa-IR" sz="2400" b="1" dirty="0" smtClean="0">
              <a:solidFill>
                <a:schemeClr val="tx1">
                  <a:lumMod val="75000"/>
                  <a:lumOff val="25000"/>
                </a:schemeClr>
              </a:solidFill>
              <a:cs typeface="B Yagut" panose="00000400000000000000" pitchFamily="2" charset="-78"/>
            </a:endParaRPr>
          </a:p>
          <a:p>
            <a:pPr marL="342900" indent="-342900" algn="r" rtl="1">
              <a:lnSpc>
                <a:spcPct val="150000"/>
              </a:lnSpc>
              <a:spcBef>
                <a:spcPts val="200"/>
              </a:spcBef>
              <a:buFont typeface="Arial" panose="020B0604020202020204" pitchFamily="34" charset="0"/>
              <a:buChar char="•"/>
            </a:pPr>
            <a:r>
              <a:rPr lang="fa-IR" sz="2400" dirty="0" smtClean="0">
                <a:solidFill>
                  <a:schemeClr val="tx1">
                    <a:lumMod val="75000"/>
                    <a:lumOff val="25000"/>
                  </a:schemeClr>
                </a:solidFill>
                <a:cs typeface="B Mitra" panose="00000400000000000000" pitchFamily="2" charset="-78"/>
              </a:rPr>
              <a:t>مراقبت سندرمیک باید با نظام مراقبت مبتنی بر مورد بیماری تکمیل گردد</a:t>
            </a:r>
          </a:p>
          <a:p>
            <a:pPr marL="342900" indent="-342900" algn="r" rtl="1">
              <a:lnSpc>
                <a:spcPct val="150000"/>
              </a:lnSpc>
              <a:spcBef>
                <a:spcPts val="200"/>
              </a:spcBef>
              <a:buFont typeface="Arial" panose="020B0604020202020204" pitchFamily="34" charset="0"/>
              <a:buChar char="•"/>
            </a:pPr>
            <a:r>
              <a:rPr lang="fa-IR" sz="2400" dirty="0" smtClean="0">
                <a:solidFill>
                  <a:schemeClr val="tx1">
                    <a:lumMod val="75000"/>
                    <a:lumOff val="25000"/>
                  </a:schemeClr>
                </a:solidFill>
                <a:cs typeface="B Mitra" panose="00000400000000000000" pitchFamily="2" charset="-78"/>
              </a:rPr>
              <a:t>موارد محتمل باید به روش آزمایشگاهی تایید قطعی شود</a:t>
            </a:r>
          </a:p>
          <a:p>
            <a:pPr marL="342900" indent="-342900" algn="r" rtl="1">
              <a:lnSpc>
                <a:spcPct val="150000"/>
              </a:lnSpc>
              <a:spcBef>
                <a:spcPts val="200"/>
              </a:spcBef>
              <a:buFont typeface="Arial" panose="020B0604020202020204" pitchFamily="34" charset="0"/>
              <a:buChar char="•"/>
            </a:pPr>
            <a:r>
              <a:rPr lang="fa-IR" sz="2400" dirty="0" smtClean="0">
                <a:solidFill>
                  <a:schemeClr val="tx1">
                    <a:lumMod val="75000"/>
                    <a:lumOff val="25000"/>
                  </a:schemeClr>
                </a:solidFill>
                <a:cs typeface="B Mitra" panose="00000400000000000000" pitchFamily="2" charset="-78"/>
              </a:rPr>
              <a:t>داده ها و اطلاعات تکمیلی از بیمار پس از تایید قطعی جمع آوری شود</a:t>
            </a:r>
            <a:endParaRPr lang="en-US" sz="2400" dirty="0">
              <a:solidFill>
                <a:schemeClr val="tx1">
                  <a:lumMod val="75000"/>
                  <a:lumOff val="25000"/>
                </a:schemeClr>
              </a:solidFill>
              <a:cs typeface="B Mitra" panose="00000400000000000000" pitchFamily="2" charset="-78"/>
            </a:endParaRPr>
          </a:p>
          <a:p>
            <a:pPr algn="r" rtl="1">
              <a:lnSpc>
                <a:spcPct val="107000"/>
              </a:lnSpc>
              <a:spcAft>
                <a:spcPts val="800"/>
              </a:spcAft>
            </a:pP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9252882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تعریف مورد و طبقه بندی نهایی </a:t>
            </a:r>
            <a:endParaRPr lang="en-US" sz="2800" dirty="0">
              <a:cs typeface="B Titr" panose="00000700000000000000" pitchFamily="2" charset="-78"/>
            </a:endParaRPr>
          </a:p>
        </p:txBody>
      </p:sp>
      <p:sp>
        <p:nvSpPr>
          <p:cNvPr id="3" name="Rectangle 2"/>
          <p:cNvSpPr/>
          <p:nvPr/>
        </p:nvSpPr>
        <p:spPr>
          <a:xfrm>
            <a:off x="962880" y="1094157"/>
            <a:ext cx="10027920" cy="3316101"/>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Bef>
                <a:spcPts val="200"/>
              </a:spcBef>
            </a:pPr>
            <a:r>
              <a:rPr lang="fa-IR" sz="2400" b="1" dirty="0" smtClean="0">
                <a:solidFill>
                  <a:schemeClr val="tx1">
                    <a:lumMod val="75000"/>
                    <a:lumOff val="25000"/>
                  </a:schemeClr>
                </a:solidFill>
                <a:cs typeface="B Yagut" panose="00000400000000000000" pitchFamily="2" charset="-78"/>
              </a:rPr>
              <a:t>*مورد احتمالی هپاتیت حاد</a:t>
            </a:r>
          </a:p>
          <a:p>
            <a:pPr algn="r" rtl="1">
              <a:lnSpc>
                <a:spcPct val="107000"/>
              </a:lnSpc>
              <a:spcBef>
                <a:spcPts val="200"/>
              </a:spcBef>
            </a:pPr>
            <a:endParaRPr lang="fa-IR" sz="2400" b="1" dirty="0" smtClean="0">
              <a:solidFill>
                <a:schemeClr val="tx1">
                  <a:lumMod val="75000"/>
                  <a:lumOff val="25000"/>
                </a:schemeClr>
              </a:solidFill>
              <a:cs typeface="B Yagut" panose="00000400000000000000" pitchFamily="2" charset="-78"/>
            </a:endParaRPr>
          </a:p>
          <a:p>
            <a:pPr algn="r" rtl="1">
              <a:lnSpc>
                <a:spcPct val="107000"/>
              </a:lnSpc>
              <a:spcBef>
                <a:spcPts val="200"/>
              </a:spcBef>
            </a:pPr>
            <a:r>
              <a:rPr lang="fa-IR" sz="2400" dirty="0">
                <a:solidFill>
                  <a:schemeClr val="tx1">
                    <a:lumMod val="75000"/>
                    <a:lumOff val="25000"/>
                  </a:schemeClr>
                </a:solidFill>
                <a:cs typeface="B Mitra" panose="00000400000000000000" pitchFamily="2" charset="-78"/>
              </a:rPr>
              <a:t>شامل فردی که یک یا هر دو مورد از ویژگی های زیر را دارا باشد:</a:t>
            </a:r>
          </a:p>
          <a:p>
            <a:pPr algn="r" rtl="1">
              <a:lnSpc>
                <a:spcPct val="107000"/>
              </a:lnSpc>
              <a:spcBef>
                <a:spcPts val="200"/>
              </a:spcBef>
            </a:pPr>
            <a:r>
              <a:rPr lang="fa-IR" sz="2400" dirty="0">
                <a:solidFill>
                  <a:schemeClr val="tx1">
                    <a:lumMod val="75000"/>
                    <a:lumOff val="25000"/>
                  </a:schemeClr>
                </a:solidFill>
                <a:cs typeface="B Mitra" panose="00000400000000000000" pitchFamily="2" charset="-78"/>
              </a:rPr>
              <a:t>1- شروع بیماری حاد با علائمی مبتنی بر بیماری حاد عفونی (تب ، احساس کسالت و خستگی ) و علائم و نشانه هایی از آسیب کبدی ( بی اشتهایی ، تهوع ، زردی ، ادرار تیره ،درد و حساسیت ربع فوقانی و راست شکم )</a:t>
            </a:r>
          </a:p>
          <a:p>
            <a:pPr algn="r" rtl="1">
              <a:lnSpc>
                <a:spcPct val="107000"/>
              </a:lnSpc>
              <a:spcBef>
                <a:spcPts val="200"/>
              </a:spcBef>
            </a:pPr>
            <a:r>
              <a:rPr lang="fa-IR" sz="2400" dirty="0">
                <a:solidFill>
                  <a:schemeClr val="tx1">
                    <a:lumMod val="75000"/>
                    <a:lumOff val="25000"/>
                  </a:schemeClr>
                </a:solidFill>
                <a:cs typeface="B Mitra" panose="00000400000000000000" pitchFamily="2" charset="-78"/>
              </a:rPr>
              <a:t>یا </a:t>
            </a:r>
          </a:p>
          <a:p>
            <a:pPr algn="r" rtl="1">
              <a:lnSpc>
                <a:spcPct val="107000"/>
              </a:lnSpc>
              <a:spcBef>
                <a:spcPts val="200"/>
              </a:spcBef>
            </a:pPr>
            <a:r>
              <a:rPr lang="fa-IR" sz="2400" dirty="0">
                <a:solidFill>
                  <a:schemeClr val="tx1">
                    <a:lumMod val="75000"/>
                    <a:lumOff val="25000"/>
                  </a:schemeClr>
                </a:solidFill>
                <a:cs typeface="B Mitra" panose="00000400000000000000" pitchFamily="2" charset="-78"/>
              </a:rPr>
              <a:t>2- افزایش سطح سرمی آلانین آمینو ترانسفراز (</a:t>
            </a:r>
            <a:r>
              <a:rPr lang="en-US" sz="2400" dirty="0">
                <a:solidFill>
                  <a:schemeClr val="tx1">
                    <a:lumMod val="75000"/>
                    <a:lumOff val="25000"/>
                  </a:schemeClr>
                </a:solidFill>
                <a:cs typeface="B Mitra" panose="00000400000000000000" pitchFamily="2" charset="-78"/>
              </a:rPr>
              <a:t>ALT</a:t>
            </a:r>
            <a:r>
              <a:rPr lang="fa-IR" sz="2400" dirty="0">
                <a:solidFill>
                  <a:schemeClr val="tx1">
                    <a:lumMod val="75000"/>
                    <a:lumOff val="25000"/>
                  </a:schemeClr>
                </a:solidFill>
                <a:cs typeface="B Mitra" panose="00000400000000000000" pitchFamily="2" charset="-78"/>
              </a:rPr>
              <a:t>) به میزان بیش از 10 برابر حداکثر نرمال (</a:t>
            </a:r>
            <a:r>
              <a:rPr lang="en-US" sz="2400" dirty="0">
                <a:solidFill>
                  <a:schemeClr val="tx1">
                    <a:lumMod val="75000"/>
                    <a:lumOff val="25000"/>
                  </a:schemeClr>
                </a:solidFill>
                <a:cs typeface="B Mitra" panose="00000400000000000000" pitchFamily="2" charset="-78"/>
              </a:rPr>
              <a:t>IU/L</a:t>
            </a:r>
            <a:r>
              <a:rPr lang="fa-IR" sz="2400" dirty="0">
                <a:solidFill>
                  <a:schemeClr val="tx1">
                    <a:lumMod val="75000"/>
                    <a:lumOff val="25000"/>
                  </a:schemeClr>
                </a:solidFill>
                <a:cs typeface="B Mitra" panose="00000400000000000000" pitchFamily="2" charset="-78"/>
              </a:rPr>
              <a:t>400) </a:t>
            </a:r>
            <a:endParaRPr lang="en-US" sz="2400" dirty="0">
              <a:solidFill>
                <a:schemeClr val="tx1">
                  <a:lumMod val="75000"/>
                  <a:lumOff val="25000"/>
                </a:schemeClr>
              </a:solidFill>
              <a:cs typeface="B Mitra" panose="00000400000000000000" pitchFamily="2" charset="-78"/>
            </a:endParaRPr>
          </a:p>
          <a:p>
            <a:pPr algn="r" rtl="1">
              <a:lnSpc>
                <a:spcPct val="107000"/>
              </a:lnSpc>
              <a:spcAft>
                <a:spcPts val="800"/>
              </a:spcAft>
            </a:pP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4569181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1191480" y="454077"/>
            <a:ext cx="10027920" cy="3685624"/>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Bef>
                <a:spcPts val="200"/>
              </a:spcBef>
            </a:pPr>
            <a:r>
              <a:rPr lang="fa-IR" sz="2400" b="1" dirty="0" smtClean="0">
                <a:solidFill>
                  <a:schemeClr val="tx1">
                    <a:lumMod val="75000"/>
                    <a:lumOff val="25000"/>
                  </a:schemeClr>
                </a:solidFill>
                <a:cs typeface="B Yagut" panose="00000400000000000000" pitchFamily="2" charset="-78"/>
              </a:rPr>
              <a:t>*مورد قطعی هپاتیت</a:t>
            </a:r>
            <a:r>
              <a:rPr lang="en-US" sz="2400" b="1" dirty="0" smtClean="0">
                <a:solidFill>
                  <a:schemeClr val="tx1">
                    <a:lumMod val="75000"/>
                    <a:lumOff val="25000"/>
                  </a:schemeClr>
                </a:solidFill>
                <a:cs typeface="B Yagut" panose="00000400000000000000" pitchFamily="2" charset="-78"/>
              </a:rPr>
              <a:t>A</a:t>
            </a:r>
            <a:endParaRPr lang="fa-IR" sz="2400" b="1" dirty="0" smtClean="0">
              <a:solidFill>
                <a:schemeClr val="tx1">
                  <a:lumMod val="75000"/>
                  <a:lumOff val="25000"/>
                </a:schemeClr>
              </a:solidFill>
              <a:cs typeface="B Yagut" panose="00000400000000000000" pitchFamily="2" charset="-78"/>
            </a:endParaRPr>
          </a:p>
          <a:p>
            <a:pPr algn="r" rtl="1">
              <a:lnSpc>
                <a:spcPct val="107000"/>
              </a:lnSpc>
              <a:spcBef>
                <a:spcPts val="200"/>
              </a:spcBef>
            </a:pPr>
            <a:r>
              <a:rPr lang="fa-IR" sz="2400" dirty="0" smtClean="0">
                <a:solidFill>
                  <a:schemeClr val="tx1">
                    <a:lumMod val="75000"/>
                    <a:lumOff val="25000"/>
                  </a:schemeClr>
                </a:solidFill>
                <a:cs typeface="B Mitra" panose="00000400000000000000" pitchFamily="2" charset="-78"/>
              </a:rPr>
              <a:t>1- مورد تأیید شده آزمایشگاهی  (قطعی آزمایشگاهی )</a:t>
            </a:r>
          </a:p>
          <a:p>
            <a:pPr algn="r" rtl="1">
              <a:lnSpc>
                <a:spcPct val="107000"/>
              </a:lnSpc>
              <a:spcBef>
                <a:spcPts val="200"/>
              </a:spcBef>
            </a:pPr>
            <a:r>
              <a:rPr lang="fa-IR" sz="2400" dirty="0" smtClean="0">
                <a:solidFill>
                  <a:schemeClr val="tx1">
                    <a:lumMod val="75000"/>
                    <a:lumOff val="25000"/>
                  </a:schemeClr>
                </a:solidFill>
                <a:cs typeface="B Mitra" panose="00000400000000000000" pitchFamily="2" charset="-78"/>
              </a:rPr>
              <a:t>مورد قطعی آزمایشگاهی هپاتیت </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عبارت اس ت از بیماری که منطبق با تعریف مورد احتمالی هپاتیت </a:t>
            </a:r>
            <a:r>
              <a:rPr lang="en-US" sz="2400" dirty="0" smtClean="0">
                <a:solidFill>
                  <a:schemeClr val="tx1">
                    <a:lumMod val="75000"/>
                    <a:lumOff val="25000"/>
                  </a:schemeClr>
                </a:solidFill>
                <a:cs typeface="B Mitra" panose="00000400000000000000" pitchFamily="2" charset="-78"/>
              </a:rPr>
              <a:t>A </a:t>
            </a:r>
            <a:r>
              <a:rPr lang="fa-IR" sz="2400" dirty="0" smtClean="0">
                <a:solidFill>
                  <a:schemeClr val="tx1">
                    <a:lumMod val="75000"/>
                    <a:lumOff val="25000"/>
                  </a:schemeClr>
                </a:solidFill>
                <a:cs typeface="B Mitra" panose="00000400000000000000" pitchFamily="2" charset="-78"/>
              </a:rPr>
              <a:t> بوده و دارای نتیجه مثبت تست بررسی آنتی بادی </a:t>
            </a:r>
            <a:r>
              <a:rPr lang="en-US" sz="2400" dirty="0" smtClean="0">
                <a:solidFill>
                  <a:schemeClr val="tx1">
                    <a:lumMod val="75000"/>
                    <a:lumOff val="25000"/>
                  </a:schemeClr>
                </a:solidFill>
                <a:cs typeface="B Mitra" panose="00000400000000000000" pitchFamily="2" charset="-78"/>
              </a:rPr>
              <a:t>Anti HAV IgM</a:t>
            </a:r>
            <a:r>
              <a:rPr lang="fa-IR" sz="2400" dirty="0" smtClean="0">
                <a:solidFill>
                  <a:schemeClr val="tx1">
                    <a:lumMod val="75000"/>
                    <a:lumOff val="25000"/>
                  </a:schemeClr>
                </a:solidFill>
                <a:cs typeface="B Mitra" panose="00000400000000000000" pitchFamily="2" charset="-78"/>
              </a:rPr>
              <a:t> یا نتیجه مثبت تست بررسی نوکلئیک اسید </a:t>
            </a:r>
            <a:r>
              <a:rPr lang="en-US" sz="2400" dirty="0" smtClean="0">
                <a:solidFill>
                  <a:schemeClr val="tx1">
                    <a:lumMod val="75000"/>
                    <a:lumOff val="25000"/>
                  </a:schemeClr>
                </a:solidFill>
                <a:cs typeface="B Mitra" panose="00000400000000000000" pitchFamily="2" charset="-78"/>
              </a:rPr>
              <a:t>RNA</a:t>
            </a:r>
            <a:r>
              <a:rPr lang="fa-IR" sz="2400" dirty="0" smtClean="0">
                <a:solidFill>
                  <a:schemeClr val="tx1">
                    <a:lumMod val="75000"/>
                    <a:lumOff val="25000"/>
                  </a:schemeClr>
                </a:solidFill>
                <a:cs typeface="B Mitra" panose="00000400000000000000" pitchFamily="2" charset="-78"/>
              </a:rPr>
              <a:t> ویروس هپاتیت </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(مانند نتیجه مثبت تست </a:t>
            </a:r>
            <a:r>
              <a:rPr lang="en-US" sz="2400" dirty="0" smtClean="0">
                <a:solidFill>
                  <a:schemeClr val="tx1">
                    <a:lumMod val="75000"/>
                    <a:lumOff val="25000"/>
                  </a:schemeClr>
                </a:solidFill>
                <a:cs typeface="B Mitra" panose="00000400000000000000" pitchFamily="2" charset="-78"/>
              </a:rPr>
              <a:t>PCR</a:t>
            </a:r>
            <a:r>
              <a:rPr lang="fa-IR" sz="2400" dirty="0" smtClean="0">
                <a:solidFill>
                  <a:schemeClr val="tx1">
                    <a:lumMod val="75000"/>
                    <a:lumOff val="25000"/>
                  </a:schemeClr>
                </a:solidFill>
                <a:cs typeface="B Mitra" panose="00000400000000000000" pitchFamily="2" charset="-78"/>
              </a:rPr>
              <a:t> یا ژنوتایپینگ) باشد.</a:t>
            </a:r>
          </a:p>
          <a:p>
            <a:pPr algn="r" rtl="1">
              <a:lnSpc>
                <a:spcPct val="107000"/>
              </a:lnSpc>
              <a:spcBef>
                <a:spcPts val="200"/>
              </a:spcBef>
            </a:pPr>
            <a:r>
              <a:rPr lang="fa-IR" sz="2400" dirty="0" smtClean="0">
                <a:solidFill>
                  <a:schemeClr val="tx1">
                    <a:lumMod val="75000"/>
                    <a:lumOff val="25000"/>
                  </a:schemeClr>
                </a:solidFill>
                <a:cs typeface="B Mitra" panose="00000400000000000000" pitchFamily="2" charset="-78"/>
              </a:rPr>
              <a:t>2- مورد مرتبط از نظر اپیدمیولوژیک ( تأیید شده اپیدمیولوژیک )</a:t>
            </a:r>
          </a:p>
          <a:p>
            <a:pPr algn="r" rtl="1">
              <a:lnSpc>
                <a:spcPct val="107000"/>
              </a:lnSpc>
              <a:spcBef>
                <a:spcPts val="200"/>
              </a:spcBef>
            </a:pPr>
            <a:r>
              <a:rPr lang="fa-IR" sz="2400" dirty="0" smtClean="0">
                <a:solidFill>
                  <a:schemeClr val="tx1">
                    <a:lumMod val="75000"/>
                    <a:lumOff val="25000"/>
                  </a:schemeClr>
                </a:solidFill>
                <a:cs typeface="B Mitra" panose="00000400000000000000" pitchFamily="2" charset="-78"/>
              </a:rPr>
              <a:t>مورد قطعی اپیدمیولوژیک هپاتیت </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عبارت است از هر موردی که منطبق با تعریف مورد احتمالی هپاتیت </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بوده و دارای ارتباط اپیدمیولوژیک با مورد تأیید شده آزمایشگاهی هپاتیت</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نیز باشد.</a:t>
            </a:r>
            <a:endParaRPr lang="en-US" sz="2400" dirty="0">
              <a:solidFill>
                <a:schemeClr val="tx1">
                  <a:lumMod val="75000"/>
                  <a:lumOff val="25000"/>
                </a:schemeClr>
              </a:solidFill>
              <a:cs typeface="B Mitra" panose="00000400000000000000" pitchFamily="2" charset="-78"/>
            </a:endParaRPr>
          </a:p>
          <a:p>
            <a:pPr algn="r" rtl="1">
              <a:lnSpc>
                <a:spcPct val="107000"/>
              </a:lnSpc>
              <a:spcAft>
                <a:spcPts val="800"/>
              </a:spcAft>
            </a:pP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2773409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ارتباط اپیدمیولوژیک</a:t>
            </a:r>
            <a:endParaRPr lang="en-US" sz="2800" dirty="0">
              <a:cs typeface="B Titr" panose="00000700000000000000" pitchFamily="2" charset="-78"/>
            </a:endParaRPr>
          </a:p>
        </p:txBody>
      </p:sp>
      <p:sp>
        <p:nvSpPr>
          <p:cNvPr id="3" name="Rectangle 2"/>
          <p:cNvSpPr/>
          <p:nvPr/>
        </p:nvSpPr>
        <p:spPr>
          <a:xfrm>
            <a:off x="962880" y="1353237"/>
            <a:ext cx="10027920" cy="2053639"/>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r" rtl="1">
              <a:lnSpc>
                <a:spcPct val="107000"/>
              </a:lnSpc>
              <a:spcBef>
                <a:spcPts val="200"/>
              </a:spcBef>
              <a:buFont typeface="Arial" panose="020B0604020202020204" pitchFamily="34" charset="0"/>
              <a:buChar char="•"/>
            </a:pPr>
            <a:r>
              <a:rPr lang="fa-IR" sz="2400" b="1" dirty="0" smtClean="0">
                <a:solidFill>
                  <a:schemeClr val="tx1">
                    <a:lumMod val="75000"/>
                    <a:lumOff val="25000"/>
                  </a:schemeClr>
                </a:solidFill>
                <a:cs typeface="B Yagut" panose="00000400000000000000" pitchFamily="2" charset="-78"/>
              </a:rPr>
              <a:t>سابقه تماس با مورد قطعی آزمایشگاهی هپاتیت</a:t>
            </a:r>
            <a:r>
              <a:rPr lang="en-US" sz="2400" b="1" dirty="0" smtClean="0">
                <a:solidFill>
                  <a:schemeClr val="tx1">
                    <a:lumMod val="75000"/>
                    <a:lumOff val="25000"/>
                  </a:schemeClr>
                </a:solidFill>
                <a:cs typeface="B Yagut" panose="00000400000000000000" pitchFamily="2" charset="-78"/>
              </a:rPr>
              <a:t>A</a:t>
            </a:r>
            <a:r>
              <a:rPr lang="fa-IR" sz="2400" b="1" dirty="0" smtClean="0">
                <a:solidFill>
                  <a:schemeClr val="tx1">
                    <a:lumMod val="75000"/>
                    <a:lumOff val="25000"/>
                  </a:schemeClr>
                </a:solidFill>
                <a:cs typeface="B Yagut" panose="00000400000000000000" pitchFamily="2" charset="-78"/>
              </a:rPr>
              <a:t> ، طی 2 تا 6 هفته قبل از بروز علائم بیماری</a:t>
            </a:r>
          </a:p>
          <a:p>
            <a:pPr algn="r" rtl="1">
              <a:lnSpc>
                <a:spcPct val="107000"/>
              </a:lnSpc>
              <a:spcBef>
                <a:spcPts val="200"/>
              </a:spcBef>
            </a:pPr>
            <a:r>
              <a:rPr lang="fa-IR" sz="2400" b="1" dirty="0" smtClean="0">
                <a:solidFill>
                  <a:schemeClr val="tx1">
                    <a:lumMod val="75000"/>
                    <a:lumOff val="25000"/>
                  </a:schemeClr>
                </a:solidFill>
                <a:cs typeface="B Yagut" panose="00000400000000000000" pitchFamily="2" charset="-78"/>
              </a:rPr>
              <a:t>یا</a:t>
            </a:r>
          </a:p>
          <a:p>
            <a:pPr marL="342900" indent="-342900" algn="r" rtl="1">
              <a:lnSpc>
                <a:spcPct val="107000"/>
              </a:lnSpc>
              <a:spcBef>
                <a:spcPts val="200"/>
              </a:spcBef>
              <a:buFont typeface="Arial" panose="020B0604020202020204" pitchFamily="34" charset="0"/>
              <a:buChar char="•"/>
            </a:pPr>
            <a:r>
              <a:rPr lang="fa-IR" sz="2400" b="1" dirty="0" smtClean="0">
                <a:solidFill>
                  <a:schemeClr val="tx1">
                    <a:lumMod val="75000"/>
                    <a:lumOff val="25000"/>
                  </a:schemeClr>
                </a:solidFill>
                <a:cs typeface="B Yagut" panose="00000400000000000000" pitchFamily="2" charset="-78"/>
              </a:rPr>
              <a:t>در زمان وقوع طغیان قطعی و تأیید شده به روش آزمایشگاهی هپاتیت </a:t>
            </a:r>
            <a:r>
              <a:rPr lang="en-US" sz="2400" b="1" dirty="0" smtClean="0">
                <a:solidFill>
                  <a:schemeClr val="tx1">
                    <a:lumMod val="75000"/>
                    <a:lumOff val="25000"/>
                  </a:schemeClr>
                </a:solidFill>
                <a:cs typeface="B Yagut" panose="00000400000000000000" pitchFamily="2" charset="-78"/>
              </a:rPr>
              <a:t>A</a:t>
            </a:r>
            <a:endParaRPr lang="en-US" sz="2400" dirty="0">
              <a:solidFill>
                <a:schemeClr val="tx1">
                  <a:lumMod val="75000"/>
                  <a:lumOff val="25000"/>
                </a:schemeClr>
              </a:solidFill>
              <a:cs typeface="B Mitra" panose="00000400000000000000" pitchFamily="2" charset="-78"/>
            </a:endParaRPr>
          </a:p>
          <a:p>
            <a:pPr algn="r" rtl="1">
              <a:lnSpc>
                <a:spcPct val="107000"/>
              </a:lnSpc>
              <a:spcAft>
                <a:spcPts val="800"/>
              </a:spcAft>
            </a:pP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
        <p:nvSpPr>
          <p:cNvPr id="4" name="Rectangle 3"/>
          <p:cNvSpPr/>
          <p:nvPr/>
        </p:nvSpPr>
        <p:spPr>
          <a:xfrm>
            <a:off x="962880" y="4233597"/>
            <a:ext cx="10027920" cy="882678"/>
          </a:xfrm>
          <a:prstGeom prst="rect">
            <a:avLst/>
          </a:prstGeom>
          <a:solidFill>
            <a:schemeClr val="accent2">
              <a:lumMod val="60000"/>
              <a:lumOff val="40000"/>
            </a:schemeClr>
          </a:solidFill>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Bef>
                <a:spcPts val="200"/>
              </a:spcBef>
            </a:pPr>
            <a:r>
              <a:rPr lang="fa-IR" sz="2400" dirty="0">
                <a:cs typeface="B Titr" panose="00000700000000000000" pitchFamily="2" charset="-78"/>
              </a:rPr>
              <a:t>مواجهه ممکن است به صورت تماس بین افراد خانواده ، تماس جنسی یا تماس حین اشتراک وسایل در سوء مصرف کنندگان مواد باشد</a:t>
            </a:r>
            <a:r>
              <a:rPr lang="fa-IR" sz="2400" dirty="0" smtClean="0">
                <a:cs typeface="B Titr" panose="00000700000000000000" pitchFamily="2" charset="-78"/>
              </a:rPr>
              <a:t>.</a:t>
            </a: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3609640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ارزیابی بیمار</a:t>
            </a:r>
            <a:endParaRPr lang="en-US" sz="2800" dirty="0">
              <a:cs typeface="B Titr" panose="00000700000000000000" pitchFamily="2" charset="-78"/>
            </a:endParaRPr>
          </a:p>
        </p:txBody>
      </p:sp>
      <p:sp>
        <p:nvSpPr>
          <p:cNvPr id="3" name="Rectangle 2"/>
          <p:cNvSpPr/>
          <p:nvPr/>
        </p:nvSpPr>
        <p:spPr>
          <a:xfrm>
            <a:off x="962880" y="1094157"/>
            <a:ext cx="10027920" cy="3770263"/>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r" rtl="1">
              <a:lnSpc>
                <a:spcPct val="200000"/>
              </a:lnSpc>
              <a:spcBef>
                <a:spcPts val="200"/>
              </a:spcBef>
              <a:buFont typeface="Arial" panose="020B0604020202020204" pitchFamily="34" charset="0"/>
              <a:buChar char="•"/>
            </a:pPr>
            <a:r>
              <a:rPr lang="fa-IR" sz="2400" dirty="0">
                <a:solidFill>
                  <a:schemeClr val="tx1">
                    <a:lumMod val="75000"/>
                    <a:lumOff val="25000"/>
                  </a:schemeClr>
                </a:solidFill>
                <a:cs typeface="B Mitra" panose="00000400000000000000" pitchFamily="2" charset="-78"/>
              </a:rPr>
              <a:t>در نظام سندرمیک هپاتیت حاد ارزیابی فردی انجام نمی شود.</a:t>
            </a:r>
          </a:p>
          <a:p>
            <a:pPr marL="342900" indent="-342900" algn="r" rtl="1">
              <a:lnSpc>
                <a:spcPct val="200000"/>
              </a:lnSpc>
              <a:spcBef>
                <a:spcPts val="200"/>
              </a:spcBef>
              <a:buFont typeface="Arial" panose="020B0604020202020204" pitchFamily="34" charset="0"/>
              <a:buChar char="•"/>
            </a:pPr>
            <a:r>
              <a:rPr lang="fa-IR" sz="2400" dirty="0">
                <a:solidFill>
                  <a:schemeClr val="tx1">
                    <a:lumMod val="75000"/>
                    <a:lumOff val="25000"/>
                  </a:schemeClr>
                </a:solidFill>
                <a:cs typeface="B Mitra" panose="00000400000000000000" pitchFamily="2" charset="-78"/>
              </a:rPr>
              <a:t>تمام خوشه ها باید به صورت فوری ارزیابی و به روش سرولوژیک تأیید قطعی شوند.</a:t>
            </a:r>
          </a:p>
          <a:p>
            <a:pPr marL="342900" indent="-342900" algn="r" rtl="1">
              <a:lnSpc>
                <a:spcPct val="200000"/>
              </a:lnSpc>
              <a:spcBef>
                <a:spcPts val="200"/>
              </a:spcBef>
              <a:buFont typeface="Arial" panose="020B0604020202020204" pitchFamily="34" charset="0"/>
              <a:buChar char="•"/>
            </a:pPr>
            <a:r>
              <a:rPr lang="fa-IR" sz="2400" dirty="0">
                <a:solidFill>
                  <a:schemeClr val="tx1">
                    <a:lumMod val="75000"/>
                    <a:lumOff val="25000"/>
                  </a:schemeClr>
                </a:solidFill>
                <a:cs typeface="B Mitra" panose="00000400000000000000" pitchFamily="2" charset="-78"/>
              </a:rPr>
              <a:t>با انجام مراحل ارزیابی طغیان ، علل وقوع طغیان نیز ارزیابی و مشخص شود</a:t>
            </a:r>
            <a:r>
              <a:rPr lang="ar-SA" sz="2400" dirty="0">
                <a:solidFill>
                  <a:schemeClr val="tx1">
                    <a:lumMod val="75000"/>
                    <a:lumOff val="25000"/>
                  </a:schemeClr>
                </a:solidFill>
                <a:cs typeface="B Mitra" panose="00000400000000000000" pitchFamily="2" charset="-78"/>
              </a:rPr>
              <a:t> </a:t>
            </a:r>
            <a:r>
              <a:rPr lang="fa-IR" sz="2400" dirty="0">
                <a:solidFill>
                  <a:schemeClr val="tx1">
                    <a:lumMod val="75000"/>
                    <a:lumOff val="25000"/>
                  </a:schemeClr>
                </a:solidFill>
                <a:cs typeface="B Mitra" panose="00000400000000000000" pitchFamily="2" charset="-78"/>
              </a:rPr>
              <a:t>.</a:t>
            </a:r>
          </a:p>
          <a:p>
            <a:pPr marL="342900" indent="-342900" algn="r" rtl="1">
              <a:lnSpc>
                <a:spcPct val="200000"/>
              </a:lnSpc>
              <a:spcBef>
                <a:spcPts val="200"/>
              </a:spcBef>
              <a:buFont typeface="Arial" panose="020B0604020202020204" pitchFamily="34" charset="0"/>
              <a:buChar char="•"/>
            </a:pPr>
            <a:r>
              <a:rPr lang="fa-IR" sz="2400" dirty="0">
                <a:solidFill>
                  <a:schemeClr val="tx1">
                    <a:lumMod val="75000"/>
                    <a:lumOff val="25000"/>
                  </a:schemeClr>
                </a:solidFill>
                <a:cs typeface="B Mitra" panose="00000400000000000000" pitchFamily="2" charset="-78"/>
              </a:rPr>
              <a:t>در روش گزارش دهی به صورت پیشرفته باید برای افراد مبتلا به هپاتیت حاد فرم گزارش دهی تکمیل و نمونه های مناسب جهت بررسی آزمایشگاهی نیز تهیه شود.</a:t>
            </a: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29205886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جمع آوری نمونه</a:t>
            </a:r>
            <a:endParaRPr lang="en-US" sz="2800" dirty="0">
              <a:cs typeface="B Titr" panose="00000700000000000000" pitchFamily="2" charset="-78"/>
            </a:endParaRPr>
          </a:p>
        </p:txBody>
      </p:sp>
      <p:sp>
        <p:nvSpPr>
          <p:cNvPr id="3" name="Rectangle 2"/>
          <p:cNvSpPr/>
          <p:nvPr/>
        </p:nvSpPr>
        <p:spPr>
          <a:xfrm>
            <a:off x="962880" y="1094157"/>
            <a:ext cx="10027920" cy="4626908"/>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r" rtl="1">
              <a:lnSpc>
                <a:spcPct val="200000"/>
              </a:lnSpc>
              <a:spcBef>
                <a:spcPts val="200"/>
              </a:spcBef>
              <a:buFont typeface="Wingdings" panose="05000000000000000000" pitchFamily="2" charset="2"/>
              <a:buChar char="ü"/>
            </a:pPr>
            <a:r>
              <a:rPr lang="fa-IR" sz="2400" dirty="0">
                <a:solidFill>
                  <a:schemeClr val="tx1">
                    <a:lumMod val="75000"/>
                    <a:lumOff val="25000"/>
                  </a:schemeClr>
                </a:solidFill>
                <a:cs typeface="B Mitra" panose="00000400000000000000" pitchFamily="2" charset="-78"/>
              </a:rPr>
              <a:t>اگر انجام تست های بیومارکر در دسترس است نمونه خون وریدی باید تهیه و جهت ارزیابی و انجام تست های آزمایشگاهی </a:t>
            </a:r>
            <a:r>
              <a:rPr lang="fa-IR" sz="2400" dirty="0" smtClean="0">
                <a:solidFill>
                  <a:schemeClr val="tx1">
                    <a:lumMod val="75000"/>
                    <a:lumOff val="25000"/>
                  </a:schemeClr>
                </a:solidFill>
                <a:cs typeface="B Mitra" panose="00000400000000000000" pitchFamily="2" charset="-78"/>
              </a:rPr>
              <a:t>به </a:t>
            </a:r>
            <a:r>
              <a:rPr lang="fa-IR" sz="2400" dirty="0">
                <a:solidFill>
                  <a:schemeClr val="tx1">
                    <a:lumMod val="75000"/>
                    <a:lumOff val="25000"/>
                  </a:schemeClr>
                </a:solidFill>
                <a:cs typeface="B Mitra" panose="00000400000000000000" pitchFamily="2" charset="-78"/>
              </a:rPr>
              <a:t>روش الایزا به آزمایشگاه ارسال شود.</a:t>
            </a:r>
          </a:p>
          <a:p>
            <a:pPr marL="342900" indent="-342900" algn="r" rtl="1">
              <a:lnSpc>
                <a:spcPct val="200000"/>
              </a:lnSpc>
              <a:spcBef>
                <a:spcPts val="200"/>
              </a:spcBef>
              <a:buFont typeface="Wingdings" panose="05000000000000000000" pitchFamily="2" charset="2"/>
              <a:buChar char="ü"/>
            </a:pPr>
            <a:r>
              <a:rPr lang="fa-IR" sz="2400" dirty="0">
                <a:solidFill>
                  <a:schemeClr val="tx1">
                    <a:lumMod val="75000"/>
                    <a:lumOff val="25000"/>
                  </a:schemeClr>
                </a:solidFill>
                <a:cs typeface="B Mitra" panose="00000400000000000000" pitchFamily="2" charset="-78"/>
              </a:rPr>
              <a:t>نمونه خون باید در فاز حاد بیمار تهیه شود.</a:t>
            </a:r>
          </a:p>
          <a:p>
            <a:pPr marL="342900" indent="-342900" algn="r" rtl="1">
              <a:lnSpc>
                <a:spcPct val="200000"/>
              </a:lnSpc>
              <a:spcBef>
                <a:spcPts val="200"/>
              </a:spcBef>
              <a:buFont typeface="Wingdings" panose="05000000000000000000" pitchFamily="2" charset="2"/>
              <a:buChar char="ü"/>
            </a:pPr>
            <a:r>
              <a:rPr lang="en-US" sz="2400" dirty="0">
                <a:solidFill>
                  <a:schemeClr val="tx1">
                    <a:lumMod val="75000"/>
                    <a:lumOff val="25000"/>
                  </a:schemeClr>
                </a:solidFill>
                <a:cs typeface="B Mitra" panose="00000400000000000000" pitchFamily="2" charset="-78"/>
              </a:rPr>
              <a:t>IgM</a:t>
            </a:r>
            <a:r>
              <a:rPr lang="fa-IR" sz="2400" dirty="0">
                <a:solidFill>
                  <a:schemeClr val="tx1">
                    <a:lumMod val="75000"/>
                    <a:lumOff val="25000"/>
                  </a:schemeClr>
                </a:solidFill>
                <a:cs typeface="B Mitra" panose="00000400000000000000" pitchFamily="2" charset="-78"/>
              </a:rPr>
              <a:t> ممکن است تا 6 ماه بعد از بروز بیماری مثبت باشد.</a:t>
            </a:r>
          </a:p>
          <a:p>
            <a:pPr marL="342900" indent="-342900" algn="r" rtl="1">
              <a:lnSpc>
                <a:spcPct val="200000"/>
              </a:lnSpc>
              <a:spcBef>
                <a:spcPts val="200"/>
              </a:spcBef>
              <a:buFont typeface="Wingdings" panose="05000000000000000000" pitchFamily="2" charset="2"/>
              <a:buChar char="ü"/>
            </a:pPr>
            <a:r>
              <a:rPr lang="fa-IR" sz="2400" dirty="0">
                <a:solidFill>
                  <a:schemeClr val="tx1">
                    <a:lumMod val="75000"/>
                    <a:lumOff val="25000"/>
                  </a:schemeClr>
                </a:solidFill>
                <a:cs typeface="B Mitra" panose="00000400000000000000" pitchFamily="2" charset="-78"/>
              </a:rPr>
              <a:t>لوله های جمع آوری نمونه خون باید از نمونه لوله های جمع آوری سرم یا پلاسما باشد.</a:t>
            </a:r>
          </a:p>
          <a:p>
            <a:pPr marL="342900" indent="-342900" algn="r" rtl="1">
              <a:lnSpc>
                <a:spcPct val="200000"/>
              </a:lnSpc>
              <a:spcBef>
                <a:spcPts val="200"/>
              </a:spcBef>
              <a:buFont typeface="Wingdings" panose="05000000000000000000" pitchFamily="2" charset="2"/>
              <a:buChar char="ü"/>
            </a:pPr>
            <a:r>
              <a:rPr lang="fa-IR" sz="2400" dirty="0">
                <a:solidFill>
                  <a:schemeClr val="tx1">
                    <a:lumMod val="75000"/>
                    <a:lumOff val="25000"/>
                  </a:schemeClr>
                </a:solidFill>
                <a:cs typeface="B Mitra" panose="00000400000000000000" pitchFamily="2" charset="-78"/>
              </a:rPr>
              <a:t>نمونه لخته خون خشک شده ارزشی در جداسازی و تشخیص </a:t>
            </a:r>
            <a:r>
              <a:rPr lang="en-US" sz="2400" dirty="0">
                <a:solidFill>
                  <a:schemeClr val="tx1">
                    <a:lumMod val="75000"/>
                    <a:lumOff val="25000"/>
                  </a:schemeClr>
                </a:solidFill>
                <a:cs typeface="B Mitra" panose="00000400000000000000" pitchFamily="2" charset="-78"/>
              </a:rPr>
              <a:t>HAV IgM </a:t>
            </a:r>
            <a:r>
              <a:rPr lang="fa-IR" sz="2400" dirty="0">
                <a:solidFill>
                  <a:schemeClr val="tx1">
                    <a:lumMod val="75000"/>
                    <a:lumOff val="25000"/>
                  </a:schemeClr>
                </a:solidFill>
                <a:cs typeface="B Mitra" panose="00000400000000000000" pitchFamily="2" charset="-78"/>
              </a:rPr>
              <a:t>ندارد.</a:t>
            </a: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0106345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گزارش دهی موارد بیماری در نظام کشوری مراقبت هپاتیت </a:t>
            </a:r>
            <a:r>
              <a:rPr lang="en-US" sz="2800" dirty="0" smtClean="0">
                <a:cs typeface="B Titr" panose="00000700000000000000" pitchFamily="2" charset="-78"/>
              </a:rPr>
              <a:t>A</a:t>
            </a:r>
            <a:endParaRPr lang="en-US" sz="2800" dirty="0">
              <a:cs typeface="B Titr" panose="00000700000000000000" pitchFamily="2" charset="-78"/>
            </a:endParaRPr>
          </a:p>
        </p:txBody>
      </p:sp>
      <p:sp>
        <p:nvSpPr>
          <p:cNvPr id="3" name="Rectangle 2"/>
          <p:cNvSpPr/>
          <p:nvPr/>
        </p:nvSpPr>
        <p:spPr>
          <a:xfrm>
            <a:off x="962880" y="1962837"/>
            <a:ext cx="10027920" cy="1990288"/>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r" rtl="1">
              <a:lnSpc>
                <a:spcPct val="200000"/>
              </a:lnSpc>
              <a:spcBef>
                <a:spcPts val="200"/>
              </a:spcBef>
              <a:buFont typeface="Arial" panose="020B0604020202020204" pitchFamily="34" charset="0"/>
              <a:buChar char="•"/>
            </a:pPr>
            <a:r>
              <a:rPr lang="fa-IR" sz="2000" dirty="0" smtClean="0">
                <a:latin typeface="Calibri" panose="020F0502020204030204" pitchFamily="34" charset="0"/>
                <a:ea typeface="Calibri" panose="020F0502020204030204" pitchFamily="34" charset="0"/>
                <a:cs typeface="B Nazanin" panose="00000400000000000000" pitchFamily="2" charset="-78"/>
              </a:rPr>
              <a:t>گزارش مورد بیماری غیر فوری است</a:t>
            </a:r>
          </a:p>
          <a:p>
            <a:pPr marL="342900" indent="-342900" algn="r" rtl="1">
              <a:lnSpc>
                <a:spcPct val="200000"/>
              </a:lnSpc>
              <a:spcBef>
                <a:spcPts val="200"/>
              </a:spcBef>
              <a:buFont typeface="Arial" panose="020B0604020202020204" pitchFamily="34" charset="0"/>
              <a:buChar char="•"/>
            </a:pPr>
            <a:r>
              <a:rPr lang="fa-IR" sz="2000" dirty="0" smtClean="0">
                <a:effectLst/>
                <a:latin typeface="Calibri" panose="020F0502020204030204" pitchFamily="34" charset="0"/>
                <a:ea typeface="Calibri" panose="020F0502020204030204" pitchFamily="34" charset="0"/>
                <a:cs typeface="B Nazanin" panose="00000400000000000000" pitchFamily="2" charset="-78"/>
              </a:rPr>
              <a:t>کلیه موارد احتمالی و قطعی هپاتیت </a:t>
            </a:r>
            <a:r>
              <a:rPr lang="en-US" sz="2000" dirty="0" smtClean="0">
                <a:effectLst/>
                <a:latin typeface="Calibri" panose="020F0502020204030204" pitchFamily="34" charset="0"/>
                <a:ea typeface="Calibri" panose="020F0502020204030204" pitchFamily="34" charset="0"/>
                <a:cs typeface="B Nazanin" panose="00000400000000000000" pitchFamily="2" charset="-78"/>
              </a:rPr>
              <a:t>A </a:t>
            </a:r>
            <a:r>
              <a:rPr lang="fa-IR" sz="2000" dirty="0" smtClean="0">
                <a:effectLst/>
                <a:latin typeface="Calibri" panose="020F0502020204030204" pitchFamily="34" charset="0"/>
                <a:ea typeface="Calibri" panose="020F0502020204030204" pitchFamily="34" charset="0"/>
                <a:cs typeface="B Nazanin" panose="00000400000000000000" pitchFamily="2" charset="-78"/>
              </a:rPr>
              <a:t> باید گزارش گردد</a:t>
            </a:r>
          </a:p>
          <a:p>
            <a:pPr marL="342900" indent="-342900" algn="r" rtl="1">
              <a:lnSpc>
                <a:spcPct val="200000"/>
              </a:lnSpc>
              <a:spcBef>
                <a:spcPts val="200"/>
              </a:spcBef>
              <a:buFont typeface="Arial" panose="020B0604020202020204" pitchFamily="34" charset="0"/>
              <a:buChar char="•"/>
            </a:pPr>
            <a:r>
              <a:rPr lang="fa-IR" sz="2000" dirty="0" smtClean="0">
                <a:latin typeface="Calibri" panose="020F0502020204030204" pitchFamily="34" charset="0"/>
                <a:ea typeface="Calibri" panose="020F0502020204030204" pitchFamily="34" charset="0"/>
                <a:cs typeface="B Nazanin" panose="00000400000000000000" pitchFamily="2" charset="-78"/>
              </a:rPr>
              <a:t>درصورت وقوع طغیان هپاتیت </a:t>
            </a:r>
            <a:r>
              <a:rPr lang="en-US" sz="2000" dirty="0" smtClean="0">
                <a:latin typeface="Calibri" panose="020F0502020204030204" pitchFamily="34" charset="0"/>
                <a:ea typeface="Calibri" panose="020F0502020204030204" pitchFamily="34" charset="0"/>
                <a:cs typeface="B Nazanin" panose="00000400000000000000" pitchFamily="2" charset="-78"/>
              </a:rPr>
              <a:t>A</a:t>
            </a:r>
            <a:r>
              <a:rPr lang="fa-IR" sz="2000" dirty="0" smtClean="0">
                <a:latin typeface="Calibri" panose="020F0502020204030204" pitchFamily="34" charset="0"/>
                <a:ea typeface="Calibri" panose="020F0502020204030204" pitchFamily="34" charset="0"/>
                <a:cs typeface="B Nazanin" panose="00000400000000000000" pitchFamily="2" charset="-78"/>
              </a:rPr>
              <a:t> در منطقه تحت پوشش ، گزارش دهی بصورت آنی می باشد</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18850544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مدیریت بالینی بیمار</a:t>
            </a:r>
            <a:endParaRPr lang="en-US" sz="2800" dirty="0">
              <a:cs typeface="B Titr" panose="00000700000000000000" pitchFamily="2" charset="-78"/>
            </a:endParaRPr>
          </a:p>
        </p:txBody>
      </p:sp>
      <p:sp>
        <p:nvSpPr>
          <p:cNvPr id="3" name="Rectangle 2"/>
          <p:cNvSpPr/>
          <p:nvPr/>
        </p:nvSpPr>
        <p:spPr>
          <a:xfrm>
            <a:off x="962880" y="1094157"/>
            <a:ext cx="10027920" cy="3770263"/>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r" rtl="1">
              <a:lnSpc>
                <a:spcPct val="200000"/>
              </a:lnSpc>
              <a:spcBef>
                <a:spcPts val="200"/>
              </a:spcBef>
              <a:buFont typeface="Wingdings" panose="05000000000000000000" pitchFamily="2" charset="2"/>
              <a:buChar char="q"/>
            </a:pPr>
            <a:r>
              <a:rPr lang="fa-IR" sz="2400" dirty="0">
                <a:solidFill>
                  <a:schemeClr val="tx1">
                    <a:lumMod val="75000"/>
                    <a:lumOff val="25000"/>
                  </a:schemeClr>
                </a:solidFill>
                <a:cs typeface="B Mitra" panose="00000400000000000000" pitchFamily="2" charset="-78"/>
              </a:rPr>
              <a:t>در حال حاضر هیچ درمان اختصاصی برای هپاتیت </a:t>
            </a:r>
            <a:r>
              <a:rPr lang="en-US" sz="2400" dirty="0">
                <a:solidFill>
                  <a:schemeClr val="tx1">
                    <a:lumMod val="75000"/>
                    <a:lumOff val="25000"/>
                  </a:schemeClr>
                </a:solidFill>
                <a:cs typeface="B Mitra" panose="00000400000000000000" pitchFamily="2" charset="-78"/>
              </a:rPr>
              <a:t>A</a:t>
            </a:r>
            <a:r>
              <a:rPr lang="fa-IR" sz="2400" dirty="0">
                <a:solidFill>
                  <a:schemeClr val="tx1">
                    <a:lumMod val="75000"/>
                    <a:lumOff val="25000"/>
                  </a:schemeClr>
                </a:solidFill>
                <a:cs typeface="B Mitra" panose="00000400000000000000" pitchFamily="2" charset="-78"/>
              </a:rPr>
              <a:t> وجود ندارد</a:t>
            </a:r>
          </a:p>
          <a:p>
            <a:pPr marL="342900" indent="-342900" algn="r" rtl="1">
              <a:lnSpc>
                <a:spcPct val="200000"/>
              </a:lnSpc>
              <a:spcBef>
                <a:spcPts val="200"/>
              </a:spcBef>
              <a:buFont typeface="Wingdings" panose="05000000000000000000" pitchFamily="2" charset="2"/>
              <a:buChar char="q"/>
            </a:pPr>
            <a:r>
              <a:rPr lang="fa-IR" sz="2400" dirty="0">
                <a:solidFill>
                  <a:schemeClr val="tx1">
                    <a:lumMod val="75000"/>
                    <a:lumOff val="25000"/>
                  </a:schemeClr>
                </a:solidFill>
                <a:cs typeface="B Mitra" panose="00000400000000000000" pitchFamily="2" charset="-78"/>
              </a:rPr>
              <a:t>درمان به صورت درمان حمایتی و بر اساس علائم بالینی انجام می شود</a:t>
            </a:r>
          </a:p>
          <a:p>
            <a:pPr marL="342900" indent="-342900" algn="r" rtl="1">
              <a:lnSpc>
                <a:spcPct val="200000"/>
              </a:lnSpc>
              <a:spcBef>
                <a:spcPts val="200"/>
              </a:spcBef>
              <a:buFont typeface="Wingdings" panose="05000000000000000000" pitchFamily="2" charset="2"/>
              <a:buChar char="q"/>
            </a:pPr>
            <a:r>
              <a:rPr lang="fa-IR" sz="2400" dirty="0">
                <a:solidFill>
                  <a:schemeClr val="tx1">
                    <a:lumMod val="75000"/>
                    <a:lumOff val="25000"/>
                  </a:schemeClr>
                </a:solidFill>
                <a:cs typeface="B Mitra" panose="00000400000000000000" pitchFamily="2" charset="-78"/>
              </a:rPr>
              <a:t>در موارد نادری که منجر به نارسایی کبد برق آسا شود ممکن است بیمار نیاز به پیوند کبد داشته باشد</a:t>
            </a:r>
          </a:p>
          <a:p>
            <a:pPr marL="342900" indent="-342900" algn="r" rtl="1">
              <a:lnSpc>
                <a:spcPct val="200000"/>
              </a:lnSpc>
              <a:spcBef>
                <a:spcPts val="200"/>
              </a:spcBef>
              <a:buFont typeface="Wingdings" panose="05000000000000000000" pitchFamily="2" charset="2"/>
              <a:buChar char="q"/>
            </a:pPr>
            <a:r>
              <a:rPr lang="fa-IR" sz="2400" dirty="0">
                <a:solidFill>
                  <a:schemeClr val="tx1">
                    <a:lumMod val="75000"/>
                    <a:lumOff val="25000"/>
                  </a:schemeClr>
                </a:solidFill>
                <a:cs typeface="B Mitra" panose="00000400000000000000" pitchFamily="2" charset="-78"/>
              </a:rPr>
              <a:t>درصورت نیاز به بستری درصورت بی اختیاری مدفوع یا ابتلا به اسهال و یا بیمار کودک باشد ، باید اتاق و توالت جداگانه داشته باشد</a:t>
            </a:r>
            <a:r>
              <a:rPr lang="ar-SA" sz="2400" dirty="0">
                <a:solidFill>
                  <a:schemeClr val="tx1">
                    <a:lumMod val="75000"/>
                    <a:lumOff val="25000"/>
                  </a:schemeClr>
                </a:solidFill>
                <a:cs typeface="B Mitra" panose="00000400000000000000" pitchFamily="2" charset="-78"/>
              </a:rPr>
              <a:t> </a:t>
            </a: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3181070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solidFill>
                  <a:schemeClr val="accent5">
                    <a:lumMod val="75000"/>
                  </a:schemeClr>
                </a:solidFill>
                <a:cs typeface="B Titr" panose="00000700000000000000" pitchFamily="2" charset="-78"/>
              </a:rPr>
              <a:t>برنامه نظام مراقبت هپاتیت</a:t>
            </a:r>
            <a:r>
              <a:rPr lang="en-US" dirty="0" smtClean="0">
                <a:solidFill>
                  <a:schemeClr val="accent5">
                    <a:lumMod val="75000"/>
                  </a:schemeClr>
                </a:solidFill>
                <a:cs typeface="B Titr" panose="00000700000000000000" pitchFamily="2" charset="-78"/>
              </a:rPr>
              <a:t>A</a:t>
            </a:r>
            <a:endParaRPr lang="fa-IR" dirty="0">
              <a:solidFill>
                <a:schemeClr val="accent5">
                  <a:lumMod val="75000"/>
                </a:schemeClr>
              </a:solidFill>
              <a:cs typeface="B Titr" panose="00000700000000000000" pitchFamily="2" charset="-78"/>
            </a:endParaRPr>
          </a:p>
        </p:txBody>
      </p:sp>
      <p:sp>
        <p:nvSpPr>
          <p:cNvPr id="3" name="Content Placeholder 2"/>
          <p:cNvSpPr>
            <a:spLocks noGrp="1"/>
          </p:cNvSpPr>
          <p:nvPr>
            <p:ph idx="1"/>
          </p:nvPr>
        </p:nvSpPr>
        <p:spPr/>
        <p:txBody>
          <a:bodyPr/>
          <a:lstStyle/>
          <a:p>
            <a:pPr algn="r" rtl="1"/>
            <a:r>
              <a:rPr lang="fa-IR" b="1" dirty="0" smtClean="0">
                <a:cs typeface="B Nazanin" panose="00000400000000000000" pitchFamily="2" charset="-78"/>
              </a:rPr>
              <a:t>از سال 1397 آغاز شد.</a:t>
            </a:r>
          </a:p>
          <a:p>
            <a:pPr algn="r" rtl="1"/>
            <a:r>
              <a:rPr lang="fa-IR" b="1" dirty="0" smtClean="0">
                <a:cs typeface="B Nazanin" panose="00000400000000000000" pitchFamily="2" charset="-78"/>
              </a:rPr>
              <a:t>در ابتدا ثبت در فرم هپاتیت های ویروسی</a:t>
            </a:r>
            <a:r>
              <a:rPr lang="en-US" b="1" dirty="0" smtClean="0">
                <a:cs typeface="B Nazanin" panose="00000400000000000000" pitchFamily="2" charset="-78"/>
              </a:rPr>
              <a:t>B</a:t>
            </a:r>
            <a:r>
              <a:rPr lang="fa-IR" b="1" dirty="0" smtClean="0">
                <a:cs typeface="B Nazanin" panose="00000400000000000000" pitchFamily="2" charset="-78"/>
              </a:rPr>
              <a:t> و</a:t>
            </a:r>
            <a:r>
              <a:rPr lang="en-US" b="1" dirty="0" smtClean="0">
                <a:cs typeface="B Nazanin" panose="00000400000000000000" pitchFamily="2" charset="-78"/>
              </a:rPr>
              <a:t>C</a:t>
            </a:r>
            <a:r>
              <a:rPr lang="fa-IR" b="1" dirty="0" smtClean="0">
                <a:cs typeface="B Nazanin" panose="00000400000000000000" pitchFamily="2" charset="-78"/>
              </a:rPr>
              <a:t> انجام می شد.</a:t>
            </a:r>
          </a:p>
          <a:p>
            <a:pPr algn="r" rtl="1"/>
            <a:r>
              <a:rPr lang="fa-IR" b="1" dirty="0" smtClean="0">
                <a:cs typeface="B Nazanin" panose="00000400000000000000" pitchFamily="2" charset="-78"/>
              </a:rPr>
              <a:t>از سال 1399 در فرم جداگانه در بخش بیماریهای منتقله از آب و غذا بار گذاری شده است. </a:t>
            </a:r>
            <a:endParaRPr lang="fa-IR" b="1" dirty="0">
              <a:cs typeface="B Nazanin" panose="00000400000000000000" pitchFamily="2" charset="-78"/>
            </a:endParaRPr>
          </a:p>
        </p:txBody>
      </p:sp>
    </p:spTree>
    <p:extLst>
      <p:ext uri="{BB962C8B-B14F-4D97-AF65-F5344CB8AC3E}">
        <p14:creationId xmlns:p14="http://schemas.microsoft.com/office/powerpoint/2010/main" val="2459257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پیگیری و مدیریت موارد تماس</a:t>
            </a:r>
            <a:endParaRPr lang="en-US" sz="2800" dirty="0">
              <a:cs typeface="B Titr" panose="00000700000000000000" pitchFamily="2" charset="-78"/>
            </a:endParaRPr>
          </a:p>
        </p:txBody>
      </p:sp>
      <p:sp>
        <p:nvSpPr>
          <p:cNvPr id="3" name="Rectangle 2"/>
          <p:cNvSpPr/>
          <p:nvPr/>
        </p:nvSpPr>
        <p:spPr>
          <a:xfrm>
            <a:off x="962880" y="1094157"/>
            <a:ext cx="10027920" cy="4575612"/>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r" rtl="1">
              <a:lnSpc>
                <a:spcPct val="200000"/>
              </a:lnSpc>
              <a:spcBef>
                <a:spcPts val="200"/>
              </a:spcBef>
              <a:buFont typeface="Wingdings" panose="05000000000000000000" pitchFamily="2" charset="2"/>
              <a:buChar char="§"/>
            </a:pPr>
            <a:r>
              <a:rPr lang="fa-IR" sz="2400" dirty="0" smtClean="0">
                <a:solidFill>
                  <a:schemeClr val="tx1">
                    <a:lumMod val="75000"/>
                    <a:lumOff val="25000"/>
                  </a:schemeClr>
                </a:solidFill>
                <a:cs typeface="B Mitra" panose="00000400000000000000" pitchFamily="2" charset="-78"/>
              </a:rPr>
              <a:t>در مناطق با آندمیسیتی بالا یا در مرحله گذار از نظر هپاتیت </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با توجه به چرخش گسترده ویروس در افراد بدون علامت، ارزیابی موارد تماس اولویت نمی باشد</a:t>
            </a:r>
          </a:p>
          <a:p>
            <a:pPr marL="342900" indent="-342900" algn="r" rtl="1">
              <a:lnSpc>
                <a:spcPct val="200000"/>
              </a:lnSpc>
              <a:spcBef>
                <a:spcPts val="200"/>
              </a:spcBef>
              <a:buFont typeface="Wingdings" panose="05000000000000000000" pitchFamily="2" charset="2"/>
              <a:buChar char="§"/>
            </a:pPr>
            <a:r>
              <a:rPr lang="fa-IR" sz="2400" dirty="0" smtClean="0">
                <a:solidFill>
                  <a:schemeClr val="tx1">
                    <a:lumMod val="75000"/>
                    <a:lumOff val="25000"/>
                  </a:schemeClr>
                </a:solidFill>
                <a:cs typeface="B Mitra" panose="00000400000000000000" pitchFamily="2" charset="-78"/>
              </a:rPr>
              <a:t>در مناطق با آندمیسیتی پایین و در شرایط وقوع طغیان پیشرونده در جامعه،پیشنهاد می گردد موارد تماس مورد ارزیابی قرار گیرند. </a:t>
            </a:r>
          </a:p>
          <a:p>
            <a:pPr marL="342900" indent="-342900" algn="r" rtl="1">
              <a:lnSpc>
                <a:spcPct val="200000"/>
              </a:lnSpc>
              <a:spcBef>
                <a:spcPts val="200"/>
              </a:spcBef>
              <a:buFont typeface="Wingdings" panose="05000000000000000000" pitchFamily="2" charset="2"/>
              <a:buChar char="§"/>
            </a:pPr>
            <a:r>
              <a:rPr lang="fa-IR" sz="2400" dirty="0" smtClean="0">
                <a:solidFill>
                  <a:schemeClr val="tx1">
                    <a:lumMod val="75000"/>
                    <a:lumOff val="25000"/>
                  </a:schemeClr>
                </a:solidFill>
                <a:cs typeface="B Mitra" panose="00000400000000000000" pitchFamily="2" charset="-78"/>
              </a:rPr>
              <a:t>پروفیلاکسی پس از تماس با واکسن هپاتیت </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در برخی طغیان های گسترده در جامعه مؤثر بوده و می تواند به عنوان یک راهکار برای مدیریت موارد تماس در نظر گرفته شود.</a:t>
            </a: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38852694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مدیریت موارد ابتلا</a:t>
            </a:r>
            <a:endParaRPr lang="en-US" sz="2800" dirty="0">
              <a:cs typeface="B Titr" panose="00000700000000000000" pitchFamily="2" charset="-78"/>
            </a:endParaRPr>
          </a:p>
        </p:txBody>
      </p:sp>
      <p:sp>
        <p:nvSpPr>
          <p:cNvPr id="3" name="Rectangle 2"/>
          <p:cNvSpPr/>
          <p:nvPr/>
        </p:nvSpPr>
        <p:spPr>
          <a:xfrm>
            <a:off x="962880" y="1795197"/>
            <a:ext cx="10027920" cy="1569660"/>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r" rtl="1">
              <a:lnSpc>
                <a:spcPct val="200000"/>
              </a:lnSpc>
              <a:spcBef>
                <a:spcPts val="200"/>
              </a:spcBef>
              <a:buFont typeface="Wingdings" panose="05000000000000000000" pitchFamily="2" charset="2"/>
              <a:buChar char="§"/>
            </a:pPr>
            <a:r>
              <a:rPr lang="fa-IR" sz="2400" dirty="0" smtClean="0">
                <a:solidFill>
                  <a:schemeClr val="tx1">
                    <a:lumMod val="75000"/>
                    <a:lumOff val="25000"/>
                  </a:schemeClr>
                </a:solidFill>
                <a:cs typeface="B Mitra" panose="00000400000000000000" pitchFamily="2" charset="-78"/>
              </a:rPr>
              <a:t>هر مورد شناسایی شده با تشخیص احتمالی یا قطعی ابتلا به هپاتیت </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 باید جهت بررسی و دریافت اقدامات درمانی مورد نیاز به پزشک ارجاع شود</a:t>
            </a: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24734091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1120535" y="526599"/>
            <a:ext cx="10027920" cy="4888518"/>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just" rtl="1">
              <a:lnSpc>
                <a:spcPct val="200000"/>
              </a:lnSpc>
              <a:spcBef>
                <a:spcPts val="200"/>
              </a:spcBef>
              <a:buFont typeface="Wingdings" panose="05000000000000000000" pitchFamily="2" charset="2"/>
              <a:buChar char="v"/>
            </a:pPr>
            <a:r>
              <a:rPr lang="fa-IR" sz="2400" dirty="0" smtClean="0">
                <a:solidFill>
                  <a:schemeClr val="tx1">
                    <a:lumMod val="75000"/>
                    <a:lumOff val="25000"/>
                  </a:schemeClr>
                </a:solidFill>
                <a:cs typeface="B Mitra" panose="00000400000000000000" pitchFamily="2" charset="-78"/>
              </a:rPr>
              <a:t>موارد که در ارزیابی بیمار باید بررسی شود:</a:t>
            </a:r>
          </a:p>
          <a:p>
            <a:pPr marL="457200" indent="-457200" algn="just" rtl="1">
              <a:lnSpc>
                <a:spcPct val="150000"/>
              </a:lnSpc>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بررسی تاریخ شروع بیماری</a:t>
            </a:r>
          </a:p>
          <a:p>
            <a:pPr marL="457200" indent="-457200" algn="just" rtl="1">
              <a:lnSpc>
                <a:spcPct val="150000"/>
              </a:lnSpc>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بررسی علائم بیماری</a:t>
            </a:r>
          </a:p>
          <a:p>
            <a:pPr marL="457200" indent="-457200" algn="just" rtl="1">
              <a:lnSpc>
                <a:spcPct val="150000"/>
              </a:lnSpc>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بررسی نتایج تست های آزمایشگاهی بیمار و همچنین درخواست آزمایشات تکمیلی</a:t>
            </a:r>
          </a:p>
          <a:p>
            <a:pPr marL="457200" indent="-457200" algn="just" rtl="1">
              <a:lnSpc>
                <a:spcPct val="150000"/>
              </a:lnSpc>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ارائه توصیه های مربوط به جداسازی بیمار و اقدامات لازم جهت پیشگیری از گسترش بیماری</a:t>
            </a:r>
          </a:p>
          <a:p>
            <a:pPr marL="457200" indent="-457200" algn="just" rtl="1">
              <a:lnSpc>
                <a:spcPct val="150000"/>
              </a:lnSpc>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بررسی جهت تعیین منبع احتمالی عفونت</a:t>
            </a:r>
          </a:p>
          <a:p>
            <a:pPr marL="457200" indent="-457200" algn="just" rtl="1">
              <a:lnSpc>
                <a:spcPct val="150000"/>
              </a:lnSpc>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شناسایی موارد تماس</a:t>
            </a:r>
          </a:p>
          <a:p>
            <a:pPr marL="457200" indent="-457200" algn="just" rtl="1">
              <a:lnSpc>
                <a:spcPct val="150000"/>
              </a:lnSpc>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بررسی و تعیین تعداد موارد در تماس نیازمند دریافت درمان پروفیلاکسی</a:t>
            </a: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15061359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1090055" y="206559"/>
            <a:ext cx="10027920" cy="5940088"/>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just" rtl="1">
              <a:spcBef>
                <a:spcPts val="200"/>
              </a:spcBef>
              <a:buFont typeface="Wingdings" panose="05000000000000000000" pitchFamily="2" charset="2"/>
              <a:buChar char="v"/>
            </a:pPr>
            <a:r>
              <a:rPr lang="fa-IR" sz="2400" dirty="0" smtClean="0">
                <a:solidFill>
                  <a:schemeClr val="tx1">
                    <a:lumMod val="75000"/>
                    <a:lumOff val="25000"/>
                  </a:schemeClr>
                </a:solidFill>
                <a:cs typeface="B Mitra" panose="00000400000000000000" pitchFamily="2" charset="-78"/>
              </a:rPr>
              <a:t>مواردی که در مورد سابقه مواجهه بیمار باید بررسی شود:</a:t>
            </a:r>
          </a:p>
          <a:p>
            <a:pPr marL="342900" indent="-342900" algn="just" rtl="1">
              <a:spcBef>
                <a:spcPts val="200"/>
              </a:spcBef>
              <a:buFont typeface="Wingdings" panose="05000000000000000000" pitchFamily="2" charset="2"/>
              <a:buChar char="v"/>
            </a:pPr>
            <a:endParaRPr lang="fa-IR"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سابقه سفر به مناطقی که هپاتیت </a:t>
            </a:r>
            <a:r>
              <a:rPr lang="en-US" sz="2400" dirty="0" smtClean="0">
                <a:solidFill>
                  <a:schemeClr val="tx1">
                    <a:lumMod val="75000"/>
                    <a:lumOff val="25000"/>
                  </a:schemeClr>
                </a:solidFill>
                <a:cs typeface="B Mitra" panose="00000400000000000000" pitchFamily="2" charset="-78"/>
              </a:rPr>
              <a:t>A</a:t>
            </a:r>
            <a:r>
              <a:rPr lang="fa-IR" sz="2400" dirty="0" smtClean="0">
                <a:solidFill>
                  <a:schemeClr val="tx1">
                    <a:lumMod val="75000"/>
                    <a:lumOff val="25000"/>
                  </a:schemeClr>
                </a:solidFill>
                <a:cs typeface="B Mitra" panose="00000400000000000000" pitchFamily="2" charset="-78"/>
              </a:rPr>
              <a:t> آندمیک بوده یا اخیرا درگیر طغیان بوده است</a:t>
            </a:r>
          </a:p>
          <a:p>
            <a:pPr marL="457200" indent="-457200" algn="just" rtl="1">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سابقه تماس خانگی با فرد دارای علائم سازگار با هپاتیت</a:t>
            </a:r>
          </a:p>
          <a:p>
            <a:pPr marL="457200" indent="-457200" algn="just" rtl="1">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سابقه تماس جنسی با </a:t>
            </a:r>
            <a:r>
              <a:rPr lang="fa-IR" sz="2400" dirty="0">
                <a:solidFill>
                  <a:schemeClr val="tx1">
                    <a:lumMod val="75000"/>
                    <a:lumOff val="25000"/>
                  </a:schemeClr>
                </a:solidFill>
                <a:cs typeface="B Mitra" panose="00000400000000000000" pitchFamily="2" charset="-78"/>
              </a:rPr>
              <a:t>فرد دارای علائم سازگار با هپاتیت</a:t>
            </a:r>
          </a:p>
          <a:p>
            <a:pPr marL="457200" indent="-457200" algn="just" rtl="1">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سابقه سوء مصرف مواد</a:t>
            </a:r>
          </a:p>
          <a:p>
            <a:pPr marL="457200" indent="-457200" algn="just" rtl="1">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رستوران ها و مراسم تجمعی که بیمار در آنجا غذا خورده یا کار کرده است</a:t>
            </a:r>
          </a:p>
          <a:p>
            <a:pPr marL="457200" indent="-457200" algn="just" rtl="1">
              <a:spcBef>
                <a:spcPts val="200"/>
              </a:spcBef>
              <a:buFont typeface="+mj-lt"/>
              <a:buAutoNum type="arabicPeriod"/>
            </a:pPr>
            <a:r>
              <a:rPr lang="fa-IR" sz="2400" dirty="0" smtClean="0">
                <a:solidFill>
                  <a:schemeClr val="tx1">
                    <a:lumMod val="75000"/>
                    <a:lumOff val="25000"/>
                  </a:schemeClr>
                </a:solidFill>
                <a:cs typeface="B Mitra" panose="00000400000000000000" pitchFamily="2" charset="-78"/>
              </a:rPr>
              <a:t>سابقه مصرف غذای خام یا کم پخت ، سبزیجات یا میوه جات تازه یا یخ زده ، غذاهای آماده</a:t>
            </a: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تمامی من منابع آب آشامیدنی و یخ مورد استفاده بیمار </a:t>
            </a:r>
            <a:endParaRPr lang="en-US"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 وضعیت بهداشتی بودن سیستم فاسد دفع فاضلاب سابقه مواجهه با فاضلاب یا بروز نقص یا اشکال در سیستم‌های دفع فاضلاب </a:t>
            </a:r>
            <a:endParaRPr lang="en-US"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 سابقه حضور یا اشتغال بیمار و یا افراد خانواده وی در مراکز تجمعی مانند مهدکودک، مرکز نگهداری سالمندان، مرکز اصلاح و تربیت </a:t>
            </a:r>
            <a:endParaRPr lang="en-US"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 سابقه بستری در بیمارستان و یا دریافت فرآورده‌های خونی </a:t>
            </a:r>
            <a:endParaRPr lang="en-US"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 اشتغال در یکی از مشاغل ارائه خدمات سفر یا تهیه غذا </a:t>
            </a: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34993153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962880" y="1349559"/>
            <a:ext cx="10027920" cy="362150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just" rtl="1">
              <a:spcBef>
                <a:spcPts val="200"/>
              </a:spcBef>
              <a:buFont typeface="Wingdings" panose="05000000000000000000" pitchFamily="2" charset="2"/>
              <a:buChar char="v"/>
            </a:pPr>
            <a:r>
              <a:rPr lang="ar-SA" sz="2400" dirty="0" smtClean="0">
                <a:solidFill>
                  <a:schemeClr val="tx1">
                    <a:lumMod val="75000"/>
                    <a:lumOff val="25000"/>
                  </a:schemeClr>
                </a:solidFill>
                <a:cs typeface="B Mitra" panose="00000400000000000000" pitchFamily="2" charset="-78"/>
              </a:rPr>
              <a:t>بیمار </a:t>
            </a:r>
            <a:r>
              <a:rPr lang="ar-SA" sz="2400" dirty="0">
                <a:solidFill>
                  <a:schemeClr val="tx1">
                    <a:lumMod val="75000"/>
                    <a:lumOff val="25000"/>
                  </a:schemeClr>
                </a:solidFill>
                <a:cs typeface="B Mitra" panose="00000400000000000000" pitchFamily="2" charset="-78"/>
              </a:rPr>
              <a:t>مبتلا به هپاتیت آیا مراقب وی باید در خصوص موارد زیر آموزش داده شوند: </a:t>
            </a:r>
            <a:endParaRPr lang="en-US"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ماهیت عفونت </a:t>
            </a:r>
            <a:endParaRPr lang="en-US"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روش انتقال </a:t>
            </a:r>
            <a:endParaRPr lang="en-US"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دوره عفونت‌زایی </a:t>
            </a:r>
            <a:endParaRPr lang="en-US"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معرفی شکل شدید بیماری </a:t>
            </a:r>
            <a:r>
              <a:rPr lang="fa-IR" sz="2400" dirty="0" smtClean="0">
                <a:solidFill>
                  <a:schemeClr val="tx1">
                    <a:lumMod val="75000"/>
                    <a:lumOff val="25000"/>
                  </a:schemeClr>
                </a:solidFill>
                <a:cs typeface="B Mitra" panose="00000400000000000000" pitchFamily="2" charset="-78"/>
              </a:rPr>
              <a:t>، </a:t>
            </a:r>
            <a:r>
              <a:rPr lang="ar-SA" sz="2400" dirty="0" smtClean="0">
                <a:solidFill>
                  <a:schemeClr val="tx1">
                    <a:lumMod val="75000"/>
                    <a:lumOff val="25000"/>
                  </a:schemeClr>
                </a:solidFill>
                <a:cs typeface="B Mitra" panose="00000400000000000000" pitchFamily="2" charset="-78"/>
              </a:rPr>
              <a:t>عوارض </a:t>
            </a:r>
            <a:r>
              <a:rPr lang="ar-SA" sz="2400" dirty="0">
                <a:solidFill>
                  <a:schemeClr val="tx1">
                    <a:lumMod val="75000"/>
                    <a:lumOff val="25000"/>
                  </a:schemeClr>
                </a:solidFill>
                <a:cs typeface="B Mitra" panose="00000400000000000000" pitchFamily="2" charset="-78"/>
              </a:rPr>
              <a:t>بیماری و احتمال میزان بروز آن‌ها </a:t>
            </a:r>
            <a:endParaRPr lang="en-US"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محدودیت‌هایی که باید رعایت شوند </a:t>
            </a:r>
            <a:endParaRPr lang="en-US"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روند </a:t>
            </a:r>
            <a:r>
              <a:rPr lang="ar-SA" sz="2400" dirty="0">
                <a:solidFill>
                  <a:schemeClr val="tx1">
                    <a:lumMod val="75000"/>
                    <a:lumOff val="25000"/>
                  </a:schemeClr>
                </a:solidFill>
                <a:cs typeface="B Mitra" panose="00000400000000000000" pitchFamily="2" charset="-78"/>
              </a:rPr>
              <a:t>پیشگیری پس‌از تماس برای کسانی که ممکن است در تماس با بیمار باشند </a:t>
            </a:r>
            <a:endParaRPr lang="fa-IR"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اصول </a:t>
            </a:r>
            <a:r>
              <a:rPr lang="ar-SA" sz="2400" dirty="0">
                <a:solidFill>
                  <a:schemeClr val="tx1">
                    <a:lumMod val="75000"/>
                    <a:lumOff val="25000"/>
                  </a:schemeClr>
                </a:solidFill>
                <a:cs typeface="B Mitra" panose="00000400000000000000" pitchFamily="2" charset="-78"/>
              </a:rPr>
              <a:t>و موازین بهداشتی در زمینه دفع بهداشتی مدفوع و گندزدایی سرویس‌های بهداشتی </a:t>
            </a:r>
            <a:endParaRPr lang="fa-IR"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اصول بهداشت فردی و تأکید بر شستن دست‌ها قبل‌از آماده‌سازی غذا و نوشیدنی و بعد از رفتن به توالت</a:t>
            </a:r>
            <a:endParaRPr lang="en-US" sz="2400" dirty="0">
              <a:solidFill>
                <a:schemeClr val="tx1">
                  <a:lumMod val="75000"/>
                  <a:lumOff val="25000"/>
                </a:schemeClr>
              </a:solidFill>
              <a:cs typeface="B Mitra" panose="00000400000000000000" pitchFamily="2" charset="-78"/>
            </a:endParaRPr>
          </a:p>
        </p:txBody>
      </p:sp>
      <p:sp>
        <p:nvSpPr>
          <p:cNvPr id="4" name="Rectangle 3"/>
          <p:cNvSpPr/>
          <p:nvPr/>
        </p:nvSpPr>
        <p:spPr>
          <a:xfrm>
            <a:off x="886681" y="39153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spcBef>
                <a:spcPts val="200"/>
              </a:spcBef>
            </a:pPr>
            <a:r>
              <a:rPr lang="ar-SA" sz="2400" dirty="0">
                <a:cs typeface="B Titr" panose="00000700000000000000" pitchFamily="2" charset="-78"/>
              </a:rPr>
              <a:t>مواردی که بایستی در آموزش مدنظر باشند</a:t>
            </a:r>
            <a:endParaRPr lang="en-US" sz="2400" dirty="0">
              <a:cs typeface="B Titr" panose="00000700000000000000" pitchFamily="2" charset="-78"/>
            </a:endParaRPr>
          </a:p>
        </p:txBody>
      </p:sp>
    </p:spTree>
    <p:extLst>
      <p:ext uri="{BB962C8B-B14F-4D97-AF65-F5344CB8AC3E}">
        <p14:creationId xmlns:p14="http://schemas.microsoft.com/office/powerpoint/2010/main" val="22941366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962880" y="1349559"/>
            <a:ext cx="10027920" cy="3544560"/>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just" rtl="1">
              <a:spcBef>
                <a:spcPts val="200"/>
              </a:spcBef>
              <a:buFont typeface="Wingdings" panose="05000000000000000000" pitchFamily="2" charset="2"/>
              <a:buChar char="v"/>
            </a:pPr>
            <a:r>
              <a:rPr lang="ar-SA" sz="2400" dirty="0">
                <a:solidFill>
                  <a:schemeClr val="tx1">
                    <a:lumMod val="75000"/>
                    <a:lumOff val="25000"/>
                  </a:schemeClr>
                </a:solidFill>
                <a:cs typeface="B Mitra" panose="00000400000000000000" pitchFamily="2" charset="-78"/>
              </a:rPr>
              <a:t>بیمار مبتلا به هپاتیت</a:t>
            </a:r>
            <a:r>
              <a:rPr lang="fa-IR" sz="2400" dirty="0">
                <a:solidFill>
                  <a:schemeClr val="tx1">
                    <a:lumMod val="75000"/>
                    <a:lumOff val="25000"/>
                  </a:schemeClr>
                </a:solidFill>
                <a:cs typeface="B Mitra" panose="00000400000000000000" pitchFamily="2" charset="-78"/>
              </a:rPr>
              <a:t> </a:t>
            </a:r>
            <a:r>
              <a:rPr lang="en-US" sz="2400" dirty="0">
                <a:solidFill>
                  <a:schemeClr val="tx1">
                    <a:lumMod val="75000"/>
                    <a:lumOff val="25000"/>
                  </a:schemeClr>
                </a:solidFill>
                <a:cs typeface="B Mitra" panose="00000400000000000000" pitchFamily="2" charset="-78"/>
              </a:rPr>
              <a:t>A</a:t>
            </a:r>
            <a:r>
              <a:rPr lang="fa-IR" sz="2400" dirty="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باید در دوره عفونت‌زایی از انجام برخی از فعالیت‌ها منع‌شده و محدودیت‌هایی را نیز رعایت نمایند </a:t>
            </a:r>
            <a:endParaRPr lang="fa-IR" sz="2400" dirty="0">
              <a:solidFill>
                <a:schemeClr val="tx1">
                  <a:lumMod val="75000"/>
                  <a:lumOff val="25000"/>
                </a:schemeClr>
              </a:solidFill>
              <a:cs typeface="B Mitra" panose="00000400000000000000" pitchFamily="2" charset="-78"/>
            </a:endParaRPr>
          </a:p>
          <a:p>
            <a:pPr algn="just" rtl="1">
              <a:spcBef>
                <a:spcPts val="200"/>
              </a:spcBef>
            </a:pPr>
            <a:r>
              <a:rPr lang="ar-SA" sz="2400" b="1" dirty="0">
                <a:solidFill>
                  <a:schemeClr val="tx1">
                    <a:lumMod val="75000"/>
                    <a:lumOff val="25000"/>
                  </a:schemeClr>
                </a:solidFill>
                <a:cs typeface="B Mitra" panose="00000400000000000000" pitchFamily="2" charset="-78"/>
              </a:rPr>
              <a:t>دوره عفونت‌زایی به‌صورت زیر در نظر گرفته می‌شود: </a:t>
            </a:r>
            <a:endParaRPr lang="fa-IR" sz="2400" b="1" dirty="0">
              <a:solidFill>
                <a:schemeClr val="tx1">
                  <a:lumMod val="75000"/>
                  <a:lumOff val="25000"/>
                </a:schemeClr>
              </a:solidFill>
              <a:cs typeface="B Mitra" panose="00000400000000000000" pitchFamily="2" charset="-78"/>
            </a:endParaRPr>
          </a:p>
          <a:p>
            <a:pPr algn="just" rtl="1">
              <a:spcBef>
                <a:spcPts val="200"/>
              </a:spcBef>
            </a:pPr>
            <a:r>
              <a:rPr lang="ar-SA" sz="2400" dirty="0">
                <a:solidFill>
                  <a:schemeClr val="tx1">
                    <a:lumMod val="75000"/>
                    <a:lumOff val="25000"/>
                  </a:schemeClr>
                </a:solidFill>
                <a:cs typeface="B Mitra" panose="00000400000000000000" pitchFamily="2" charset="-78"/>
              </a:rPr>
              <a:t>از ۲ هفته قبل‌از شروع علائم اولیه تا حداقل ۷ روز بعد از بروز زردی </a:t>
            </a:r>
            <a:endParaRPr lang="fa-IR"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یا</a:t>
            </a:r>
            <a:endParaRPr lang="fa-IR"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از ۲ هفته </a:t>
            </a:r>
            <a:r>
              <a:rPr lang="ar-SA" sz="2400" dirty="0" smtClean="0">
                <a:solidFill>
                  <a:schemeClr val="tx1">
                    <a:lumMod val="75000"/>
                    <a:lumOff val="25000"/>
                  </a:schemeClr>
                </a:solidFill>
                <a:cs typeface="B Mitra" panose="00000400000000000000" pitchFamily="2" charset="-78"/>
              </a:rPr>
              <a:t>قبل</a:t>
            </a:r>
            <a:r>
              <a:rPr lang="fa-IR" sz="2400" dirty="0" smtClean="0">
                <a:solidFill>
                  <a:schemeClr val="tx1">
                    <a:lumMod val="75000"/>
                    <a:lumOff val="25000"/>
                  </a:schemeClr>
                </a:solidFill>
                <a:cs typeface="B Mitra" panose="00000400000000000000" pitchFamily="2" charset="-78"/>
              </a:rPr>
              <a:t> </a:t>
            </a:r>
            <a:r>
              <a:rPr lang="ar-SA" sz="2400" dirty="0" smtClean="0">
                <a:solidFill>
                  <a:schemeClr val="tx1">
                    <a:lumMod val="75000"/>
                    <a:lumOff val="25000"/>
                  </a:schemeClr>
                </a:solidFill>
                <a:cs typeface="B Mitra" panose="00000400000000000000" pitchFamily="2" charset="-78"/>
              </a:rPr>
              <a:t>‌از </a:t>
            </a:r>
            <a:r>
              <a:rPr lang="ar-SA" sz="2400" dirty="0">
                <a:solidFill>
                  <a:schemeClr val="tx1">
                    <a:lumMod val="75000"/>
                    <a:lumOff val="25000"/>
                  </a:schemeClr>
                </a:solidFill>
                <a:cs typeface="B Mitra" panose="00000400000000000000" pitchFamily="2" charset="-78"/>
              </a:rPr>
              <a:t>شروع اولیه تا ۲ هفته بعد از بروز علائم، اگر بیمار زردی نداشته باشد </a:t>
            </a:r>
            <a:endParaRPr lang="fa-IR"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یا </a:t>
            </a:r>
            <a:endParaRPr lang="fa-IR" sz="2400" dirty="0" smtClean="0">
              <a:solidFill>
                <a:schemeClr val="tx1">
                  <a:lumMod val="75000"/>
                  <a:lumOff val="25000"/>
                </a:schemeClr>
              </a:solidFill>
              <a:cs typeface="B Mitra" panose="00000400000000000000" pitchFamily="2" charset="-78"/>
            </a:endParaRPr>
          </a:p>
          <a:p>
            <a:pPr algn="just" rtl="1">
              <a:spcBef>
                <a:spcPts val="200"/>
              </a:spcBef>
            </a:pPr>
            <a:r>
              <a:rPr lang="ar-SA" sz="2400" dirty="0" smtClean="0">
                <a:solidFill>
                  <a:schemeClr val="tx1">
                    <a:lumMod val="75000"/>
                    <a:lumOff val="25000"/>
                  </a:schemeClr>
                </a:solidFill>
                <a:cs typeface="B Mitra" panose="00000400000000000000" pitchFamily="2" charset="-78"/>
              </a:rPr>
              <a:t>در </a:t>
            </a:r>
            <a:r>
              <a:rPr lang="ar-SA" sz="2400" dirty="0">
                <a:solidFill>
                  <a:schemeClr val="tx1">
                    <a:lumMod val="75000"/>
                    <a:lumOff val="25000"/>
                  </a:schemeClr>
                </a:solidFill>
                <a:cs typeface="B Mitra" panose="00000400000000000000" pitchFamily="2" charset="-78"/>
              </a:rPr>
              <a:t>مورد افراد بدون علامت، تخمین این دوره با در نظر گرفتن تاریخ تماس فرد با منبع عفونت شناخته‌شده (مانند تماس با اولین بیمار یا </a:t>
            </a:r>
            <a:r>
              <a:rPr lang="en-US" sz="2400" dirty="0" smtClean="0">
                <a:solidFill>
                  <a:schemeClr val="tx1">
                    <a:lumMod val="75000"/>
                    <a:lumOff val="25000"/>
                  </a:schemeClr>
                </a:solidFill>
                <a:cs typeface="B Mitra" panose="00000400000000000000" pitchFamily="2" charset="-78"/>
              </a:rPr>
              <a:t>Index case</a:t>
            </a:r>
            <a:r>
              <a:rPr lang="fa-IR" sz="2400" dirty="0" smtClean="0">
                <a:solidFill>
                  <a:schemeClr val="tx1">
                    <a:lumMod val="75000"/>
                    <a:lumOff val="25000"/>
                  </a:schemeClr>
                </a:solidFill>
                <a:cs typeface="B Mitra" panose="00000400000000000000" pitchFamily="2" charset="-78"/>
              </a:rPr>
              <a:t> </a:t>
            </a:r>
            <a:r>
              <a:rPr lang="ar-SA" sz="2400" dirty="0" smtClean="0">
                <a:solidFill>
                  <a:schemeClr val="tx1">
                    <a:lumMod val="75000"/>
                    <a:lumOff val="25000"/>
                  </a:schemeClr>
                </a:solidFill>
                <a:cs typeface="B Mitra" panose="00000400000000000000" pitchFamily="2" charset="-78"/>
              </a:rPr>
              <a:t>و </a:t>
            </a:r>
            <a:r>
              <a:rPr lang="ar-SA" sz="2400" dirty="0">
                <a:solidFill>
                  <a:schemeClr val="tx1">
                    <a:lumMod val="75000"/>
                    <a:lumOff val="25000"/>
                  </a:schemeClr>
                </a:solidFill>
                <a:cs typeface="B Mitra" panose="00000400000000000000" pitchFamily="2" charset="-78"/>
              </a:rPr>
              <a:t>یا زمان مصرف غذای آلوده) و با توجه به نتایج تست‌های آزمایشگاهی انجام می‌گیرد </a:t>
            </a:r>
            <a:endParaRPr lang="en-US" sz="2400" dirty="0">
              <a:solidFill>
                <a:schemeClr val="tx1">
                  <a:lumMod val="75000"/>
                  <a:lumOff val="25000"/>
                </a:schemeClr>
              </a:solidFill>
              <a:cs typeface="B Mitra" panose="00000400000000000000" pitchFamily="2" charset="-78"/>
            </a:endParaRPr>
          </a:p>
        </p:txBody>
      </p:sp>
      <p:sp>
        <p:nvSpPr>
          <p:cNvPr id="4" name="Rectangle 3"/>
          <p:cNvSpPr/>
          <p:nvPr/>
        </p:nvSpPr>
        <p:spPr>
          <a:xfrm>
            <a:off x="886681" y="39153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spcBef>
                <a:spcPts val="200"/>
              </a:spcBef>
            </a:pPr>
            <a:r>
              <a:rPr lang="fa-IR" sz="2400" dirty="0" smtClean="0">
                <a:cs typeface="B Titr" panose="00000700000000000000" pitchFamily="2" charset="-78"/>
              </a:rPr>
              <a:t>جداسازی و محدودیت ها</a:t>
            </a:r>
            <a:endParaRPr lang="en-US" sz="2400" dirty="0">
              <a:cs typeface="B Titr" panose="00000700000000000000" pitchFamily="2" charset="-78"/>
            </a:endParaRPr>
          </a:p>
        </p:txBody>
      </p:sp>
    </p:spTree>
    <p:extLst>
      <p:ext uri="{BB962C8B-B14F-4D97-AF65-F5344CB8AC3E}">
        <p14:creationId xmlns:p14="http://schemas.microsoft.com/office/powerpoint/2010/main" val="30399322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1120535" y="526599"/>
            <a:ext cx="10027920" cy="5519460"/>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285750" indent="-285750" algn="r" rtl="1">
              <a:spcBef>
                <a:spcPts val="200"/>
              </a:spcBef>
              <a:buFont typeface="Wingdings" panose="05000000000000000000" pitchFamily="2" charset="2"/>
              <a:buChar char="q"/>
            </a:pPr>
            <a:r>
              <a:rPr lang="en-US" u="sng" dirty="0"/>
              <a:t> </a:t>
            </a:r>
            <a:r>
              <a:rPr lang="ar-SA" sz="2400" u="sng" dirty="0">
                <a:solidFill>
                  <a:schemeClr val="tx1">
                    <a:lumMod val="75000"/>
                    <a:lumOff val="25000"/>
                  </a:schemeClr>
                </a:solidFill>
                <a:cs typeface="B Mitra" panose="00000400000000000000" pitchFamily="2" charset="-78"/>
              </a:rPr>
              <a:t>در این دوران بیماران باید: </a:t>
            </a:r>
            <a:endParaRPr lang="fa-IR" sz="2400" u="sng" dirty="0" smtClean="0">
              <a:solidFill>
                <a:schemeClr val="tx1">
                  <a:lumMod val="75000"/>
                  <a:lumOff val="25000"/>
                </a:schemeClr>
              </a:solidFill>
              <a:cs typeface="B Mitra" panose="00000400000000000000" pitchFamily="2" charset="-78"/>
            </a:endParaRPr>
          </a:p>
          <a:p>
            <a:pPr algn="r" rtl="1">
              <a:spcBef>
                <a:spcPts val="200"/>
              </a:spcBef>
            </a:pPr>
            <a:endParaRPr lang="fa-IR" sz="2400" u="sng" dirty="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a:solidFill>
                  <a:schemeClr val="tx1">
                    <a:lumMod val="75000"/>
                    <a:lumOff val="25000"/>
                  </a:schemeClr>
                </a:solidFill>
                <a:cs typeface="B Mitra" panose="00000400000000000000" pitchFamily="2" charset="-78"/>
              </a:rPr>
              <a:t>از آماده‌سازی یا دست‌کاری غذاهای آماده برای مصرف و نوشیدنی برای دیگران، اجتناب </a:t>
            </a:r>
            <a:r>
              <a:rPr lang="ar-SA" sz="2400" dirty="0" smtClean="0">
                <a:solidFill>
                  <a:schemeClr val="tx1">
                    <a:lumMod val="75000"/>
                    <a:lumOff val="25000"/>
                  </a:schemeClr>
                </a:solidFill>
                <a:cs typeface="B Mitra" panose="00000400000000000000" pitchFamily="2" charset="-78"/>
              </a:rPr>
              <a:t>نمایند</a:t>
            </a:r>
            <a:endParaRPr lang="fa-IR"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مراقبت شخصی از دیگران </a:t>
            </a:r>
            <a:r>
              <a:rPr lang="ar-SA" sz="2400" dirty="0" smtClean="0">
                <a:solidFill>
                  <a:schemeClr val="tx1">
                    <a:lumMod val="75000"/>
                    <a:lumOff val="25000"/>
                  </a:schemeClr>
                </a:solidFill>
                <a:cs typeface="B Mitra" panose="00000400000000000000" pitchFamily="2" charset="-78"/>
              </a:rPr>
              <a:t>انجام </a:t>
            </a:r>
            <a:r>
              <a:rPr lang="ar-SA" sz="2400" dirty="0">
                <a:solidFill>
                  <a:schemeClr val="tx1">
                    <a:lumMod val="75000"/>
                    <a:lumOff val="25000"/>
                  </a:schemeClr>
                </a:solidFill>
                <a:cs typeface="B Mitra" panose="00000400000000000000" pitchFamily="2" charset="-78"/>
              </a:rPr>
              <a:t>ندهند </a:t>
            </a:r>
            <a:endParaRPr lang="fa-IR"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از </a:t>
            </a:r>
            <a:r>
              <a:rPr lang="ar-SA" sz="2400" dirty="0">
                <a:solidFill>
                  <a:schemeClr val="tx1">
                    <a:lumMod val="75000"/>
                    <a:lumOff val="25000"/>
                  </a:schemeClr>
                </a:solidFill>
                <a:cs typeface="B Mitra" panose="00000400000000000000" pitchFamily="2" charset="-78"/>
              </a:rPr>
              <a:t>حضور در مراکز مراقبت از کودکان، مهدکودک، مدرسه یا کارهایی که می‌تواند دیگران را در معرض خطر قرار دهد خودداری </a:t>
            </a:r>
            <a:r>
              <a:rPr lang="ar-SA" sz="2400" dirty="0" smtClean="0">
                <a:solidFill>
                  <a:schemeClr val="tx1">
                    <a:lumMod val="75000"/>
                    <a:lumOff val="25000"/>
                  </a:schemeClr>
                </a:solidFill>
                <a:cs typeface="B Mitra" panose="00000400000000000000" pitchFamily="2" charset="-78"/>
              </a:rPr>
              <a:t>کنند</a:t>
            </a:r>
            <a:endParaRPr lang="fa-IR"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اگر </a:t>
            </a:r>
            <a:r>
              <a:rPr lang="ar-SA" sz="2400" dirty="0">
                <a:solidFill>
                  <a:schemeClr val="tx1">
                    <a:lumMod val="75000"/>
                    <a:lumOff val="25000"/>
                  </a:schemeClr>
                </a:solidFill>
                <a:cs typeface="B Mitra" panose="00000400000000000000" pitchFamily="2" charset="-78"/>
              </a:rPr>
              <a:t>در مراکز تجمعی مانند مراکز نگهداری معلولین مراکز اصلاحی </a:t>
            </a:r>
            <a:r>
              <a:rPr lang="fa-IR" sz="2400" dirty="0" smtClean="0">
                <a:solidFill>
                  <a:schemeClr val="tx1">
                    <a:lumMod val="75000"/>
                    <a:lumOff val="25000"/>
                  </a:schemeClr>
                </a:solidFill>
                <a:cs typeface="B Mitra" panose="00000400000000000000" pitchFamily="2" charset="-78"/>
              </a:rPr>
              <a:t>-</a:t>
            </a: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تربیتی اقامت دارند، باید جداسازی بیمار تا حد امکان انجام شود و ایده‌آل این است که بیمار در اتاق تک‌نفره و دارای سرویس بهداشتی قرار گیرد، یا </a:t>
            </a:r>
            <a:r>
              <a:rPr lang="fa-IR" sz="2400" dirty="0" smtClean="0">
                <a:solidFill>
                  <a:schemeClr val="tx1">
                    <a:lumMod val="75000"/>
                    <a:lumOff val="25000"/>
                  </a:schemeClr>
                </a:solidFill>
                <a:cs typeface="B Mitra" panose="00000400000000000000" pitchFamily="2" charset="-78"/>
              </a:rPr>
              <a:t>یک</a:t>
            </a: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سرویس بهداشتی اختصاصی داشته باشد </a:t>
            </a:r>
            <a:endParaRPr lang="fa-IR" sz="2400" dirty="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ظروف</a:t>
            </a:r>
            <a:r>
              <a:rPr lang="ar-SA" sz="2400" dirty="0">
                <a:solidFill>
                  <a:schemeClr val="tx1">
                    <a:lumMod val="75000"/>
                    <a:lumOff val="25000"/>
                  </a:schemeClr>
                </a:solidFill>
                <a:cs typeface="B Mitra" panose="00000400000000000000" pitchFamily="2" charset="-78"/>
              </a:rPr>
              <a:t>، حوله و سایر وسایل شخصی خود را با دیگران به اشتراک نگذارند </a:t>
            </a:r>
            <a:endParaRPr lang="fa-IR"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تماس </a:t>
            </a:r>
            <a:r>
              <a:rPr lang="ar-SA" sz="2400" dirty="0">
                <a:solidFill>
                  <a:schemeClr val="tx1">
                    <a:lumMod val="75000"/>
                    <a:lumOff val="25000"/>
                  </a:schemeClr>
                </a:solidFill>
                <a:cs typeface="B Mitra" panose="00000400000000000000" pitchFamily="2" charset="-78"/>
              </a:rPr>
              <a:t>جنسی نداشته </a:t>
            </a:r>
            <a:r>
              <a:rPr lang="ar-SA" sz="2400" dirty="0" smtClean="0">
                <a:solidFill>
                  <a:schemeClr val="tx1">
                    <a:lumMod val="75000"/>
                    <a:lumOff val="25000"/>
                  </a:schemeClr>
                </a:solidFill>
                <a:cs typeface="B Mitra" panose="00000400000000000000" pitchFamily="2" charset="-78"/>
              </a:rPr>
              <a:t>باشند</a:t>
            </a:r>
            <a:endParaRPr lang="fa-IR"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از اشتراک در استفاده از وسایل و متعلقات مربوط به مصرف مواد خودداری </a:t>
            </a:r>
            <a:r>
              <a:rPr lang="ar-SA" sz="2400" dirty="0" smtClean="0">
                <a:solidFill>
                  <a:schemeClr val="tx1">
                    <a:lumMod val="75000"/>
                    <a:lumOff val="25000"/>
                  </a:schemeClr>
                </a:solidFill>
                <a:cs typeface="B Mitra" panose="00000400000000000000" pitchFamily="2" charset="-78"/>
              </a:rPr>
              <a:t>کنند</a:t>
            </a:r>
            <a:endParaRPr lang="fa-IR" sz="2400" dirty="0" smtClean="0">
              <a:solidFill>
                <a:schemeClr val="tx1">
                  <a:lumMod val="75000"/>
                  <a:lumOff val="25000"/>
                </a:schemeClr>
              </a:solidFill>
              <a:cs typeface="B Mitra" panose="00000400000000000000" pitchFamily="2" charset="-78"/>
            </a:endParaRPr>
          </a:p>
          <a:p>
            <a:pPr marL="457200" indent="-457200" algn="just" rtl="1">
              <a:spcBef>
                <a:spcPts val="200"/>
              </a:spcBef>
              <a:buFont typeface="+mj-lt"/>
              <a:buAutoNum type="arabicPeriod"/>
            </a:pP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از اهداء خون اجتناب کنند</a:t>
            </a:r>
            <a:endParaRPr lang="en-US" sz="2400" dirty="0">
              <a:solidFill>
                <a:schemeClr val="tx1">
                  <a:lumMod val="75000"/>
                  <a:lumOff val="25000"/>
                </a:schemeClr>
              </a:solidFill>
              <a:cs typeface="B Mitra" panose="00000400000000000000" pitchFamily="2" charset="-78"/>
            </a:endParaRPr>
          </a:p>
          <a:p>
            <a:pPr marL="342900" indent="-342900" algn="r" rtl="1">
              <a:spcBef>
                <a:spcPts val="200"/>
              </a:spcBef>
              <a:buFont typeface="Wingdings" panose="05000000000000000000" pitchFamily="2" charset="2"/>
              <a:buChar char="v"/>
            </a:pP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6891763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بیماریابی فعال</a:t>
            </a:r>
            <a:endParaRPr lang="en-US" sz="2800" dirty="0">
              <a:cs typeface="B Titr" panose="00000700000000000000" pitchFamily="2" charset="-78"/>
            </a:endParaRPr>
          </a:p>
        </p:txBody>
      </p:sp>
      <p:sp>
        <p:nvSpPr>
          <p:cNvPr id="3" name="Rectangle 2"/>
          <p:cNvSpPr/>
          <p:nvPr/>
        </p:nvSpPr>
        <p:spPr>
          <a:xfrm>
            <a:off x="962880" y="1094157"/>
            <a:ext cx="10027920" cy="2954655"/>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342900" indent="-342900" algn="just" rtl="1">
              <a:lnSpc>
                <a:spcPct val="200000"/>
              </a:lnSpc>
              <a:spcBef>
                <a:spcPts val="200"/>
              </a:spcBef>
              <a:buFont typeface="Wingdings" panose="05000000000000000000" pitchFamily="2" charset="2"/>
              <a:buChar char="§"/>
            </a:pPr>
            <a:r>
              <a:rPr lang="ar-SA" sz="2400" dirty="0">
                <a:solidFill>
                  <a:schemeClr val="tx1">
                    <a:lumMod val="75000"/>
                    <a:lumOff val="25000"/>
                  </a:schemeClr>
                </a:solidFill>
                <a:cs typeface="B Mitra" panose="00000400000000000000" pitchFamily="2" charset="-78"/>
              </a:rPr>
              <a:t>در شرایطی که بیماران شناسایی‌شده در مراکز تجمعی از قبیل مراکز مراقبت از کودکان، مدارس و مراکز مراقبتی اقامتی (مانند کانون‌های اصلاح و تربیت) هستند با توجه به این‌که انتظار می‌رود خطر انتقال عفونت به سایرین بیشتر باشد، تیم سلامت باید با مدیر و کارکنان آن مرکز در خصوص بیماریابی و شناسایی سایر موارد احتمالی عفونت برنامه‌ریزی و اقدام کنند </a:t>
            </a: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24095140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681" y="24336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rtl="1">
              <a:lnSpc>
                <a:spcPct val="107000"/>
              </a:lnSpc>
              <a:spcBef>
                <a:spcPts val="200"/>
              </a:spcBef>
            </a:pPr>
            <a:r>
              <a:rPr lang="ar-SA" sz="2400" dirty="0">
                <a:cs typeface="B Titr" panose="00000700000000000000" pitchFamily="2" charset="-78"/>
              </a:rPr>
              <a:t>مراقبت، ارزیابی و پاسخ در شرایط وقوع طغیان هپاتیت </a:t>
            </a:r>
            <a:r>
              <a:rPr lang="en-US" sz="2400" dirty="0">
                <a:cs typeface="B Titr" panose="00000700000000000000" pitchFamily="2" charset="-78"/>
              </a:rPr>
              <a:t>A </a:t>
            </a:r>
          </a:p>
        </p:txBody>
      </p:sp>
    </p:spTree>
    <p:extLst>
      <p:ext uri="{BB962C8B-B14F-4D97-AF65-F5344CB8AC3E}">
        <p14:creationId xmlns:p14="http://schemas.microsoft.com/office/powerpoint/2010/main" val="2556859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تعریف طغیان هپاتیت </a:t>
            </a:r>
            <a:r>
              <a:rPr lang="en-US" sz="2800" dirty="0" smtClean="0">
                <a:cs typeface="B Titr" panose="00000700000000000000" pitchFamily="2" charset="-78"/>
              </a:rPr>
              <a:t>A</a:t>
            </a:r>
            <a:endParaRPr lang="en-US" sz="2800" dirty="0">
              <a:cs typeface="B Titr" panose="00000700000000000000" pitchFamily="2" charset="-78"/>
            </a:endParaRPr>
          </a:p>
        </p:txBody>
      </p:sp>
      <p:sp>
        <p:nvSpPr>
          <p:cNvPr id="3" name="Rectangle 2"/>
          <p:cNvSpPr/>
          <p:nvPr/>
        </p:nvSpPr>
        <p:spPr>
          <a:xfrm>
            <a:off x="962880" y="1094157"/>
            <a:ext cx="10027920" cy="3744615"/>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just" rtl="1">
              <a:lnSpc>
                <a:spcPct val="200000"/>
              </a:lnSpc>
              <a:spcBef>
                <a:spcPts val="200"/>
              </a:spcBef>
            </a:pPr>
            <a:r>
              <a:rPr lang="ar-SA" sz="2400" dirty="0">
                <a:solidFill>
                  <a:schemeClr val="tx1">
                    <a:lumMod val="75000"/>
                    <a:lumOff val="25000"/>
                  </a:schemeClr>
                </a:solidFill>
                <a:cs typeface="B Mitra" panose="00000400000000000000" pitchFamily="2" charset="-78"/>
              </a:rPr>
              <a:t>طغیان هپاتیت </a:t>
            </a:r>
            <a:r>
              <a:rPr lang="en-US" sz="2400" dirty="0">
                <a:solidFill>
                  <a:schemeClr val="tx1">
                    <a:lumMod val="75000"/>
                    <a:lumOff val="25000"/>
                  </a:schemeClr>
                </a:solidFill>
                <a:cs typeface="B Mitra" panose="00000400000000000000" pitchFamily="2" charset="-78"/>
              </a:rPr>
              <a:t>A</a:t>
            </a:r>
            <a:r>
              <a:rPr lang="fa-IR" sz="2400" dirty="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عبارت است از: </a:t>
            </a:r>
            <a:endParaRPr lang="fa-IR" sz="2400" dirty="0">
              <a:solidFill>
                <a:schemeClr val="tx1">
                  <a:lumMod val="75000"/>
                  <a:lumOff val="25000"/>
                </a:schemeClr>
              </a:solidFill>
              <a:cs typeface="B Mitra" panose="00000400000000000000" pitchFamily="2" charset="-78"/>
            </a:endParaRPr>
          </a:p>
          <a:p>
            <a:pPr marL="342900" indent="-342900" algn="just" rtl="1">
              <a:lnSpc>
                <a:spcPct val="200000"/>
              </a:lnSpc>
              <a:spcBef>
                <a:spcPts val="200"/>
              </a:spcBef>
              <a:buFont typeface="Wingdings" panose="05000000000000000000" pitchFamily="2" charset="2"/>
              <a:buChar char="§"/>
            </a:pPr>
            <a:r>
              <a:rPr lang="ar-SA" sz="2400" dirty="0">
                <a:solidFill>
                  <a:schemeClr val="tx1">
                    <a:lumMod val="75000"/>
                    <a:lumOff val="25000"/>
                  </a:schemeClr>
                </a:solidFill>
                <a:cs typeface="B Mitra" panose="00000400000000000000" pitchFamily="2" charset="-78"/>
              </a:rPr>
              <a:t>افزایش بروز موارد بیماری به میزان بیشتر از تعداد مواردی که به‌صورت معمول گزارش می‌گردد </a:t>
            </a:r>
            <a:endParaRPr lang="fa-IR" sz="2400" dirty="0">
              <a:solidFill>
                <a:schemeClr val="tx1">
                  <a:lumMod val="75000"/>
                  <a:lumOff val="25000"/>
                </a:schemeClr>
              </a:solidFill>
              <a:cs typeface="B Mitra" panose="00000400000000000000" pitchFamily="2" charset="-78"/>
            </a:endParaRPr>
          </a:p>
          <a:p>
            <a:pPr marL="342900" indent="-342900" algn="just" rtl="1">
              <a:lnSpc>
                <a:spcPct val="200000"/>
              </a:lnSpc>
              <a:spcBef>
                <a:spcPts val="200"/>
              </a:spcBef>
              <a:buFont typeface="Wingdings" panose="05000000000000000000" pitchFamily="2" charset="2"/>
              <a:buChar char="§"/>
            </a:pPr>
            <a:r>
              <a:rPr lang="ar-SA" sz="2400" dirty="0">
                <a:solidFill>
                  <a:schemeClr val="tx1">
                    <a:lumMod val="75000"/>
                    <a:lumOff val="25000"/>
                  </a:schemeClr>
                </a:solidFill>
                <a:cs typeface="B Mitra" panose="00000400000000000000" pitchFamily="2" charset="-78"/>
              </a:rPr>
              <a:t>بروز بیماری در ۲ نفر یا بیشتر از کارکنان یا ساکنان </a:t>
            </a:r>
            <a:r>
              <a:rPr lang="fa-IR" sz="2400" dirty="0">
                <a:solidFill>
                  <a:schemeClr val="tx1">
                    <a:lumMod val="75000"/>
                    <a:lumOff val="25000"/>
                  </a:schemeClr>
                </a:solidFill>
                <a:cs typeface="B Mitra" panose="00000400000000000000" pitchFamily="2" charset="-78"/>
              </a:rPr>
              <a:t>یک</a:t>
            </a:r>
            <a:r>
              <a:rPr lang="ar-SA" sz="2400" dirty="0">
                <a:solidFill>
                  <a:schemeClr val="tx1">
                    <a:lumMod val="75000"/>
                    <a:lumOff val="25000"/>
                  </a:schemeClr>
                </a:solidFill>
                <a:cs typeface="B Mitra" panose="00000400000000000000" pitchFamily="2" charset="-78"/>
              </a:rPr>
              <a:t> مرکز تجمعی (مانند مهدکودک، مراکز نگهداری معلولین ذهنی و یا…) یا بروز بیماری در ۲ نفر یا بیشتر از افراد خانواده‌هایی که از لحاظ اپیدمیولوژیکی به مرکز تجمع مذکور مرتبط هستند</a:t>
            </a: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10199355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5008" y="160421"/>
            <a:ext cx="11449793" cy="958359"/>
          </a:xfrm>
          <a:solidFill>
            <a:schemeClr val="accent5">
              <a:lumMod val="40000"/>
              <a:lumOff val="60000"/>
            </a:schemeClr>
          </a:solidFill>
        </p:spPr>
        <p:txBody>
          <a:bodyPr>
            <a:noAutofit/>
          </a:bodyPr>
          <a:lstStyle/>
          <a:p>
            <a:pPr algn="r" rtl="1"/>
            <a:r>
              <a:rPr lang="fa-IR" sz="2400" dirty="0" smtClean="0">
                <a:cs typeface="B Titr" panose="00000700000000000000" pitchFamily="2" charset="-78"/>
              </a:rPr>
              <a:t/>
            </a:r>
            <a:br>
              <a:rPr lang="fa-IR" sz="2400" dirty="0" smtClean="0">
                <a:cs typeface="B Titr" panose="00000700000000000000" pitchFamily="2" charset="-78"/>
              </a:rPr>
            </a:br>
            <a:r>
              <a:rPr lang="fa-IR" sz="2400" dirty="0" smtClean="0">
                <a:cs typeface="B Titr" panose="00000700000000000000" pitchFamily="2" charset="-78"/>
              </a:rPr>
              <a:t>تعریف بیماری</a:t>
            </a:r>
            <a:r>
              <a:rPr lang="fa-IR" sz="3200" dirty="0" smtClean="0">
                <a:cs typeface="B Titr" panose="00000700000000000000" pitchFamily="2" charset="-78"/>
              </a:rPr>
              <a:t/>
            </a:r>
            <a:br>
              <a:rPr lang="fa-IR" sz="3200" dirty="0" smtClean="0">
                <a:cs typeface="B Titr" panose="00000700000000000000" pitchFamily="2" charset="-78"/>
              </a:rPr>
            </a:br>
            <a:endParaRPr lang="fa-IR" sz="3200" dirty="0">
              <a:cs typeface="B Titr" panose="00000700000000000000" pitchFamily="2" charset="-78"/>
            </a:endParaRPr>
          </a:p>
        </p:txBody>
      </p:sp>
      <p:sp>
        <p:nvSpPr>
          <p:cNvPr id="4" name="Content Placeholder 3"/>
          <p:cNvSpPr>
            <a:spLocks noGrp="1"/>
          </p:cNvSpPr>
          <p:nvPr>
            <p:ph idx="1"/>
          </p:nvPr>
        </p:nvSpPr>
        <p:spPr>
          <a:xfrm>
            <a:off x="285008" y="1748589"/>
            <a:ext cx="11449793" cy="2679745"/>
          </a:xfrm>
        </p:spPr>
        <p:txBody>
          <a:bodyPr>
            <a:normAutofit fontScale="92500"/>
          </a:bodyPr>
          <a:lstStyle/>
          <a:p>
            <a:pPr algn="just" rtl="1">
              <a:lnSpc>
                <a:spcPct val="200000"/>
              </a:lnSpc>
            </a:pPr>
            <a:r>
              <a:rPr lang="ar-SA" sz="2400" dirty="0">
                <a:cs typeface="B Zar" panose="00000400000000000000" pitchFamily="2" charset="-78"/>
              </a:rPr>
              <a:t>هپاتیت </a:t>
            </a:r>
            <a:r>
              <a:rPr lang="en-US" sz="2400" dirty="0">
                <a:cs typeface="B Zar" panose="00000400000000000000" pitchFamily="2" charset="-78"/>
              </a:rPr>
              <a:t>A  </a:t>
            </a:r>
            <a:r>
              <a:rPr lang="fa-IR" sz="2400" dirty="0" smtClean="0">
                <a:cs typeface="B Zar" panose="00000400000000000000" pitchFamily="2" charset="-78"/>
              </a:rPr>
              <a:t> </a:t>
            </a:r>
            <a:r>
              <a:rPr lang="ar-SA" sz="2400" dirty="0" smtClean="0">
                <a:cs typeface="B Zar" panose="00000400000000000000" pitchFamily="2" charset="-78"/>
              </a:rPr>
              <a:t>یک </a:t>
            </a:r>
            <a:r>
              <a:rPr lang="ar-SA" sz="2400" dirty="0">
                <a:cs typeface="B Zar" panose="00000400000000000000" pitchFamily="2" charset="-78"/>
              </a:rPr>
              <a:t>بیماری حاد و خود محدود شونده است که توسط ویروس هپاتیت </a:t>
            </a:r>
            <a:r>
              <a:rPr lang="en-US" sz="2400" dirty="0">
                <a:cs typeface="B Zar" panose="00000400000000000000" pitchFamily="2" charset="-78"/>
              </a:rPr>
              <a:t>A </a:t>
            </a:r>
            <a:r>
              <a:rPr lang="ar-SA" sz="2400" dirty="0">
                <a:cs typeface="B Zar" panose="00000400000000000000" pitchFamily="2" charset="-78"/>
              </a:rPr>
              <a:t> ایجاد می شود . ویروس</a:t>
            </a:r>
            <a:r>
              <a:rPr lang="en-US" sz="2400" dirty="0">
                <a:cs typeface="B Zar" panose="00000400000000000000" pitchFamily="2" charset="-78"/>
              </a:rPr>
              <a:t>HAV </a:t>
            </a:r>
            <a:r>
              <a:rPr lang="ar-SA" sz="2400" dirty="0">
                <a:cs typeface="B Zar" panose="00000400000000000000" pitchFamily="2" charset="-78"/>
              </a:rPr>
              <a:t>از رده پیکورنا ویروس ها است که فقط یک نوع سروتایپ از آن وجود </a:t>
            </a:r>
            <a:r>
              <a:rPr lang="ar-SA" sz="2400" dirty="0" smtClean="0">
                <a:cs typeface="B Zar" panose="00000400000000000000" pitchFamily="2" charset="-78"/>
              </a:rPr>
              <a:t>دارد</a:t>
            </a:r>
            <a:r>
              <a:rPr lang="fa-IR" sz="2400" dirty="0" smtClean="0">
                <a:cs typeface="B Zar" panose="00000400000000000000" pitchFamily="2" charset="-78"/>
              </a:rPr>
              <a:t> و در کبد تکثیر می باید.  </a:t>
            </a:r>
            <a:r>
              <a:rPr lang="fa-IR" sz="2400" dirty="0">
                <a:cs typeface="B Zar" panose="00000400000000000000" pitchFamily="2" charset="-78"/>
              </a:rPr>
              <a:t>این بیماری </a:t>
            </a:r>
            <a:r>
              <a:rPr lang="ar-SA" sz="2400" dirty="0">
                <a:cs typeface="B Zar" panose="00000400000000000000" pitchFamily="2" charset="-78"/>
              </a:rPr>
              <a:t>ممکن است بدون علامت یا به صورت هپاتیت حاد باشد . </a:t>
            </a:r>
            <a:r>
              <a:rPr lang="fa-IR" sz="2400" dirty="0" smtClean="0">
                <a:cs typeface="B Zar" panose="00000400000000000000" pitchFamily="2" charset="-78"/>
              </a:rPr>
              <a:t>انتی بادی ایجاد شده در انسان به دنبال ابتلا با یک ژنوتیپ ، منجر به ایمنی در مقابل سایر انواع می شود.</a:t>
            </a:r>
            <a:endParaRPr lang="en-US" sz="2400" dirty="0">
              <a:cs typeface="B Zar" panose="00000400000000000000" pitchFamily="2" charset="-78"/>
            </a:endParaRPr>
          </a:p>
          <a:p>
            <a:pPr algn="just" rtl="1">
              <a:lnSpc>
                <a:spcPct val="200000"/>
              </a:lnSpc>
            </a:pPr>
            <a:endParaRPr lang="fa-IR" sz="2400" dirty="0">
              <a:cs typeface="B Zar" panose="00000400000000000000" pitchFamily="2" charset="-78"/>
            </a:endParaRPr>
          </a:p>
        </p:txBody>
      </p:sp>
      <p:sp>
        <p:nvSpPr>
          <p:cNvPr id="5" name="Title 1"/>
          <p:cNvSpPr txBox="1">
            <a:spLocks/>
          </p:cNvSpPr>
          <p:nvPr/>
        </p:nvSpPr>
        <p:spPr>
          <a:xfrm>
            <a:off x="285008" y="4049486"/>
            <a:ext cx="11449793" cy="561150"/>
          </a:xfrm>
          <a:prstGeom prst="rect">
            <a:avLst/>
          </a:prstGeom>
          <a:solidFill>
            <a:schemeClr val="accent5">
              <a:lumMod val="40000"/>
              <a:lumOff val="6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sz="2400" smtClean="0">
                <a:cs typeface="B Titr" panose="00000700000000000000" pitchFamily="2" charset="-78"/>
              </a:rPr>
              <a:t>مخزن بیماری</a:t>
            </a:r>
            <a:endParaRPr lang="fa-IR" sz="2400" dirty="0">
              <a:cs typeface="B Titr" panose="00000700000000000000" pitchFamily="2" charset="-78"/>
            </a:endParaRPr>
          </a:p>
        </p:txBody>
      </p:sp>
      <p:sp>
        <p:nvSpPr>
          <p:cNvPr id="3" name="Rectangle 2"/>
          <p:cNvSpPr/>
          <p:nvPr/>
        </p:nvSpPr>
        <p:spPr>
          <a:xfrm>
            <a:off x="486889" y="4934635"/>
            <a:ext cx="11343694" cy="1569660"/>
          </a:xfrm>
          <a:prstGeom prst="rect">
            <a:avLst/>
          </a:prstGeom>
        </p:spPr>
        <p:txBody>
          <a:bodyPr wrap="square">
            <a:spAutoFit/>
          </a:bodyPr>
          <a:lstStyle/>
          <a:p>
            <a:pPr algn="r" rtl="1">
              <a:lnSpc>
                <a:spcPct val="200000"/>
              </a:lnSpc>
            </a:pPr>
            <a:r>
              <a:rPr lang="ar-SA" sz="2400" dirty="0">
                <a:cs typeface="B Zar" panose="00000400000000000000" pitchFamily="2" charset="-78"/>
              </a:rPr>
              <a:t>مخزن ویروس هپاتیت</a:t>
            </a:r>
            <a:r>
              <a:rPr lang="en-US" sz="2400" dirty="0">
                <a:cs typeface="B Zar" panose="00000400000000000000" pitchFamily="2" charset="-78"/>
              </a:rPr>
              <a:t>A</a:t>
            </a:r>
            <a:r>
              <a:rPr lang="fa-IR" sz="2400" dirty="0">
                <a:cs typeface="B Zar" panose="00000400000000000000" pitchFamily="2" charset="-78"/>
              </a:rPr>
              <a:t> انسان و بندرت میمون و دیگر پستانداران هستند. </a:t>
            </a:r>
            <a:r>
              <a:rPr lang="fa-IR" sz="2400" dirty="0" smtClean="0">
                <a:cs typeface="B Zar" panose="00000400000000000000" pitchFamily="2" charset="-78"/>
              </a:rPr>
              <a:t>این ویروس مقاوم به اسیدیته پایین و گرما و انجماد است و می تواند در مدفوع ، آب و خاک به مدت طولانی باقی بماند.</a:t>
            </a:r>
            <a:endParaRPr lang="en-US" sz="2400" dirty="0">
              <a:cs typeface="B Zar" panose="00000400000000000000" pitchFamily="2" charset="-78"/>
            </a:endParaRPr>
          </a:p>
        </p:txBody>
      </p:sp>
    </p:spTree>
    <p:extLst>
      <p:ext uri="{BB962C8B-B14F-4D97-AF65-F5344CB8AC3E}">
        <p14:creationId xmlns:p14="http://schemas.microsoft.com/office/powerpoint/2010/main" val="28098237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20535" y="526599"/>
            <a:ext cx="10027920" cy="2913618"/>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just" rtl="1">
              <a:spcBef>
                <a:spcPts val="200"/>
              </a:spcBef>
            </a:pPr>
            <a:r>
              <a:rPr lang="fa-IR" dirty="0">
                <a:cs typeface="B Titr" panose="00000700000000000000" pitchFamily="2" charset="-78"/>
              </a:rPr>
              <a:t>ر</a:t>
            </a:r>
            <a:r>
              <a:rPr lang="ar-SA" dirty="0">
                <a:cs typeface="B Titr" panose="00000700000000000000" pitchFamily="2" charset="-78"/>
              </a:rPr>
              <a:t>وند نظام مراقبت در شرایط وقوع طغیان هپاتیت</a:t>
            </a:r>
            <a:r>
              <a:rPr lang="fa-IR" dirty="0">
                <a:cs typeface="B Titr" panose="00000700000000000000" pitchFamily="2" charset="-78"/>
              </a:rPr>
              <a:t> </a:t>
            </a:r>
            <a:r>
              <a:rPr lang="en-US" dirty="0">
                <a:cs typeface="B Titr" panose="00000700000000000000" pitchFamily="2" charset="-78"/>
              </a:rPr>
              <a:t>A</a:t>
            </a:r>
            <a:r>
              <a:rPr lang="ar-SA" dirty="0">
                <a:cs typeface="B Titr" panose="00000700000000000000" pitchFamily="2" charset="-78"/>
              </a:rPr>
              <a:t> </a:t>
            </a:r>
            <a:r>
              <a:rPr lang="en-US" dirty="0" smtClean="0">
                <a:cs typeface="B Titr" panose="00000700000000000000" pitchFamily="2" charset="-78"/>
              </a:rPr>
              <a:t>:</a:t>
            </a:r>
          </a:p>
          <a:p>
            <a:pPr algn="just" rtl="1">
              <a:spcBef>
                <a:spcPts val="200"/>
              </a:spcBef>
            </a:pPr>
            <a:endParaRPr lang="fa-IR" dirty="0">
              <a:cs typeface="B Titr" panose="00000700000000000000" pitchFamily="2" charset="-78"/>
            </a:endParaRPr>
          </a:p>
          <a:p>
            <a:pPr algn="just" rtl="1">
              <a:lnSpc>
                <a:spcPct val="200000"/>
              </a:lnSpc>
              <a:spcBef>
                <a:spcPts val="200"/>
              </a:spcBef>
            </a:pPr>
            <a:r>
              <a:rPr lang="ar-SA" sz="2400" dirty="0">
                <a:solidFill>
                  <a:schemeClr val="tx1">
                    <a:lumMod val="75000"/>
                    <a:lumOff val="25000"/>
                  </a:schemeClr>
                </a:solidFill>
                <a:cs typeface="B Mitra" panose="00000400000000000000" pitchFamily="2" charset="-78"/>
              </a:rPr>
              <a:t>شناسایی وقوع طغیان مشکوک به هپاتیت </a:t>
            </a:r>
            <a:r>
              <a:rPr lang="en-US" sz="2400" dirty="0">
                <a:solidFill>
                  <a:schemeClr val="tx1">
                    <a:lumMod val="75000"/>
                    <a:lumOff val="25000"/>
                  </a:schemeClr>
                </a:solidFill>
                <a:cs typeface="B Mitra" panose="00000400000000000000" pitchFamily="2" charset="-78"/>
              </a:rPr>
              <a:t>A</a:t>
            </a:r>
            <a:r>
              <a:rPr lang="ar-SA" sz="2400" dirty="0">
                <a:solidFill>
                  <a:schemeClr val="tx1">
                    <a:lumMod val="75000"/>
                    <a:lumOff val="25000"/>
                  </a:schemeClr>
                </a:solidFill>
                <a:cs typeface="B Mitra" panose="00000400000000000000" pitchFamily="2" charset="-78"/>
              </a:rPr>
              <a:t> در مرحله اول براساس اجرای نظام مراقبت سندرمیک بوده و پس‌از تأیید وقوع طغیان، ارزیابی بیشتر باید از طریق انجام تست‌های تشخیصی آزمایشگاهی و به‌منظور تعیین اتیولوژی بیمار</a:t>
            </a:r>
            <a:r>
              <a:rPr lang="fa-IR" sz="2400" dirty="0">
                <a:solidFill>
                  <a:schemeClr val="tx1">
                    <a:lumMod val="75000"/>
                    <a:lumOff val="25000"/>
                  </a:schemeClr>
                </a:solidFill>
                <a:cs typeface="B Mitra" panose="00000400000000000000" pitchFamily="2" charset="-78"/>
              </a:rPr>
              <a:t>ی</a:t>
            </a:r>
            <a:r>
              <a:rPr lang="ar-SA" sz="2400" dirty="0">
                <a:solidFill>
                  <a:schemeClr val="tx1">
                    <a:lumMod val="75000"/>
                    <a:lumOff val="25000"/>
                  </a:schemeClr>
                </a:solidFill>
                <a:cs typeface="B Mitra" panose="00000400000000000000" pitchFamily="2" charset="-78"/>
              </a:rPr>
              <a:t> انجام شود</a:t>
            </a: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11030249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20535" y="526599"/>
            <a:ext cx="10027920" cy="5165517"/>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just" rtl="1"/>
            <a:r>
              <a:rPr lang="en-US" sz="2000" u="sng" dirty="0"/>
              <a:t> </a:t>
            </a:r>
            <a:r>
              <a:rPr lang="ar-SA" sz="2000" dirty="0">
                <a:cs typeface="B Titr" panose="00000700000000000000" pitchFamily="2" charset="-78"/>
              </a:rPr>
              <a:t>پاسخ به طغیان هپاتیت </a:t>
            </a:r>
            <a:r>
              <a:rPr lang="en-US" sz="2000" dirty="0" smtClean="0">
                <a:cs typeface="B Titr" panose="00000700000000000000" pitchFamily="2" charset="-78"/>
              </a:rPr>
              <a:t>A</a:t>
            </a:r>
          </a:p>
          <a:p>
            <a:pPr algn="just" rtl="1"/>
            <a:endParaRPr lang="fa-IR" sz="2000" dirty="0">
              <a:cs typeface="B Titr" panose="00000700000000000000" pitchFamily="2" charset="-78"/>
            </a:endParaRPr>
          </a:p>
          <a:p>
            <a:pPr marL="342900" indent="-342900" algn="just" rtl="1">
              <a:buFont typeface="Wingdings" panose="05000000000000000000" pitchFamily="2" charset="2"/>
              <a:buChar char="ü"/>
            </a:pPr>
            <a:r>
              <a:rPr lang="ar-SA" sz="2400" dirty="0">
                <a:solidFill>
                  <a:schemeClr val="tx1">
                    <a:lumMod val="75000"/>
                    <a:lumOff val="25000"/>
                  </a:schemeClr>
                </a:solidFill>
                <a:cs typeface="B Mitra" panose="00000400000000000000" pitchFamily="2" charset="-78"/>
              </a:rPr>
              <a:t>برای کنترل طغیان باید برنامه‌های آموزش سلامت و ارتقای سطح بهداشتی بویژه دفع بهداشتی فاضلاب همراه با هم اجرا شود</a:t>
            </a:r>
            <a:endParaRPr lang="en-US" sz="2400" dirty="0">
              <a:solidFill>
                <a:schemeClr val="tx1">
                  <a:lumMod val="75000"/>
                  <a:lumOff val="25000"/>
                </a:schemeClr>
              </a:solidFill>
              <a:cs typeface="B Mitra" panose="00000400000000000000" pitchFamily="2" charset="-78"/>
            </a:endParaRPr>
          </a:p>
          <a:p>
            <a:pPr marL="342900" indent="-342900" algn="just" rtl="1">
              <a:buFont typeface="Wingdings" panose="05000000000000000000" pitchFamily="2" charset="2"/>
              <a:buChar char="ü"/>
            </a:pPr>
            <a:r>
              <a:rPr lang="ar-SA" sz="2400" dirty="0">
                <a:solidFill>
                  <a:schemeClr val="tx1">
                    <a:lumMod val="75000"/>
                    <a:lumOff val="25000"/>
                  </a:schemeClr>
                </a:solidFill>
                <a:cs typeface="B Mitra" panose="00000400000000000000" pitchFamily="2" charset="-78"/>
              </a:rPr>
              <a:t>طبق توصیه سازمان جهانی بهداشت در برخی از مناطق (از جمله در صورت وقوع طغیان گسترده هپاتیت </a:t>
            </a:r>
            <a:r>
              <a:rPr lang="en-US" sz="2400" dirty="0">
                <a:solidFill>
                  <a:schemeClr val="tx1">
                    <a:lumMod val="75000"/>
                    <a:lumOff val="25000"/>
                  </a:schemeClr>
                </a:solidFill>
                <a:cs typeface="B Mitra" panose="00000400000000000000" pitchFamily="2" charset="-78"/>
              </a:rPr>
              <a:t>A</a:t>
            </a:r>
            <a:r>
              <a:rPr lang="ar-SA" sz="2400" dirty="0">
                <a:solidFill>
                  <a:schemeClr val="tx1">
                    <a:lumMod val="75000"/>
                    <a:lumOff val="25000"/>
                  </a:schemeClr>
                </a:solidFill>
                <a:cs typeface="B Mitra" panose="00000400000000000000" pitchFamily="2" charset="-78"/>
              </a:rPr>
              <a:t> در مناطق با آندمیسیتی متوسط یا پایین) می‌توان از روش پروفی</a:t>
            </a:r>
            <a:r>
              <a:rPr lang="fa-IR" sz="2400" dirty="0">
                <a:solidFill>
                  <a:schemeClr val="tx1">
                    <a:lumMod val="75000"/>
                    <a:lumOff val="25000"/>
                  </a:schemeClr>
                </a:solidFill>
                <a:cs typeface="B Mitra" panose="00000400000000000000" pitchFamily="2" charset="-78"/>
              </a:rPr>
              <a:t>لاکسی</a:t>
            </a:r>
            <a:r>
              <a:rPr lang="ar-SA" sz="2400" dirty="0">
                <a:solidFill>
                  <a:schemeClr val="tx1">
                    <a:lumMod val="75000"/>
                    <a:lumOff val="25000"/>
                  </a:schemeClr>
                </a:solidFill>
                <a:cs typeface="B Mitra" panose="00000400000000000000" pitchFamily="2" charset="-78"/>
              </a:rPr>
              <a:t> پس‌از تماس با واکسن هپاتیت </a:t>
            </a:r>
            <a:r>
              <a:rPr lang="en-US" sz="2400" dirty="0">
                <a:solidFill>
                  <a:schemeClr val="tx1">
                    <a:lumMod val="75000"/>
                    <a:lumOff val="25000"/>
                  </a:schemeClr>
                </a:solidFill>
                <a:cs typeface="B Mitra" panose="00000400000000000000" pitchFamily="2" charset="-78"/>
              </a:rPr>
              <a:t>A</a:t>
            </a:r>
            <a:r>
              <a:rPr lang="ar-SA" sz="2400" dirty="0">
                <a:solidFill>
                  <a:schemeClr val="tx1">
                    <a:lumMod val="75000"/>
                    <a:lumOff val="25000"/>
                  </a:schemeClr>
                </a:solidFill>
                <a:cs typeface="B Mitra" panose="00000400000000000000" pitchFamily="2" charset="-78"/>
              </a:rPr>
              <a:t> برای افراد در تماس مستقیم با بیماران استفاده نمود توصیه به واکسیناسیون هپاتیت آ در شرایط وقوع طغیان بستگی به سیمای اپیدمیولوژیک هپاتیت </a:t>
            </a:r>
            <a:r>
              <a:rPr lang="en-US" sz="2400" dirty="0">
                <a:solidFill>
                  <a:schemeClr val="tx1">
                    <a:lumMod val="75000"/>
                    <a:lumOff val="25000"/>
                  </a:schemeClr>
                </a:solidFill>
                <a:cs typeface="B Mitra" panose="00000400000000000000" pitchFamily="2" charset="-78"/>
              </a:rPr>
              <a:t>A</a:t>
            </a:r>
            <a:r>
              <a:rPr lang="ar-SA" sz="2400" dirty="0">
                <a:solidFill>
                  <a:schemeClr val="tx1">
                    <a:lumMod val="75000"/>
                    <a:lumOff val="25000"/>
                  </a:schemeClr>
                </a:solidFill>
                <a:cs typeface="B Mitra" panose="00000400000000000000" pitchFamily="2" charset="-78"/>
              </a:rPr>
              <a:t> در سطح جامعه و سرعت امکان دست یافتن به اجرای برنامه سریع واکسیناسیون گسترده در جامعه دارد</a:t>
            </a:r>
            <a:endParaRPr lang="en-US" sz="2400" dirty="0">
              <a:solidFill>
                <a:schemeClr val="tx1">
                  <a:lumMod val="75000"/>
                  <a:lumOff val="25000"/>
                </a:schemeClr>
              </a:solidFill>
              <a:cs typeface="B Mitra" panose="00000400000000000000" pitchFamily="2" charset="-78"/>
            </a:endParaRPr>
          </a:p>
          <a:p>
            <a:pPr marL="342900" indent="-342900" algn="just" rtl="1">
              <a:buFont typeface="Wingdings" panose="05000000000000000000" pitchFamily="2" charset="2"/>
              <a:buChar char="ü"/>
            </a:pPr>
            <a:r>
              <a:rPr lang="ar-SA" sz="2400" dirty="0">
                <a:solidFill>
                  <a:schemeClr val="tx1">
                    <a:lumMod val="75000"/>
                    <a:lumOff val="25000"/>
                  </a:schemeClr>
                </a:solidFill>
                <a:cs typeface="B Mitra" panose="00000400000000000000" pitchFamily="2" charset="-78"/>
              </a:rPr>
              <a:t>به‌کارگیری روش واکسیناسیون هپاتیت </a:t>
            </a:r>
            <a:r>
              <a:rPr lang="en-US" sz="2400" dirty="0">
                <a:solidFill>
                  <a:schemeClr val="tx1">
                    <a:lumMod val="75000"/>
                    <a:lumOff val="25000"/>
                  </a:schemeClr>
                </a:solidFill>
                <a:cs typeface="B Mitra" panose="00000400000000000000" pitchFamily="2" charset="-78"/>
              </a:rPr>
              <a:t>A</a:t>
            </a:r>
            <a:r>
              <a:rPr lang="ar-SA" sz="2400" dirty="0">
                <a:solidFill>
                  <a:schemeClr val="tx1">
                    <a:lumMod val="75000"/>
                    <a:lumOff val="25000"/>
                  </a:schemeClr>
                </a:solidFill>
                <a:cs typeface="B Mitra" panose="00000400000000000000" pitchFamily="2" charset="-78"/>
              </a:rPr>
              <a:t> به‌</a:t>
            </a:r>
            <a:r>
              <a:rPr lang="en-US" sz="2400" dirty="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صورت رژیم تک دوز برای کنترل طغیان‌های گسترده بیشترین تاثیر خود را در شرایطی به‌همراه </a:t>
            </a:r>
            <a:r>
              <a:rPr lang="ar-SA" sz="2400" dirty="0" smtClean="0">
                <a:solidFill>
                  <a:schemeClr val="tx1">
                    <a:lumMod val="75000"/>
                    <a:lumOff val="25000"/>
                  </a:schemeClr>
                </a:solidFill>
                <a:cs typeface="B Mitra" panose="00000400000000000000" pitchFamily="2" charset="-78"/>
              </a:rPr>
              <a:t>داشته‌است</a:t>
            </a:r>
            <a:r>
              <a:rPr lang="fa-IR" sz="2400" dirty="0" smtClean="0">
                <a:solidFill>
                  <a:schemeClr val="tx1">
                    <a:lumMod val="75000"/>
                    <a:lumOff val="25000"/>
                  </a:schemeClr>
                </a:solidFill>
                <a:cs typeface="B Mitra" panose="00000400000000000000" pitchFamily="2" charset="-78"/>
              </a:rPr>
              <a:t> </a:t>
            </a:r>
            <a:r>
              <a:rPr lang="ar-SA" sz="2400" dirty="0" smtClean="0">
                <a:solidFill>
                  <a:schemeClr val="tx1">
                    <a:lumMod val="75000"/>
                    <a:lumOff val="25000"/>
                  </a:schemeClr>
                </a:solidFill>
                <a:cs typeface="B Mitra" panose="00000400000000000000" pitchFamily="2" charset="-78"/>
              </a:rPr>
              <a:t>که </a:t>
            </a:r>
            <a:r>
              <a:rPr lang="ar-SA" sz="2400" dirty="0">
                <a:solidFill>
                  <a:schemeClr val="tx1">
                    <a:lumMod val="75000"/>
                    <a:lumOff val="25000"/>
                  </a:schemeClr>
                </a:solidFill>
                <a:cs typeface="B Mitra" panose="00000400000000000000" pitchFamily="2" charset="-78"/>
              </a:rPr>
              <a:t>واکسیناسیون در جوامع کوچک و محدود انجام‌شده </a:t>
            </a:r>
            <a:r>
              <a:rPr lang="ar-SA" sz="2400" dirty="0" smtClean="0">
                <a:solidFill>
                  <a:schemeClr val="tx1">
                    <a:lumMod val="75000"/>
                    <a:lumOff val="25000"/>
                  </a:schemeClr>
                </a:solidFill>
                <a:cs typeface="B Mitra" panose="00000400000000000000" pitchFamily="2" charset="-78"/>
              </a:rPr>
              <a:t>است</a:t>
            </a:r>
            <a:r>
              <a:rPr lang="fa-IR" sz="2400" dirty="0" smtClean="0">
                <a:solidFill>
                  <a:schemeClr val="tx1">
                    <a:lumMod val="75000"/>
                    <a:lumOff val="25000"/>
                  </a:schemeClr>
                </a:solidFill>
                <a:cs typeface="B Mitra" panose="00000400000000000000" pitchFamily="2" charset="-78"/>
              </a:rPr>
              <a:t> ، اغلب</a:t>
            </a:r>
            <a:r>
              <a:rPr lang="ar-SA" sz="2400" dirty="0" smtClean="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در گروه‌های پرخطر </a:t>
            </a:r>
            <a:r>
              <a:rPr lang="ar-SA" sz="2400" dirty="0" smtClean="0">
                <a:solidFill>
                  <a:schemeClr val="tx1">
                    <a:lumMod val="75000"/>
                    <a:lumOff val="25000"/>
                  </a:schemeClr>
                </a:solidFill>
                <a:cs typeface="B Mitra" panose="00000400000000000000" pitchFamily="2" charset="-78"/>
              </a:rPr>
              <a:t>بوده، </a:t>
            </a:r>
            <a:r>
              <a:rPr lang="ar-SA" sz="2400" dirty="0">
                <a:solidFill>
                  <a:schemeClr val="tx1">
                    <a:lumMod val="75000"/>
                    <a:lumOff val="25000"/>
                  </a:schemeClr>
                </a:solidFill>
                <a:cs typeface="B Mitra" panose="00000400000000000000" pitchFamily="2" charset="-78"/>
              </a:rPr>
              <a:t>به‌سرعت و در اوایل شروع طغیان انجام‌شده است و با پوشش بالا در گروه‌های سنی مختلف همراه بوده‌است</a:t>
            </a:r>
            <a:endParaRPr lang="en-US" sz="2400" dirty="0">
              <a:solidFill>
                <a:schemeClr val="tx1">
                  <a:lumMod val="75000"/>
                  <a:lumOff val="25000"/>
                </a:schemeClr>
              </a:solidFill>
              <a:cs typeface="B Mitra" panose="00000400000000000000" pitchFamily="2" charset="-78"/>
            </a:endParaRPr>
          </a:p>
          <a:p>
            <a:pPr marL="342900" indent="-342900" algn="just" rtl="1">
              <a:spcBef>
                <a:spcPts val="200"/>
              </a:spcBef>
              <a:buFont typeface="Wingdings" panose="05000000000000000000" pitchFamily="2" charset="2"/>
              <a:buChar char="v"/>
            </a:pP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22142557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انواع واکسن هپاتیت </a:t>
            </a:r>
            <a:r>
              <a:rPr lang="en-US" sz="2800" dirty="0" smtClean="0">
                <a:cs typeface="B Titr" panose="00000700000000000000" pitchFamily="2" charset="-78"/>
              </a:rPr>
              <a:t>A</a:t>
            </a:r>
            <a:endParaRPr lang="en-US" sz="2800" dirty="0">
              <a:cs typeface="B Titr" panose="00000700000000000000" pitchFamily="2" charset="-78"/>
            </a:endParaRPr>
          </a:p>
        </p:txBody>
      </p:sp>
      <p:sp>
        <p:nvSpPr>
          <p:cNvPr id="3" name="Rectangle 2"/>
          <p:cNvSpPr/>
          <p:nvPr/>
        </p:nvSpPr>
        <p:spPr>
          <a:xfrm>
            <a:off x="962880" y="1094157"/>
            <a:ext cx="10027920" cy="3344505"/>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just" rtl="1">
              <a:lnSpc>
                <a:spcPct val="200000"/>
              </a:lnSpc>
              <a:spcBef>
                <a:spcPts val="200"/>
              </a:spcBef>
            </a:pPr>
            <a:r>
              <a:rPr lang="ar-SA" sz="2400" dirty="0">
                <a:solidFill>
                  <a:schemeClr val="tx1">
                    <a:lumMod val="75000"/>
                    <a:lumOff val="25000"/>
                  </a:schemeClr>
                </a:solidFill>
                <a:cs typeface="B Mitra" panose="00000400000000000000" pitchFamily="2" charset="-78"/>
              </a:rPr>
              <a:t>در حال حاضر ۲ نوع واکسن هپاتیت </a:t>
            </a:r>
            <a:r>
              <a:rPr lang="en-US" sz="2400" dirty="0">
                <a:solidFill>
                  <a:schemeClr val="tx1">
                    <a:lumMod val="75000"/>
                    <a:lumOff val="25000"/>
                  </a:schemeClr>
                </a:solidFill>
                <a:cs typeface="B Mitra" panose="00000400000000000000" pitchFamily="2" charset="-78"/>
              </a:rPr>
              <a:t>A</a:t>
            </a:r>
            <a:r>
              <a:rPr lang="ar-SA" sz="2400" dirty="0">
                <a:solidFill>
                  <a:schemeClr val="tx1">
                    <a:lumMod val="75000"/>
                    <a:lumOff val="25000"/>
                  </a:schemeClr>
                </a:solidFill>
                <a:cs typeface="B Mitra" panose="00000400000000000000" pitchFamily="2" charset="-78"/>
              </a:rPr>
              <a:t> در دنیا استفاده می‌شود:</a:t>
            </a:r>
            <a:endParaRPr lang="en-US" sz="2400" dirty="0">
              <a:solidFill>
                <a:schemeClr val="tx1">
                  <a:lumMod val="75000"/>
                  <a:lumOff val="25000"/>
                </a:schemeClr>
              </a:solidFill>
              <a:cs typeface="B Mitra" panose="00000400000000000000" pitchFamily="2" charset="-78"/>
            </a:endParaRPr>
          </a:p>
          <a:p>
            <a:pPr marL="342900" indent="-342900" algn="just" rtl="1">
              <a:lnSpc>
                <a:spcPct val="200000"/>
              </a:lnSpc>
              <a:spcBef>
                <a:spcPts val="200"/>
              </a:spcBef>
              <a:buFont typeface="+mj-lt"/>
              <a:buAutoNum type="arabicParenR"/>
            </a:pPr>
            <a:r>
              <a:rPr lang="ar-SA" sz="2000" dirty="0">
                <a:solidFill>
                  <a:schemeClr val="tx1">
                    <a:lumMod val="75000"/>
                    <a:lumOff val="25000"/>
                  </a:schemeClr>
                </a:solidFill>
                <a:cs typeface="B Mitra" panose="00000400000000000000" pitchFamily="2" charset="-78"/>
              </a:rPr>
              <a:t>واکسن حاوی ویروس هپاتیت </a:t>
            </a:r>
            <a:r>
              <a:rPr lang="en-US" sz="2000" dirty="0">
                <a:solidFill>
                  <a:schemeClr val="tx1">
                    <a:lumMod val="75000"/>
                    <a:lumOff val="25000"/>
                  </a:schemeClr>
                </a:solidFill>
                <a:cs typeface="B Mitra" panose="00000400000000000000" pitchFamily="2" charset="-78"/>
              </a:rPr>
              <a:t>A</a:t>
            </a:r>
            <a:r>
              <a:rPr lang="ar-SA" sz="2000" dirty="0">
                <a:solidFill>
                  <a:schemeClr val="tx1">
                    <a:lumMod val="75000"/>
                    <a:lumOff val="25000"/>
                  </a:schemeClr>
                </a:solidFill>
                <a:cs typeface="B Mitra" panose="00000400000000000000" pitchFamily="2" charset="-78"/>
              </a:rPr>
              <a:t> غیرفعال، در اغلب کشورهایی که واکسیناسیون هپاتیت </a:t>
            </a:r>
            <a:r>
              <a:rPr lang="en-US" sz="2000" dirty="0">
                <a:solidFill>
                  <a:schemeClr val="tx1">
                    <a:lumMod val="75000"/>
                    <a:lumOff val="25000"/>
                  </a:schemeClr>
                </a:solidFill>
                <a:cs typeface="B Mitra" panose="00000400000000000000" pitchFamily="2" charset="-78"/>
              </a:rPr>
              <a:t>A </a:t>
            </a:r>
            <a:r>
              <a:rPr lang="fa-IR" sz="2000" dirty="0">
                <a:solidFill>
                  <a:schemeClr val="tx1">
                    <a:lumMod val="75000"/>
                    <a:lumOff val="25000"/>
                  </a:schemeClr>
                </a:solidFill>
                <a:cs typeface="B Mitra" panose="00000400000000000000" pitchFamily="2" charset="-78"/>
              </a:rPr>
              <a:t> </a:t>
            </a:r>
            <a:r>
              <a:rPr lang="ar-SA" sz="2000" dirty="0">
                <a:solidFill>
                  <a:schemeClr val="tx1">
                    <a:lumMod val="75000"/>
                    <a:lumOff val="25000"/>
                  </a:schemeClr>
                </a:solidFill>
                <a:cs typeface="B Mitra" panose="00000400000000000000" pitchFamily="2" charset="-78"/>
              </a:rPr>
              <a:t>در برنامه روتین واکسیناسیون ادغام</a:t>
            </a:r>
            <a:r>
              <a:rPr lang="fa-IR" sz="2000" dirty="0">
                <a:solidFill>
                  <a:schemeClr val="tx1">
                    <a:lumMod val="75000"/>
                    <a:lumOff val="25000"/>
                  </a:schemeClr>
                </a:solidFill>
                <a:cs typeface="B Mitra" panose="00000400000000000000" pitchFamily="2" charset="-78"/>
              </a:rPr>
              <a:t> </a:t>
            </a:r>
            <a:r>
              <a:rPr lang="ar-SA" sz="2000" dirty="0">
                <a:solidFill>
                  <a:schemeClr val="tx1">
                    <a:lumMod val="75000"/>
                    <a:lumOff val="25000"/>
                  </a:schemeClr>
                </a:solidFill>
                <a:cs typeface="B Mitra" panose="00000400000000000000" pitchFamily="2" charset="-78"/>
              </a:rPr>
              <a:t>‌شده است از این نوع واکسن استفاده می‌شود </a:t>
            </a:r>
            <a:endParaRPr lang="en-US" sz="2000" dirty="0">
              <a:solidFill>
                <a:schemeClr val="tx1">
                  <a:lumMod val="75000"/>
                  <a:lumOff val="25000"/>
                </a:schemeClr>
              </a:solidFill>
              <a:cs typeface="B Mitra" panose="00000400000000000000" pitchFamily="2" charset="-78"/>
            </a:endParaRPr>
          </a:p>
          <a:p>
            <a:pPr marL="342900" indent="-342900" algn="just" rtl="1">
              <a:lnSpc>
                <a:spcPct val="200000"/>
              </a:lnSpc>
              <a:spcBef>
                <a:spcPts val="200"/>
              </a:spcBef>
              <a:buFont typeface="+mj-lt"/>
              <a:buAutoNum type="arabicParenR"/>
            </a:pPr>
            <a:r>
              <a:rPr lang="ar-SA" sz="2000" dirty="0">
                <a:solidFill>
                  <a:schemeClr val="tx1">
                    <a:lumMod val="75000"/>
                    <a:lumOff val="25000"/>
                  </a:schemeClr>
                </a:solidFill>
                <a:cs typeface="B Mitra" panose="00000400000000000000" pitchFamily="2" charset="-78"/>
              </a:rPr>
              <a:t>واکسن حاوی ویروس هپاتیت </a:t>
            </a:r>
            <a:r>
              <a:rPr lang="en-US" sz="2000" dirty="0">
                <a:solidFill>
                  <a:schemeClr val="tx1">
                    <a:lumMod val="75000"/>
                    <a:lumOff val="25000"/>
                  </a:schemeClr>
                </a:solidFill>
                <a:cs typeface="B Mitra" panose="00000400000000000000" pitchFamily="2" charset="-78"/>
              </a:rPr>
              <a:t>A</a:t>
            </a:r>
            <a:r>
              <a:rPr lang="ar-SA" sz="2000" dirty="0">
                <a:solidFill>
                  <a:schemeClr val="tx1">
                    <a:lumMod val="75000"/>
                    <a:lumOff val="25000"/>
                  </a:schemeClr>
                </a:solidFill>
                <a:cs typeface="B Mitra" panose="00000400000000000000" pitchFamily="2" charset="-78"/>
              </a:rPr>
              <a:t> زنده ضعیف‌شده، این نوع واکسن عموماً در چین و همچنین به‌صورت اسپورادیک در هندوستان استفاده می‌شود </a:t>
            </a:r>
            <a:endParaRPr lang="en-US" sz="20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38118244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20535" y="526599"/>
            <a:ext cx="10027920" cy="5411738"/>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just" rtl="1"/>
            <a:r>
              <a:rPr lang="ar-SA" dirty="0">
                <a:cs typeface="B Titr" panose="00000700000000000000" pitchFamily="2" charset="-78"/>
              </a:rPr>
              <a:t>واکسن‌های حاوی </a:t>
            </a:r>
            <a:r>
              <a:rPr lang="en-US" dirty="0" smtClean="0">
                <a:cs typeface="B Titr" panose="00000700000000000000" pitchFamily="2" charset="-78"/>
              </a:rPr>
              <a:t>HAV</a:t>
            </a:r>
            <a:r>
              <a:rPr lang="ar-SA" dirty="0" smtClean="0">
                <a:cs typeface="B Titr" panose="00000700000000000000" pitchFamily="2" charset="-78"/>
              </a:rPr>
              <a:t>غیرفعال </a:t>
            </a:r>
            <a:r>
              <a:rPr lang="ar-SA" dirty="0">
                <a:cs typeface="B Titr" panose="00000700000000000000" pitchFamily="2" charset="-78"/>
              </a:rPr>
              <a:t>شده با فرمالدئید </a:t>
            </a:r>
            <a:endParaRPr lang="fa-IR" dirty="0" smtClean="0">
              <a:cs typeface="B Titr" panose="00000700000000000000" pitchFamily="2" charset="-78"/>
            </a:endParaRPr>
          </a:p>
          <a:p>
            <a:pPr algn="just" rtl="1"/>
            <a:endParaRPr lang="en-US" sz="1600" dirty="0" smtClean="0">
              <a:cs typeface="B Titr" panose="00000700000000000000" pitchFamily="2" charset="-78"/>
            </a:endParaRPr>
          </a:p>
          <a:p>
            <a:pPr marL="342900" indent="-342900" algn="just" rtl="1">
              <a:lnSpc>
                <a:spcPct val="150000"/>
              </a:lnSpc>
              <a:buFont typeface="Wingdings" panose="05000000000000000000" pitchFamily="2" charset="2"/>
              <a:buChar char="Ø"/>
            </a:pPr>
            <a:r>
              <a:rPr lang="ar-SA" sz="2400" dirty="0">
                <a:solidFill>
                  <a:schemeClr val="tx1">
                    <a:lumMod val="75000"/>
                    <a:lumOff val="25000"/>
                  </a:schemeClr>
                </a:solidFill>
                <a:cs typeface="B Mitra" panose="00000400000000000000" pitchFamily="2" charset="-78"/>
              </a:rPr>
              <a:t>واکسن حاوی </a:t>
            </a:r>
            <a:r>
              <a:rPr lang="en-US" sz="2400" dirty="0">
                <a:solidFill>
                  <a:schemeClr val="tx1">
                    <a:lumMod val="75000"/>
                    <a:lumOff val="25000"/>
                  </a:schemeClr>
                </a:solidFill>
                <a:cs typeface="B Mitra" panose="00000400000000000000" pitchFamily="2" charset="-78"/>
              </a:rPr>
              <a:t>HAV</a:t>
            </a:r>
            <a:r>
              <a:rPr lang="ar-SA" sz="2400" dirty="0">
                <a:solidFill>
                  <a:schemeClr val="tx1">
                    <a:lumMod val="75000"/>
                    <a:lumOff val="25000"/>
                  </a:schemeClr>
                </a:solidFill>
                <a:cs typeface="B Mitra" panose="00000400000000000000" pitchFamily="2" charset="-78"/>
              </a:rPr>
              <a:t>غیرفعال شده با</a:t>
            </a:r>
            <a:r>
              <a:rPr lang="fa-IR" sz="2400" dirty="0">
                <a:solidFill>
                  <a:schemeClr val="tx1">
                    <a:lumMod val="75000"/>
                    <a:lumOff val="25000"/>
                  </a:schemeClr>
                </a:solidFill>
                <a:cs typeface="B Mitra" panose="00000400000000000000" pitchFamily="2" charset="-78"/>
              </a:rPr>
              <a:t> فرمالدئید</a:t>
            </a:r>
            <a:r>
              <a:rPr lang="ar-SA" sz="2400" dirty="0">
                <a:solidFill>
                  <a:schemeClr val="tx1">
                    <a:lumMod val="75000"/>
                    <a:lumOff val="25000"/>
                  </a:schemeClr>
                </a:solidFill>
                <a:cs typeface="B Mitra" panose="00000400000000000000" pitchFamily="2" charset="-78"/>
              </a:rPr>
              <a:t> شامل نوع منووالان</a:t>
            </a:r>
            <a:r>
              <a:rPr lang="fa-IR" sz="2400" dirty="0">
                <a:solidFill>
                  <a:schemeClr val="tx1">
                    <a:lumMod val="75000"/>
                    <a:lumOff val="25000"/>
                  </a:schemeClr>
                </a:solidFill>
                <a:cs typeface="B Mitra" panose="00000400000000000000" pitchFamily="2" charset="-78"/>
              </a:rPr>
              <a:t> </a:t>
            </a:r>
            <a:r>
              <a:rPr lang="en-US" sz="2400" dirty="0">
                <a:solidFill>
                  <a:schemeClr val="tx1">
                    <a:lumMod val="75000"/>
                    <a:lumOff val="25000"/>
                  </a:schemeClr>
                </a:solidFill>
                <a:cs typeface="B Mitra" panose="00000400000000000000" pitchFamily="2" charset="-78"/>
              </a:rPr>
              <a:t>AVAXIM </a:t>
            </a:r>
            <a:r>
              <a:rPr lang="fa-IR" sz="2400" dirty="0">
                <a:solidFill>
                  <a:schemeClr val="tx1">
                    <a:lumMod val="75000"/>
                    <a:lumOff val="25000"/>
                  </a:schemeClr>
                </a:solidFill>
                <a:cs typeface="B Mitra" panose="00000400000000000000" pitchFamily="2" charset="-78"/>
              </a:rPr>
              <a:t> ، </a:t>
            </a:r>
            <a:r>
              <a:rPr lang="en-US" sz="2400" dirty="0">
                <a:solidFill>
                  <a:schemeClr val="tx1">
                    <a:lumMod val="75000"/>
                    <a:lumOff val="25000"/>
                  </a:schemeClr>
                </a:solidFill>
                <a:cs typeface="B Mitra" panose="00000400000000000000" pitchFamily="2" charset="-78"/>
              </a:rPr>
              <a:t>EPAXAL</a:t>
            </a:r>
            <a:r>
              <a:rPr lang="fa-IR" sz="2400" dirty="0">
                <a:solidFill>
                  <a:schemeClr val="tx1">
                    <a:lumMod val="75000"/>
                    <a:lumOff val="25000"/>
                  </a:schemeClr>
                </a:solidFill>
                <a:cs typeface="B Mitra" panose="00000400000000000000" pitchFamily="2" charset="-78"/>
              </a:rPr>
              <a:t> ، </a:t>
            </a:r>
            <a:r>
              <a:rPr lang="en-US" sz="2400" dirty="0">
                <a:solidFill>
                  <a:schemeClr val="tx1">
                    <a:lumMod val="75000"/>
                    <a:lumOff val="25000"/>
                  </a:schemeClr>
                </a:solidFill>
                <a:cs typeface="B Mitra" panose="00000400000000000000" pitchFamily="2" charset="-78"/>
              </a:rPr>
              <a:t>VAQTA</a:t>
            </a:r>
            <a:r>
              <a:rPr lang="fa-IR" sz="2400" dirty="0">
                <a:solidFill>
                  <a:schemeClr val="tx1">
                    <a:lumMod val="75000"/>
                    <a:lumOff val="25000"/>
                  </a:schemeClr>
                </a:solidFill>
                <a:cs typeface="B Mitra" panose="00000400000000000000" pitchFamily="2" charset="-78"/>
              </a:rPr>
              <a:t>، </a:t>
            </a:r>
            <a:r>
              <a:rPr lang="en-US" sz="2400" dirty="0">
                <a:solidFill>
                  <a:schemeClr val="tx1">
                    <a:lumMod val="75000"/>
                    <a:lumOff val="25000"/>
                  </a:schemeClr>
                </a:solidFill>
                <a:cs typeface="B Mitra" panose="00000400000000000000" pitchFamily="2" charset="-78"/>
              </a:rPr>
              <a:t>HAVRIX</a:t>
            </a:r>
            <a:r>
              <a:rPr lang="fa-IR" sz="2400" dirty="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 و نیز ۴ نوع واکسن غیرفعالی است که در چین در دسترس هستند </a:t>
            </a:r>
            <a:endParaRPr lang="fa-IR" sz="2400" dirty="0">
              <a:solidFill>
                <a:schemeClr val="tx1">
                  <a:lumMod val="75000"/>
                  <a:lumOff val="25000"/>
                </a:schemeClr>
              </a:solidFill>
              <a:cs typeface="B Mitra" panose="00000400000000000000" pitchFamily="2" charset="-78"/>
            </a:endParaRPr>
          </a:p>
          <a:p>
            <a:pPr marL="342900" indent="-342900" algn="just" rtl="1">
              <a:lnSpc>
                <a:spcPct val="150000"/>
              </a:lnSpc>
              <a:buFont typeface="Wingdings" panose="05000000000000000000" pitchFamily="2" charset="2"/>
              <a:buChar char="Ø"/>
            </a:pPr>
            <a:r>
              <a:rPr lang="ar-SA" sz="2400" dirty="0">
                <a:solidFill>
                  <a:schemeClr val="tx1">
                    <a:lumMod val="75000"/>
                    <a:lumOff val="25000"/>
                  </a:schemeClr>
                </a:solidFill>
                <a:cs typeface="B Mitra" panose="00000400000000000000" pitchFamily="2" charset="-78"/>
              </a:rPr>
              <a:t>واکسن حاوی </a:t>
            </a:r>
            <a:r>
              <a:rPr lang="en-US" sz="2400" dirty="0">
                <a:solidFill>
                  <a:schemeClr val="tx1">
                    <a:lumMod val="75000"/>
                    <a:lumOff val="25000"/>
                  </a:schemeClr>
                </a:solidFill>
                <a:cs typeface="B Mitra" panose="00000400000000000000" pitchFamily="2" charset="-78"/>
              </a:rPr>
              <a:t>HAV </a:t>
            </a:r>
            <a:r>
              <a:rPr lang="ar-SA" sz="2400" dirty="0">
                <a:solidFill>
                  <a:schemeClr val="tx1">
                    <a:lumMod val="75000"/>
                    <a:lumOff val="25000"/>
                  </a:schemeClr>
                </a:solidFill>
                <a:cs typeface="B Mitra" panose="00000400000000000000" pitchFamily="2" charset="-78"/>
              </a:rPr>
              <a:t>غیرفعال منووالان که در نیمکره غربی ساخته شده‌است در ۲ شکل اطفال </a:t>
            </a:r>
            <a:r>
              <a:rPr lang="fa-IR" sz="2400" dirty="0">
                <a:solidFill>
                  <a:schemeClr val="tx1">
                    <a:lumMod val="75000"/>
                    <a:lumOff val="25000"/>
                  </a:schemeClr>
                </a:solidFill>
                <a:cs typeface="B Mitra" panose="00000400000000000000" pitchFamily="2" charset="-78"/>
              </a:rPr>
              <a:t>(0.5 </a:t>
            </a:r>
            <a:r>
              <a:rPr lang="ar-SA" sz="2400" dirty="0">
                <a:solidFill>
                  <a:schemeClr val="tx1">
                    <a:lumMod val="75000"/>
                    <a:lumOff val="25000"/>
                  </a:schemeClr>
                </a:solidFill>
                <a:cs typeface="B Mitra" panose="00000400000000000000" pitchFamily="2" charset="-78"/>
              </a:rPr>
              <a:t>میلی‌لیتر و برای کودکان مساوی یا بیشتر از یک‌سال تا ۱۸ سال) و بالغین بالاتر </a:t>
            </a:r>
            <a:r>
              <a:rPr lang="fa-IR" sz="2400" dirty="0">
                <a:solidFill>
                  <a:schemeClr val="tx1">
                    <a:lumMod val="75000"/>
                    <a:lumOff val="25000"/>
                  </a:schemeClr>
                </a:solidFill>
                <a:cs typeface="B Mitra" panose="00000400000000000000" pitchFamily="2" charset="-78"/>
              </a:rPr>
              <a:t>از</a:t>
            </a:r>
            <a:r>
              <a:rPr lang="ar-SA" sz="2400" dirty="0">
                <a:solidFill>
                  <a:schemeClr val="tx1">
                    <a:lumMod val="75000"/>
                    <a:lumOff val="25000"/>
                  </a:schemeClr>
                </a:solidFill>
                <a:cs typeface="B Mitra" panose="00000400000000000000" pitchFamily="2" charset="-78"/>
              </a:rPr>
              <a:t>۱۹ سال </a:t>
            </a:r>
            <a:r>
              <a:rPr lang="fa-IR" sz="2400" dirty="0">
                <a:solidFill>
                  <a:schemeClr val="tx1">
                    <a:lumMod val="75000"/>
                    <a:lumOff val="25000"/>
                  </a:schemeClr>
                </a:solidFill>
                <a:cs typeface="B Mitra" panose="00000400000000000000" pitchFamily="2" charset="-78"/>
              </a:rPr>
              <a:t>(1 </a:t>
            </a:r>
            <a:r>
              <a:rPr lang="ar-SA" sz="2400" dirty="0">
                <a:solidFill>
                  <a:schemeClr val="tx1">
                    <a:lumMod val="75000"/>
                    <a:lumOff val="25000"/>
                  </a:schemeClr>
                </a:solidFill>
                <a:cs typeface="B Mitra" panose="00000400000000000000" pitchFamily="2" charset="-78"/>
              </a:rPr>
              <a:t>میلی‌لیتر) می‌باشد </a:t>
            </a:r>
            <a:endParaRPr lang="fa-IR" sz="2400" dirty="0">
              <a:solidFill>
                <a:schemeClr val="tx1">
                  <a:lumMod val="75000"/>
                  <a:lumOff val="25000"/>
                </a:schemeClr>
              </a:solidFill>
              <a:cs typeface="B Mitra" panose="00000400000000000000" pitchFamily="2" charset="-78"/>
            </a:endParaRPr>
          </a:p>
          <a:p>
            <a:pPr marL="342900" indent="-342900" algn="just" rtl="1">
              <a:lnSpc>
                <a:spcPct val="150000"/>
              </a:lnSpc>
              <a:buFont typeface="Wingdings" panose="05000000000000000000" pitchFamily="2" charset="2"/>
              <a:buChar char="Ø"/>
            </a:pPr>
            <a:r>
              <a:rPr lang="ar-SA" sz="2400" dirty="0">
                <a:solidFill>
                  <a:schemeClr val="tx1">
                    <a:lumMod val="75000"/>
                    <a:lumOff val="25000"/>
                  </a:schemeClr>
                </a:solidFill>
                <a:cs typeface="B Mitra" panose="00000400000000000000" pitchFamily="2" charset="-78"/>
              </a:rPr>
              <a:t>تزریق این واکسن به شکل عضلانی و در ۲ نوبت به فاصله ۶ ماه انجام می‌شود </a:t>
            </a:r>
            <a:r>
              <a:rPr lang="fa-IR" sz="2400" dirty="0">
                <a:solidFill>
                  <a:schemeClr val="tx1">
                    <a:lumMod val="75000"/>
                    <a:lumOff val="25000"/>
                  </a:schemeClr>
                </a:solidFill>
                <a:cs typeface="B Mitra" panose="00000400000000000000" pitchFamily="2" charset="-78"/>
              </a:rPr>
              <a:t>(</a:t>
            </a:r>
            <a:r>
              <a:rPr lang="ar-SA" sz="2400" dirty="0">
                <a:solidFill>
                  <a:schemeClr val="tx1">
                    <a:lumMod val="75000"/>
                    <a:lumOff val="25000"/>
                  </a:schemeClr>
                </a:solidFill>
                <a:cs typeface="B Mitra" panose="00000400000000000000" pitchFamily="2" charset="-78"/>
              </a:rPr>
              <a:t>البته فاصله بین ۲ نوبت تزریق واکسن قابل‌انعطاف بوده و در شرایط خاص می‌تواند تا ۱۸ الی ۳۶ ماه نیز افزایش یابد</a:t>
            </a:r>
            <a:r>
              <a:rPr lang="fa-IR" sz="2400" dirty="0">
                <a:solidFill>
                  <a:schemeClr val="tx1">
                    <a:lumMod val="75000"/>
                    <a:lumOff val="25000"/>
                  </a:schemeClr>
                </a:solidFill>
                <a:cs typeface="B Mitra" panose="00000400000000000000" pitchFamily="2" charset="-78"/>
              </a:rPr>
              <a:t>)</a:t>
            </a:r>
          </a:p>
          <a:p>
            <a:pPr marL="342900" indent="-342900" algn="just" rtl="1">
              <a:lnSpc>
                <a:spcPct val="150000"/>
              </a:lnSpc>
              <a:buFont typeface="Wingdings" panose="05000000000000000000" pitchFamily="2" charset="2"/>
              <a:buChar char="Ø"/>
            </a:pPr>
            <a:r>
              <a:rPr lang="ar-SA" sz="2400" dirty="0">
                <a:solidFill>
                  <a:schemeClr val="tx1">
                    <a:lumMod val="75000"/>
                    <a:lumOff val="25000"/>
                  </a:schemeClr>
                </a:solidFill>
                <a:cs typeface="B Mitra" panose="00000400000000000000" pitchFamily="2" charset="-78"/>
              </a:rPr>
              <a:t> علاوه‌</a:t>
            </a:r>
            <a:r>
              <a:rPr lang="fa-IR" sz="2400" dirty="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بر واکسن‌های </a:t>
            </a:r>
            <a:r>
              <a:rPr lang="en-US" sz="2400" dirty="0">
                <a:solidFill>
                  <a:schemeClr val="tx1">
                    <a:lumMod val="75000"/>
                    <a:lumOff val="25000"/>
                  </a:schemeClr>
                </a:solidFill>
                <a:cs typeface="B Mitra" panose="00000400000000000000" pitchFamily="2" charset="-78"/>
              </a:rPr>
              <a:t>HAV </a:t>
            </a:r>
            <a:r>
              <a:rPr lang="fa-IR" sz="2400" dirty="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منووالان، در اروپا واکسن‌هایی به‌صورت ترکیبی و غیرفعال شده با </a:t>
            </a:r>
            <a:r>
              <a:rPr lang="fa-IR" sz="2400" dirty="0">
                <a:solidFill>
                  <a:schemeClr val="tx1">
                    <a:lumMod val="75000"/>
                    <a:lumOff val="25000"/>
                  </a:schemeClr>
                </a:solidFill>
                <a:cs typeface="B Mitra" panose="00000400000000000000" pitchFamily="2" charset="-78"/>
              </a:rPr>
              <a:t>فرمالدئید </a:t>
            </a:r>
            <a:r>
              <a:rPr lang="ar-SA" sz="2400" dirty="0">
                <a:solidFill>
                  <a:schemeClr val="tx1">
                    <a:lumMod val="75000"/>
                    <a:lumOff val="25000"/>
                  </a:schemeClr>
                </a:solidFill>
                <a:cs typeface="B Mitra" panose="00000400000000000000" pitchFamily="2" charset="-78"/>
              </a:rPr>
              <a:t>تولید شده </a:t>
            </a:r>
            <a:r>
              <a:rPr lang="fa-IR" sz="2400" dirty="0">
                <a:solidFill>
                  <a:schemeClr val="tx1">
                    <a:lumMod val="75000"/>
                    <a:lumOff val="25000"/>
                  </a:schemeClr>
                </a:solidFill>
                <a:cs typeface="B Mitra" panose="00000400000000000000" pitchFamily="2" charset="-78"/>
              </a:rPr>
              <a:t>است</a:t>
            </a:r>
          </a:p>
          <a:p>
            <a:pPr marL="342900" indent="-342900" algn="just" rtl="1">
              <a:spcBef>
                <a:spcPts val="200"/>
              </a:spcBef>
              <a:buFont typeface="Wingdings" panose="05000000000000000000" pitchFamily="2" charset="2"/>
              <a:buChar char="v"/>
            </a:pP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37763072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20535" y="526599"/>
            <a:ext cx="10027920" cy="4180632"/>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algn="just" rtl="1"/>
            <a:r>
              <a:rPr lang="en-US" sz="2000" u="sng" dirty="0"/>
              <a:t> </a:t>
            </a:r>
            <a:r>
              <a:rPr lang="ar-SA" sz="2000" dirty="0" smtClean="0">
                <a:cs typeface="B Titr" panose="00000700000000000000" pitchFamily="2" charset="-78"/>
              </a:rPr>
              <a:t>واکسن‌های </a:t>
            </a:r>
            <a:r>
              <a:rPr lang="ar-SA" sz="2000" dirty="0">
                <a:cs typeface="B Titr" panose="00000700000000000000" pitchFamily="2" charset="-78"/>
              </a:rPr>
              <a:t>هپاتیت </a:t>
            </a:r>
            <a:r>
              <a:rPr lang="en-US" sz="2000" dirty="0">
                <a:cs typeface="B Titr" panose="00000700000000000000" pitchFamily="2" charset="-78"/>
              </a:rPr>
              <a:t>A</a:t>
            </a:r>
            <a:r>
              <a:rPr lang="ar-SA" sz="2000" dirty="0">
                <a:cs typeface="B Titr" panose="00000700000000000000" pitchFamily="2" charset="-78"/>
              </a:rPr>
              <a:t> زنده </a:t>
            </a:r>
            <a:r>
              <a:rPr lang="ar-SA" sz="2000" dirty="0" smtClean="0">
                <a:cs typeface="B Titr" panose="00000700000000000000" pitchFamily="2" charset="-78"/>
              </a:rPr>
              <a:t>ضعیف‌شده</a:t>
            </a:r>
            <a:endParaRPr lang="en-US" sz="2000" dirty="0" smtClean="0">
              <a:cs typeface="B Titr" panose="00000700000000000000" pitchFamily="2" charset="-78"/>
            </a:endParaRPr>
          </a:p>
          <a:p>
            <a:pPr algn="just" rtl="1"/>
            <a:endParaRPr lang="en-US" sz="2000" dirty="0">
              <a:cs typeface="B Titr" panose="00000700000000000000" pitchFamily="2" charset="-78"/>
            </a:endParaRPr>
          </a:p>
          <a:p>
            <a:pPr marL="342900" indent="-342900" algn="just" rtl="1">
              <a:lnSpc>
                <a:spcPct val="150000"/>
              </a:lnSpc>
              <a:buFont typeface="Courier New" panose="02070309020205020404" pitchFamily="49" charset="0"/>
              <a:buChar char="o"/>
            </a:pPr>
            <a:r>
              <a:rPr lang="ar-SA" sz="2000" dirty="0" smtClean="0">
                <a:cs typeface="B Titr" panose="00000700000000000000" pitchFamily="2" charset="-78"/>
              </a:rPr>
              <a:t> </a:t>
            </a:r>
            <a:r>
              <a:rPr lang="ar-SA" sz="2400" dirty="0">
                <a:solidFill>
                  <a:schemeClr val="tx1">
                    <a:lumMod val="75000"/>
                    <a:lumOff val="25000"/>
                  </a:schemeClr>
                </a:solidFill>
                <a:cs typeface="B Mitra" panose="00000400000000000000" pitchFamily="2" charset="-78"/>
              </a:rPr>
              <a:t>در چین ۲ نوع واکسن هپاتیت </a:t>
            </a:r>
            <a:r>
              <a:rPr lang="en-US" sz="2400" dirty="0">
                <a:solidFill>
                  <a:schemeClr val="tx1">
                    <a:lumMod val="75000"/>
                    <a:lumOff val="25000"/>
                  </a:schemeClr>
                </a:solidFill>
                <a:cs typeface="B Mitra" panose="00000400000000000000" pitchFamily="2" charset="-78"/>
              </a:rPr>
              <a:t>A</a:t>
            </a:r>
            <a:r>
              <a:rPr lang="ar-SA" sz="2400" dirty="0">
                <a:solidFill>
                  <a:schemeClr val="tx1">
                    <a:lumMod val="75000"/>
                    <a:lumOff val="25000"/>
                  </a:schemeClr>
                </a:solidFill>
                <a:cs typeface="B Mitra" panose="00000400000000000000" pitchFamily="2" charset="-78"/>
              </a:rPr>
              <a:t> زنده ضعیف‌شده در دسترس است که تحت عنوان نام‌های تجاری مختلف بوده و به شکل منجمد و خشک‌شده می‌باشد</a:t>
            </a:r>
            <a:endParaRPr lang="en-US" sz="2400" dirty="0">
              <a:solidFill>
                <a:schemeClr val="tx1">
                  <a:lumMod val="75000"/>
                  <a:lumOff val="25000"/>
                </a:schemeClr>
              </a:solidFill>
              <a:cs typeface="B Mitra" panose="00000400000000000000" pitchFamily="2" charset="-78"/>
            </a:endParaRPr>
          </a:p>
          <a:p>
            <a:pPr marL="285750" indent="-285750" algn="just" rtl="1">
              <a:lnSpc>
                <a:spcPct val="150000"/>
              </a:lnSpc>
              <a:buFont typeface="Courier New" panose="02070309020205020404" pitchFamily="49" charset="0"/>
              <a:buChar char="o"/>
            </a:pPr>
            <a:r>
              <a:rPr lang="ar-SA" sz="2400" dirty="0">
                <a:solidFill>
                  <a:schemeClr val="tx1">
                    <a:lumMod val="75000"/>
                    <a:lumOff val="25000"/>
                  </a:schemeClr>
                </a:solidFill>
                <a:cs typeface="B Mitra" panose="00000400000000000000" pitchFamily="2" charset="-78"/>
              </a:rPr>
              <a:t>تزریق این واکسن‌ها به شکل تک دوز و زیر جلدی بوده و مدت اثربخشی آن‌ها حدود ۱۸ </a:t>
            </a:r>
            <a:r>
              <a:rPr lang="fa-IR" sz="2400" dirty="0">
                <a:solidFill>
                  <a:schemeClr val="tx1">
                    <a:lumMod val="75000"/>
                    <a:lumOff val="25000"/>
                  </a:schemeClr>
                </a:solidFill>
                <a:cs typeface="B Mitra" panose="00000400000000000000" pitchFamily="2" charset="-78"/>
              </a:rPr>
              <a:t>ماه است</a:t>
            </a:r>
          </a:p>
          <a:p>
            <a:pPr marL="285750" indent="-285750" algn="just" rtl="1">
              <a:lnSpc>
                <a:spcPct val="150000"/>
              </a:lnSpc>
              <a:buFont typeface="Courier New" panose="02070309020205020404" pitchFamily="49" charset="0"/>
              <a:buChar char="o"/>
            </a:pPr>
            <a:r>
              <a:rPr lang="ar-SA" sz="2400" dirty="0">
                <a:solidFill>
                  <a:schemeClr val="tx1">
                    <a:lumMod val="75000"/>
                    <a:lumOff val="25000"/>
                  </a:schemeClr>
                </a:solidFill>
                <a:cs typeface="B Mitra" panose="00000400000000000000" pitchFamily="2" charset="-78"/>
              </a:rPr>
              <a:t> واکسن‌های زنده ضعیف‌شده </a:t>
            </a:r>
            <a:r>
              <a:rPr lang="en-US" sz="2400" dirty="0">
                <a:solidFill>
                  <a:schemeClr val="tx1">
                    <a:lumMod val="75000"/>
                    <a:lumOff val="25000"/>
                  </a:schemeClr>
                </a:solidFill>
                <a:cs typeface="B Mitra" panose="00000400000000000000" pitchFamily="2" charset="-78"/>
              </a:rPr>
              <a:t>HAV </a:t>
            </a:r>
            <a:r>
              <a:rPr lang="fa-IR" sz="2400" dirty="0">
                <a:solidFill>
                  <a:schemeClr val="tx1">
                    <a:lumMod val="75000"/>
                    <a:lumOff val="25000"/>
                  </a:schemeClr>
                </a:solidFill>
                <a:cs typeface="B Mitra" panose="00000400000000000000" pitchFamily="2" charset="-78"/>
              </a:rPr>
              <a:t> </a:t>
            </a:r>
            <a:r>
              <a:rPr lang="ar-SA" sz="2400" dirty="0">
                <a:solidFill>
                  <a:schemeClr val="tx1">
                    <a:lumMod val="75000"/>
                    <a:lumOff val="25000"/>
                  </a:schemeClr>
                </a:solidFill>
                <a:cs typeface="B Mitra" panose="00000400000000000000" pitchFamily="2" charset="-78"/>
              </a:rPr>
              <a:t>ساخته‌شده در چین در کشورهای گواتمالا، هندوستان، فیلیپین و تایلند نیز موجود می‌باشد</a:t>
            </a:r>
            <a:endParaRPr lang="en-US" sz="2400" dirty="0">
              <a:solidFill>
                <a:schemeClr val="tx1">
                  <a:lumMod val="75000"/>
                  <a:lumOff val="25000"/>
                </a:schemeClr>
              </a:solidFill>
              <a:cs typeface="B Mitra" panose="00000400000000000000" pitchFamily="2" charset="-78"/>
            </a:endParaRPr>
          </a:p>
          <a:p>
            <a:pPr algn="just" rtl="1"/>
            <a:endParaRPr lang="fa-IR" sz="2000" dirty="0">
              <a:cs typeface="B Titr" panose="00000700000000000000" pitchFamily="2" charset="-78"/>
            </a:endParaRPr>
          </a:p>
          <a:p>
            <a:pPr marL="342900" indent="-342900" algn="just" rtl="1">
              <a:spcBef>
                <a:spcPts val="200"/>
              </a:spcBef>
              <a:buFont typeface="Wingdings" panose="05000000000000000000" pitchFamily="2" charset="2"/>
              <a:buChar char="v"/>
            </a:pPr>
            <a:endParaRPr lang="en-US" sz="2400" dirty="0">
              <a:solidFill>
                <a:schemeClr val="tx1">
                  <a:lumMod val="75000"/>
                  <a:lumOff val="25000"/>
                </a:schemeClr>
              </a:solidFill>
              <a:cs typeface="B Mitra" panose="00000400000000000000" pitchFamily="2" charset="-78"/>
            </a:endParaRPr>
          </a:p>
        </p:txBody>
      </p:sp>
    </p:spTree>
    <p:extLst>
      <p:ext uri="{BB962C8B-B14F-4D97-AF65-F5344CB8AC3E}">
        <p14:creationId xmlns:p14="http://schemas.microsoft.com/office/powerpoint/2010/main" val="41724954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واکسیناسیون هپاتیت </a:t>
            </a:r>
            <a:r>
              <a:rPr lang="en-US" sz="2800" dirty="0" smtClean="0">
                <a:cs typeface="B Titr" panose="00000700000000000000" pitchFamily="2" charset="-78"/>
              </a:rPr>
              <a:t>A</a:t>
            </a:r>
            <a:endParaRPr lang="en-US" sz="2800" dirty="0">
              <a:cs typeface="B Titr" panose="00000700000000000000" pitchFamily="2" charset="-78"/>
            </a:endParaRPr>
          </a:p>
        </p:txBody>
      </p:sp>
      <p:sp>
        <p:nvSpPr>
          <p:cNvPr id="3" name="Rectangle 2"/>
          <p:cNvSpPr/>
          <p:nvPr/>
        </p:nvSpPr>
        <p:spPr>
          <a:xfrm>
            <a:off x="1438081" y="1074005"/>
            <a:ext cx="9552719" cy="5016758"/>
          </a:xfrm>
          <a:prstGeom prst="rect">
            <a:avLst/>
          </a:prstGeom>
        </p:spPr>
        <p:txBody>
          <a:bodyPr wrap="square">
            <a:spAutoFit/>
          </a:bodyPr>
          <a:lstStyle/>
          <a:p>
            <a:pPr marL="285750" indent="-285750" algn="just" rtl="1">
              <a:lnSpc>
                <a:spcPct val="200000"/>
              </a:lnSpc>
              <a:buFont typeface="Wingdings" panose="05000000000000000000" pitchFamily="2" charset="2"/>
              <a:buChar char="ü"/>
            </a:pPr>
            <a:r>
              <a:rPr lang="fa-IR" sz="2000" dirty="0">
                <a:cs typeface="B Mitra" panose="00000400000000000000" pitchFamily="2" charset="-78"/>
              </a:rPr>
              <a:t>واکسیناسیون </a:t>
            </a:r>
            <a:r>
              <a:rPr lang="fa-IR" sz="2000" dirty="0" smtClean="0">
                <a:cs typeface="B Mitra" panose="00000400000000000000" pitchFamily="2" charset="-78"/>
              </a:rPr>
              <a:t>هپاتیت</a:t>
            </a:r>
            <a:r>
              <a:rPr lang="en-US" sz="2000" dirty="0" smtClean="0">
                <a:cs typeface="B Mitra" panose="00000400000000000000" pitchFamily="2" charset="-78"/>
              </a:rPr>
              <a:t>A</a:t>
            </a:r>
            <a:r>
              <a:rPr lang="fa-IR" sz="2000" dirty="0" smtClean="0">
                <a:cs typeface="B Mitra" panose="00000400000000000000" pitchFamily="2" charset="-78"/>
              </a:rPr>
              <a:t> برای </a:t>
            </a:r>
            <a:r>
              <a:rPr lang="fa-IR" sz="2000" dirty="0">
                <a:cs typeface="B Mitra" panose="00000400000000000000" pitchFamily="2" charset="-78"/>
              </a:rPr>
              <a:t>افراد در گروه سنی بیشتر یا مساوی ۱۲ ما مجوز مصرف دارد </a:t>
            </a:r>
            <a:endParaRPr lang="fa-IR" sz="2000" dirty="0" smtClean="0">
              <a:cs typeface="B Mitra" panose="00000400000000000000" pitchFamily="2" charset="-78"/>
            </a:endParaRPr>
          </a:p>
          <a:p>
            <a:pPr marL="285750" indent="-285750" algn="just" rtl="1">
              <a:lnSpc>
                <a:spcPct val="200000"/>
              </a:lnSpc>
              <a:buFont typeface="Wingdings" panose="05000000000000000000" pitchFamily="2" charset="2"/>
              <a:buChar char="ü"/>
            </a:pPr>
            <a:r>
              <a:rPr lang="fa-IR" sz="2000" dirty="0" smtClean="0">
                <a:cs typeface="B Mitra" panose="00000400000000000000" pitchFamily="2" charset="-78"/>
              </a:rPr>
              <a:t>دارای </a:t>
            </a:r>
            <a:r>
              <a:rPr lang="fa-IR" sz="2000" dirty="0">
                <a:cs typeface="B Mitra" panose="00000400000000000000" pitchFamily="2" charset="-78"/>
              </a:rPr>
              <a:t>ایمنی زایی بسیار بالایی است به‌طوری‌که کودکان، نوجوانان و بالغین در ۹۵ درصد موارد بعد از دریافت ۱ نوبت واکسن آنتی‌بادی حفاظت کننده دارند این میزان پس‌از دریافت نوبت دوم واکسیناسیون به ۹۹ درصد </a:t>
            </a:r>
            <a:r>
              <a:rPr lang="fa-IR" sz="2000" dirty="0" smtClean="0">
                <a:cs typeface="B Mitra" panose="00000400000000000000" pitchFamily="2" charset="-78"/>
              </a:rPr>
              <a:t>می‌رسد</a:t>
            </a:r>
          </a:p>
          <a:p>
            <a:pPr marL="285750" indent="-285750" algn="just" rtl="1">
              <a:lnSpc>
                <a:spcPct val="200000"/>
              </a:lnSpc>
              <a:buFont typeface="Wingdings" panose="05000000000000000000" pitchFamily="2" charset="2"/>
              <a:buChar char="ü"/>
            </a:pPr>
            <a:r>
              <a:rPr lang="fa-IR" sz="2000" dirty="0" smtClean="0">
                <a:cs typeface="B Mitra" panose="00000400000000000000" pitchFamily="2" charset="-78"/>
              </a:rPr>
              <a:t> </a:t>
            </a:r>
            <a:r>
              <a:rPr lang="fa-IR" sz="2000" dirty="0">
                <a:cs typeface="B Mitra" panose="00000400000000000000" pitchFamily="2" charset="-78"/>
              </a:rPr>
              <a:t>براساس توصیه سازمان بهداشت جهانی تصمیم‌گیری در خصوص ادغام واکسن هپاتیت آ در برنامه روتین واکسیناسیون کودکان سنین مساوی یا بیشتر از یک‌سال هر کشور باید با توجه به میزان بروز بیماری در کشور، تغییر در روند شیوع بیماری (گذار از شیب بالا </a:t>
            </a:r>
            <a:r>
              <a:rPr lang="fa-IR" sz="2000" dirty="0" smtClean="0">
                <a:cs typeface="B Mitra" panose="00000400000000000000" pitchFamily="2" charset="-78"/>
              </a:rPr>
              <a:t>بسوی </a:t>
            </a:r>
            <a:r>
              <a:rPr lang="fa-IR" sz="2000" dirty="0">
                <a:cs typeface="B Mitra" panose="00000400000000000000" pitchFamily="2" charset="-78"/>
              </a:rPr>
              <a:t>بینابینی) و نیز بررسی هزینه اثربخشی اجرای واکسیناسیون در کشور انجام </a:t>
            </a:r>
            <a:r>
              <a:rPr lang="fa-IR" sz="2000" dirty="0" smtClean="0">
                <a:cs typeface="B Mitra" panose="00000400000000000000" pitchFamily="2" charset="-78"/>
              </a:rPr>
              <a:t>شود</a:t>
            </a:r>
          </a:p>
          <a:p>
            <a:pPr marL="285750" indent="-285750" algn="just" rtl="1">
              <a:lnSpc>
                <a:spcPct val="200000"/>
              </a:lnSpc>
              <a:buFont typeface="Wingdings" panose="05000000000000000000" pitchFamily="2" charset="2"/>
              <a:buChar char="ü"/>
            </a:pPr>
            <a:r>
              <a:rPr lang="fa-IR" sz="2000" dirty="0" smtClean="0">
                <a:cs typeface="B Mitra" panose="00000400000000000000" pitchFamily="2" charset="-78"/>
              </a:rPr>
              <a:t> </a:t>
            </a:r>
            <a:r>
              <a:rPr lang="fa-IR" sz="2000" dirty="0">
                <a:cs typeface="B Mitra" panose="00000400000000000000" pitchFamily="2" charset="-78"/>
              </a:rPr>
              <a:t>در کشورها با شیوع بالا با توجه به وجود ایمنی تقریباً عمومی در جامعه به‌دنبال ابتلا به اشکال بدون علامت عفونت در سنین کودکی، واکسیناسیون هپاتیت </a:t>
            </a:r>
            <a:r>
              <a:rPr lang="en-US" sz="2000" dirty="0" smtClean="0">
                <a:cs typeface="B Mitra" panose="00000400000000000000" pitchFamily="2" charset="-78"/>
              </a:rPr>
              <a:t>A</a:t>
            </a:r>
            <a:r>
              <a:rPr lang="fa-IR" sz="2000" dirty="0" smtClean="0">
                <a:cs typeface="B Mitra" panose="00000400000000000000" pitchFamily="2" charset="-78"/>
              </a:rPr>
              <a:t> </a:t>
            </a:r>
            <a:r>
              <a:rPr lang="fa-IR" sz="2000" dirty="0">
                <a:cs typeface="B Mitra" panose="00000400000000000000" pitchFamily="2" charset="-78"/>
              </a:rPr>
              <a:t>توصیه </a:t>
            </a:r>
            <a:r>
              <a:rPr lang="fa-IR" sz="2000" dirty="0" smtClean="0">
                <a:cs typeface="B Mitra" panose="00000400000000000000" pitchFamily="2" charset="-78"/>
              </a:rPr>
              <a:t>نمی‌شود</a:t>
            </a:r>
          </a:p>
        </p:txBody>
      </p:sp>
    </p:spTree>
    <p:extLst>
      <p:ext uri="{BB962C8B-B14F-4D97-AF65-F5344CB8AC3E}">
        <p14:creationId xmlns:p14="http://schemas.microsoft.com/office/powerpoint/2010/main" val="28273353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92361" y="449165"/>
            <a:ext cx="9552719" cy="5016758"/>
          </a:xfrm>
          <a:prstGeom prst="rect">
            <a:avLst/>
          </a:prstGeom>
        </p:spPr>
        <p:txBody>
          <a:bodyPr wrap="square">
            <a:spAutoFit/>
          </a:bodyPr>
          <a:lstStyle/>
          <a:p>
            <a:pPr marL="285750" indent="-285750" algn="just" rtl="1">
              <a:lnSpc>
                <a:spcPct val="200000"/>
              </a:lnSpc>
              <a:buFont typeface="Wingdings" panose="05000000000000000000" pitchFamily="2" charset="2"/>
              <a:buChar char="ü"/>
            </a:pPr>
            <a:r>
              <a:rPr lang="fa-IR" sz="2000" dirty="0">
                <a:cs typeface="B Mitra" panose="00000400000000000000" pitchFamily="2" charset="-78"/>
              </a:rPr>
              <a:t>در کشورهایی که از نظر شیوع هپاتیت آ در مرحله‌ی گذار می‌باشند ممکن است برنامه واکسیناسیون کشوری در نظر گرفته شود و در کشورهای با شیوع پایین نیز عموماً واکسیناسیون گروه‌های پرخطر پیشنهاد می‌شود</a:t>
            </a:r>
          </a:p>
          <a:p>
            <a:pPr marL="285750" indent="-285750" algn="just" rtl="1">
              <a:lnSpc>
                <a:spcPct val="200000"/>
              </a:lnSpc>
              <a:buFont typeface="Wingdings" panose="05000000000000000000" pitchFamily="2" charset="2"/>
              <a:buChar char="ü"/>
            </a:pPr>
            <a:r>
              <a:rPr lang="fa-IR" sz="2000" dirty="0">
                <a:cs typeface="B Mitra" panose="00000400000000000000" pitchFamily="2" charset="-78"/>
              </a:rPr>
              <a:t>اجرای نظام مراقبت بیماری و واکسیناسیون به‌عنوان بخشی از برنامه جامع پیشگیری و کنترل بیماری‌ها هپاتیت‌های ویروسی می باشد</a:t>
            </a:r>
          </a:p>
          <a:p>
            <a:pPr marL="285750" indent="-285750" algn="just" rtl="1">
              <a:lnSpc>
                <a:spcPct val="200000"/>
              </a:lnSpc>
              <a:buFont typeface="Wingdings" panose="05000000000000000000" pitchFamily="2" charset="2"/>
              <a:buChar char="ü"/>
            </a:pPr>
            <a:r>
              <a:rPr lang="fa-IR" sz="2000" dirty="0">
                <a:cs typeface="B Mitra" panose="00000400000000000000" pitchFamily="2" charset="-78"/>
              </a:rPr>
              <a:t>در جمهوری اسلامی ایران با توجه به میزان شیوع بیماری، واکسیناسیون بر علیه </a:t>
            </a:r>
            <a:r>
              <a:rPr lang="fa-IR" sz="2000" dirty="0" smtClean="0">
                <a:cs typeface="B Mitra" panose="00000400000000000000" pitchFamily="2" charset="-78"/>
              </a:rPr>
              <a:t>هپاتیت</a:t>
            </a:r>
            <a:r>
              <a:rPr lang="en-US" sz="2000" dirty="0" smtClean="0">
                <a:cs typeface="B Mitra" panose="00000400000000000000" pitchFamily="2" charset="-78"/>
              </a:rPr>
              <a:t>A </a:t>
            </a:r>
            <a:r>
              <a:rPr lang="fa-IR" sz="2000" dirty="0" smtClean="0">
                <a:cs typeface="B Mitra" panose="00000400000000000000" pitchFamily="2" charset="-78"/>
              </a:rPr>
              <a:t> تاکنون </a:t>
            </a:r>
            <a:r>
              <a:rPr lang="fa-IR" sz="2000" dirty="0">
                <a:cs typeface="B Mitra" panose="00000400000000000000" pitchFamily="2" charset="-78"/>
              </a:rPr>
              <a:t>در برنامه جاری ایمن‌سازی کشوری ادغام نشده‌است، ولی در سال‌های اخیر برنامه‌ریزی به‌گونه‌ای بوده‌است که واکسن از طریق سازمان جهانی بهداشت تامین شود تا بتوان در شرایط وقوع طغیان و هم چنین پس‌از وقوع حوادث و بلایای طبیعی، ارزیابی خطر انجام و براساس نتایج به‌دست‌آمده در صورت نیاز واکسیناسیون سریع افراد در تماس و گروه‌های در معرض خطر امکان‌پذیر باشد. </a:t>
            </a:r>
            <a:endParaRPr lang="en-US" sz="2000" dirty="0">
              <a:cs typeface="B Mitra" panose="00000400000000000000" pitchFamily="2" charset="-78"/>
            </a:endParaRPr>
          </a:p>
        </p:txBody>
      </p:sp>
    </p:spTree>
    <p:extLst>
      <p:ext uri="{BB962C8B-B14F-4D97-AF65-F5344CB8AC3E}">
        <p14:creationId xmlns:p14="http://schemas.microsoft.com/office/powerpoint/2010/main" val="2716657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واکسیناسیون هپاتیت </a:t>
            </a:r>
            <a:r>
              <a:rPr lang="en-US" sz="2800" dirty="0" smtClean="0">
                <a:cs typeface="B Titr" panose="00000700000000000000" pitchFamily="2" charset="-78"/>
              </a:rPr>
              <a:t>A</a:t>
            </a:r>
            <a:r>
              <a:rPr lang="fa-IR" sz="2800" dirty="0" smtClean="0">
                <a:cs typeface="B Titr" panose="00000700000000000000" pitchFamily="2" charset="-78"/>
              </a:rPr>
              <a:t> در گروه های با </a:t>
            </a:r>
            <a:r>
              <a:rPr lang="fa-IR" sz="2800" dirty="0">
                <a:cs typeface="B Titr" panose="00000700000000000000" pitchFamily="2" charset="-78"/>
              </a:rPr>
              <a:t>ن</a:t>
            </a:r>
            <a:r>
              <a:rPr lang="fa-IR" sz="2800" dirty="0" smtClean="0">
                <a:cs typeface="B Titr" panose="00000700000000000000" pitchFamily="2" charset="-78"/>
              </a:rPr>
              <a:t>قص ایمنی</a:t>
            </a:r>
            <a:endParaRPr lang="en-US" sz="2800" dirty="0">
              <a:cs typeface="B Titr" panose="00000700000000000000" pitchFamily="2" charset="-78"/>
            </a:endParaRPr>
          </a:p>
        </p:txBody>
      </p:sp>
      <p:sp>
        <p:nvSpPr>
          <p:cNvPr id="4" name="Rectangle 3"/>
          <p:cNvSpPr/>
          <p:nvPr/>
        </p:nvSpPr>
        <p:spPr>
          <a:xfrm>
            <a:off x="886681" y="988487"/>
            <a:ext cx="10104119" cy="4939814"/>
          </a:xfrm>
          <a:prstGeom prst="rect">
            <a:avLst/>
          </a:prstGeom>
        </p:spPr>
        <p:txBody>
          <a:bodyPr wrap="square">
            <a:spAutoFit/>
          </a:bodyPr>
          <a:lstStyle/>
          <a:p>
            <a:pPr marL="342900" indent="-342900" algn="just" rtl="1">
              <a:lnSpc>
                <a:spcPct val="200000"/>
              </a:lnSpc>
              <a:buFont typeface="Wingdings" panose="05000000000000000000" pitchFamily="2" charset="2"/>
              <a:buChar char="Ø"/>
            </a:pPr>
            <a:r>
              <a:rPr lang="fa-IR" sz="2000" dirty="0">
                <a:cs typeface="B Mitra" panose="00000400000000000000" pitchFamily="2" charset="-78"/>
              </a:rPr>
              <a:t>از واکسن غیرفعال هپاتیت </a:t>
            </a:r>
            <a:r>
              <a:rPr lang="en-US" sz="2000" dirty="0">
                <a:cs typeface="B Mitra" panose="00000400000000000000" pitchFamily="2" charset="-78"/>
              </a:rPr>
              <a:t>A</a:t>
            </a:r>
            <a:r>
              <a:rPr lang="fa-IR" sz="2000" dirty="0">
                <a:cs typeface="B Mitra" panose="00000400000000000000" pitchFamily="2" charset="-78"/>
              </a:rPr>
              <a:t> می‌تواند در افراد با نقص ایمنی استفاده کرد </a:t>
            </a:r>
            <a:r>
              <a:rPr lang="en-US" sz="1600" dirty="0" smtClean="0">
                <a:cs typeface="B Mitra" panose="00000400000000000000" pitchFamily="2" charset="-78"/>
              </a:rPr>
              <a:t>)</a:t>
            </a:r>
            <a:r>
              <a:rPr lang="fa-IR" sz="1600" dirty="0" smtClean="0">
                <a:cs typeface="B Mitra" panose="00000400000000000000" pitchFamily="2" charset="-78"/>
              </a:rPr>
              <a:t>اما </a:t>
            </a:r>
            <a:r>
              <a:rPr lang="fa-IR" sz="1600" dirty="0">
                <a:cs typeface="B Mitra" panose="00000400000000000000" pitchFamily="2" charset="-78"/>
              </a:rPr>
              <a:t>ایمنی زایی واکسن در این افراد از جمله کودکان مبتلا به </a:t>
            </a:r>
            <a:r>
              <a:rPr lang="en-US" sz="1600" dirty="0">
                <a:cs typeface="B Mitra" panose="00000400000000000000" pitchFamily="2" charset="-78"/>
              </a:rPr>
              <a:t>HIV</a:t>
            </a:r>
            <a:r>
              <a:rPr lang="fa-IR" sz="1600" dirty="0">
                <a:cs typeface="B Mitra" panose="00000400000000000000" pitchFamily="2" charset="-78"/>
              </a:rPr>
              <a:t>با توجه به سطوح نقص ایمنی کمتر از افراد بدون نقص ایمنی </a:t>
            </a:r>
            <a:r>
              <a:rPr lang="fa-IR" sz="1600" dirty="0" smtClean="0">
                <a:cs typeface="B Mitra" panose="00000400000000000000" pitchFamily="2" charset="-78"/>
              </a:rPr>
              <a:t>می‌باشد</a:t>
            </a:r>
            <a:r>
              <a:rPr lang="en-US" sz="1600" dirty="0" smtClean="0">
                <a:cs typeface="B Mitra" panose="00000400000000000000" pitchFamily="2" charset="-78"/>
              </a:rPr>
              <a:t>(</a:t>
            </a:r>
            <a:endParaRPr lang="en-US" sz="1600" dirty="0">
              <a:cs typeface="B Mitra" panose="00000400000000000000" pitchFamily="2" charset="-78"/>
            </a:endParaRPr>
          </a:p>
          <a:p>
            <a:pPr marL="342900" indent="-342900" algn="just" rtl="1">
              <a:lnSpc>
                <a:spcPct val="200000"/>
              </a:lnSpc>
              <a:buFont typeface="Wingdings" panose="05000000000000000000" pitchFamily="2" charset="2"/>
              <a:buChar char="Ø"/>
            </a:pPr>
            <a:r>
              <a:rPr lang="fa-IR" sz="2000" dirty="0">
                <a:cs typeface="B Mitra" panose="00000400000000000000" pitchFamily="2" charset="-78"/>
              </a:rPr>
              <a:t>واکسیناسیون زنان باردار چنانچه در معرض خطر بیماری قرار بگیرند توصیه می‌شود </a:t>
            </a:r>
          </a:p>
          <a:p>
            <a:pPr marL="342900" indent="-342900" algn="just" rtl="1">
              <a:lnSpc>
                <a:spcPct val="200000"/>
              </a:lnSpc>
              <a:buFont typeface="Wingdings" panose="05000000000000000000" pitchFamily="2" charset="2"/>
              <a:buChar char="Ø"/>
            </a:pPr>
            <a:r>
              <a:rPr lang="fa-IR" sz="2000" dirty="0">
                <a:cs typeface="B Mitra" panose="00000400000000000000" pitchFamily="2" charset="-78"/>
              </a:rPr>
              <a:t>عوارض پس‌از واکسیناسیون هپاتیت بسیار خفیف و نادر می‌باشد و شامل درد محل تزریق و گاهی تورم موضعی می‌باشد</a:t>
            </a:r>
          </a:p>
          <a:p>
            <a:pPr marL="342900" indent="-342900" algn="just" rtl="1">
              <a:lnSpc>
                <a:spcPct val="200000"/>
              </a:lnSpc>
              <a:buFont typeface="Wingdings" panose="05000000000000000000" pitchFamily="2" charset="2"/>
              <a:buChar char="Ø"/>
            </a:pPr>
            <a:r>
              <a:rPr lang="fa-IR" sz="2000" dirty="0">
                <a:cs typeface="B Mitra" panose="00000400000000000000" pitchFamily="2" charset="-78"/>
              </a:rPr>
              <a:t> واکسن را می‌توان در ران و یا بازو تزریق کرد</a:t>
            </a:r>
          </a:p>
          <a:p>
            <a:pPr marL="342900" indent="-342900" algn="just" rtl="1">
              <a:lnSpc>
                <a:spcPct val="200000"/>
              </a:lnSpc>
              <a:buFont typeface="Wingdings" panose="05000000000000000000" pitchFamily="2" charset="2"/>
              <a:buChar char="Ø"/>
            </a:pPr>
            <a:r>
              <a:rPr lang="fa-IR" sz="2000" dirty="0">
                <a:cs typeface="B Mitra" panose="00000400000000000000" pitchFamily="2" charset="-78"/>
              </a:rPr>
              <a:t> تنها مورد منع واکسیناسیون حساسیت شدید به یکی از اجزا واکسن می‌باشد</a:t>
            </a:r>
          </a:p>
          <a:p>
            <a:pPr marL="342900" indent="-342900" algn="just" rtl="1">
              <a:lnSpc>
                <a:spcPct val="200000"/>
              </a:lnSpc>
              <a:buFont typeface="Wingdings" panose="05000000000000000000" pitchFamily="2" charset="2"/>
              <a:buChar char="Ø"/>
            </a:pPr>
            <a:r>
              <a:rPr lang="fa-IR" sz="2000" dirty="0">
                <a:cs typeface="B Mitra" panose="00000400000000000000" pitchFamily="2" charset="-78"/>
              </a:rPr>
              <a:t> انجام تست سرولوژی برای اندازه‌گیری آنتی‌بادی ضد هپاتیت </a:t>
            </a:r>
            <a:r>
              <a:rPr lang="en-US" sz="2000" dirty="0">
                <a:cs typeface="B Mitra" panose="00000400000000000000" pitchFamily="2" charset="-78"/>
              </a:rPr>
              <a:t>A</a:t>
            </a:r>
            <a:r>
              <a:rPr lang="fa-IR" sz="2000" dirty="0">
                <a:cs typeface="B Mitra" panose="00000400000000000000" pitchFamily="2" charset="-78"/>
              </a:rPr>
              <a:t> قبل‌از واکسیناسیون کودکان توصیه نمی‌شود و همچنین به دلیل ایمنی زایی بالای واکسن اندازه‌گیری آنتی‌بادی ضد </a:t>
            </a:r>
            <a:r>
              <a:rPr lang="fa-IR" sz="2000" dirty="0" smtClean="0">
                <a:cs typeface="B Mitra" panose="00000400000000000000" pitchFamily="2" charset="-78"/>
              </a:rPr>
              <a:t>هپاتیت</a:t>
            </a:r>
            <a:r>
              <a:rPr lang="en-US" sz="2000" dirty="0" smtClean="0">
                <a:cs typeface="B Mitra" panose="00000400000000000000" pitchFamily="2" charset="-78"/>
              </a:rPr>
              <a:t>A</a:t>
            </a:r>
            <a:r>
              <a:rPr lang="fa-IR" sz="2000" dirty="0" smtClean="0">
                <a:cs typeface="B Mitra" panose="00000400000000000000" pitchFamily="2" charset="-78"/>
              </a:rPr>
              <a:t> پس‌از </a:t>
            </a:r>
            <a:r>
              <a:rPr lang="fa-IR" sz="2000" dirty="0">
                <a:cs typeface="B Mitra" panose="00000400000000000000" pitchFamily="2" charset="-78"/>
              </a:rPr>
              <a:t>واکسیناسیون توصیه نمی‌شوند</a:t>
            </a:r>
            <a:endParaRPr lang="en-US" sz="2000" dirty="0">
              <a:cs typeface="B Mitra" panose="00000400000000000000" pitchFamily="2" charset="-78"/>
            </a:endParaRPr>
          </a:p>
        </p:txBody>
      </p:sp>
    </p:spTree>
    <p:extLst>
      <p:ext uri="{BB962C8B-B14F-4D97-AF65-F5344CB8AC3E}">
        <p14:creationId xmlns:p14="http://schemas.microsoft.com/office/powerpoint/2010/main" val="39467093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400" dirty="0" smtClean="0">
                <a:cs typeface="B Titr" panose="00000700000000000000" pitchFamily="2" charset="-78"/>
              </a:rPr>
              <a:t>واکسیناسیون هپاتیت </a:t>
            </a:r>
            <a:r>
              <a:rPr lang="en-US" sz="2400" dirty="0">
                <a:cs typeface="B Titr" panose="00000700000000000000" pitchFamily="2" charset="-78"/>
              </a:rPr>
              <a:t>A</a:t>
            </a:r>
            <a:r>
              <a:rPr lang="fa-IR" sz="2400" dirty="0">
                <a:cs typeface="B Titr" panose="00000700000000000000" pitchFamily="2" charset="-78"/>
              </a:rPr>
              <a:t> به‌عنوان </a:t>
            </a:r>
            <a:r>
              <a:rPr lang="fa-IR" sz="2400" dirty="0" smtClean="0">
                <a:cs typeface="B Titr" panose="00000700000000000000" pitchFamily="2" charset="-78"/>
              </a:rPr>
              <a:t>پروفیلاکسی پس‌از </a:t>
            </a:r>
            <a:r>
              <a:rPr lang="fa-IR" sz="2400" dirty="0">
                <a:cs typeface="B Titr" panose="00000700000000000000" pitchFamily="2" charset="-78"/>
              </a:rPr>
              <a:t>تماس در زمان وقوع طغیان </a:t>
            </a:r>
            <a:endParaRPr lang="en-US" sz="2400" dirty="0">
              <a:cs typeface="B Titr" panose="00000700000000000000" pitchFamily="2" charset="-78"/>
            </a:endParaRPr>
          </a:p>
        </p:txBody>
      </p:sp>
      <p:sp>
        <p:nvSpPr>
          <p:cNvPr id="4" name="Rectangle 3"/>
          <p:cNvSpPr/>
          <p:nvPr/>
        </p:nvSpPr>
        <p:spPr>
          <a:xfrm>
            <a:off x="886681" y="988487"/>
            <a:ext cx="10104119" cy="3747180"/>
          </a:xfrm>
          <a:prstGeom prst="rect">
            <a:avLst/>
          </a:prstGeom>
        </p:spPr>
        <p:txBody>
          <a:bodyPr wrap="square">
            <a:spAutoFit/>
          </a:bodyPr>
          <a:lstStyle/>
          <a:p>
            <a:pPr marL="342900" indent="-342900" algn="just" rtl="1">
              <a:lnSpc>
                <a:spcPct val="150000"/>
              </a:lnSpc>
              <a:buFont typeface="Wingdings" panose="05000000000000000000" pitchFamily="2" charset="2"/>
              <a:buChar char="v"/>
            </a:pPr>
            <a:r>
              <a:rPr lang="fa-IR" sz="2000" dirty="0">
                <a:cs typeface="B Mitra" panose="00000400000000000000" pitchFamily="2" charset="-78"/>
              </a:rPr>
              <a:t>طبق توصیه سازمان جهانی بهداشت تزریق واکسن </a:t>
            </a:r>
            <a:r>
              <a:rPr lang="en-US" sz="2000" dirty="0">
                <a:cs typeface="B Mitra" panose="00000400000000000000" pitchFamily="2" charset="-78"/>
              </a:rPr>
              <a:t>HAV</a:t>
            </a:r>
            <a:r>
              <a:rPr lang="fa-IR" sz="2000" dirty="0">
                <a:cs typeface="B Mitra" panose="00000400000000000000" pitchFamily="2" charset="-78"/>
              </a:rPr>
              <a:t>غیرفعال شده به افرادی که در تماس مستقیم با بیماری هستند به‌عنوان پروفیل عکسی پس‌از تماس در برخی شرایط از جمله در زمان وقوع طغیان گسترده هپاتیت آ در جوامع با شیوع پایین یا بینابینی می‌تواند در کنترل طغیان کمک‌کننده باشد. </a:t>
            </a:r>
            <a:endParaRPr lang="en-US" sz="2000" dirty="0">
              <a:cs typeface="B Mitra" panose="00000400000000000000" pitchFamily="2" charset="-78"/>
            </a:endParaRPr>
          </a:p>
          <a:p>
            <a:pPr marL="342900" indent="-342900" algn="just" rtl="1">
              <a:lnSpc>
                <a:spcPct val="150000"/>
              </a:lnSpc>
              <a:buFont typeface="Wingdings" panose="05000000000000000000" pitchFamily="2" charset="2"/>
              <a:buChar char="v"/>
            </a:pPr>
            <a:r>
              <a:rPr lang="fa-IR" sz="2000" dirty="0">
                <a:cs typeface="B Mitra" panose="00000400000000000000" pitchFamily="2" charset="-78"/>
              </a:rPr>
              <a:t>توصیه به انجام واکسیناسیون هپاتیت آ در شرایط وقوع طغیان این بیماری به عواملی از جمله نمای اپیدمیولوژیک هپاتیت </a:t>
            </a:r>
            <a:r>
              <a:rPr lang="en-US" sz="2000" dirty="0">
                <a:cs typeface="B Mitra" panose="00000400000000000000" pitchFamily="2" charset="-78"/>
              </a:rPr>
              <a:t>A</a:t>
            </a:r>
            <a:r>
              <a:rPr lang="fa-IR" sz="2000" dirty="0">
                <a:cs typeface="B Mitra" panose="00000400000000000000" pitchFamily="2" charset="-78"/>
              </a:rPr>
              <a:t> در جامعه و نیز امکان عملیاتی نمودن سریع برنامه واکسیناسیون گسترده بستگی دارد </a:t>
            </a:r>
            <a:endParaRPr lang="en-US" sz="2000" dirty="0">
              <a:cs typeface="B Mitra" panose="00000400000000000000" pitchFamily="2" charset="-78"/>
            </a:endParaRPr>
          </a:p>
          <a:p>
            <a:pPr marL="342900" indent="-342900" algn="just" rtl="1">
              <a:lnSpc>
                <a:spcPct val="150000"/>
              </a:lnSpc>
              <a:buFont typeface="Wingdings" panose="05000000000000000000" pitchFamily="2" charset="2"/>
              <a:buChar char="v"/>
            </a:pPr>
            <a:r>
              <a:rPr lang="fa-IR" sz="2000" dirty="0">
                <a:cs typeface="B Mitra" panose="00000400000000000000" pitchFamily="2" charset="-78"/>
              </a:rPr>
              <a:t>در شرایط طغیان بیماری هپاتیت </a:t>
            </a:r>
            <a:r>
              <a:rPr lang="en-US" sz="2000" dirty="0">
                <a:cs typeface="B Mitra" panose="00000400000000000000" pitchFamily="2" charset="-78"/>
              </a:rPr>
              <a:t>A</a:t>
            </a:r>
            <a:r>
              <a:rPr lang="fa-IR" sz="2000" dirty="0">
                <a:cs typeface="B Mitra" panose="00000400000000000000" pitchFamily="2" charset="-78"/>
              </a:rPr>
              <a:t> مهم‌ترین گروهی که واکسیناسیون هپاتیت </a:t>
            </a:r>
            <a:r>
              <a:rPr lang="en-US" sz="2000" dirty="0">
                <a:cs typeface="B Mitra" panose="00000400000000000000" pitchFamily="2" charset="-78"/>
              </a:rPr>
              <a:t>A</a:t>
            </a:r>
            <a:r>
              <a:rPr lang="fa-IR" sz="2000" dirty="0">
                <a:cs typeface="B Mitra" panose="00000400000000000000" pitchFamily="2" charset="-78"/>
              </a:rPr>
              <a:t> برای آن‌ها توصیه می‌شود کودکان یک‌ساله و افراد بی‌خانمان می‌باشند </a:t>
            </a:r>
          </a:p>
          <a:p>
            <a:pPr marL="342900" indent="-342900" algn="just" rtl="1">
              <a:lnSpc>
                <a:spcPct val="150000"/>
              </a:lnSpc>
              <a:buFont typeface="Wingdings" panose="05000000000000000000" pitchFamily="2" charset="2"/>
              <a:buChar char="v"/>
            </a:pPr>
            <a:r>
              <a:rPr lang="fa-IR" sz="2000" dirty="0">
                <a:cs typeface="B Mitra" panose="00000400000000000000" pitchFamily="2" charset="-78"/>
              </a:rPr>
              <a:t>طبق برخی مطالعات در چنین شرایطی حتی استفاده از رژیم تک دوز واکسن نیز می‌تواند نتایج خوبی در به‌همراه داشته باشد</a:t>
            </a:r>
            <a:endParaRPr lang="en-US" sz="2000" dirty="0">
              <a:cs typeface="B Mitra" panose="00000400000000000000" pitchFamily="2" charset="-78"/>
            </a:endParaRPr>
          </a:p>
        </p:txBody>
      </p:sp>
      <p:sp>
        <p:nvSpPr>
          <p:cNvPr id="5" name="Rectangle 4"/>
          <p:cNvSpPr/>
          <p:nvPr/>
        </p:nvSpPr>
        <p:spPr>
          <a:xfrm>
            <a:off x="962880" y="5224197"/>
            <a:ext cx="10027920" cy="882678"/>
          </a:xfrm>
          <a:prstGeom prst="rect">
            <a:avLst/>
          </a:prstGeom>
          <a:solidFill>
            <a:schemeClr val="accent2">
              <a:lumMod val="60000"/>
              <a:lumOff val="40000"/>
            </a:schemeClr>
          </a:solidFill>
        </p:spPr>
        <p:style>
          <a:lnRef idx="2">
            <a:schemeClr val="dk1"/>
          </a:lnRef>
          <a:fillRef idx="1">
            <a:schemeClr val="lt1"/>
          </a:fillRef>
          <a:effectRef idx="0">
            <a:schemeClr val="dk1"/>
          </a:effectRef>
          <a:fontRef idx="minor">
            <a:schemeClr val="dk1"/>
          </a:fontRef>
        </p:style>
        <p:txBody>
          <a:bodyPr wrap="square">
            <a:spAutoFit/>
          </a:bodyPr>
          <a:lstStyle/>
          <a:p>
            <a:pPr algn="r" rtl="1">
              <a:lnSpc>
                <a:spcPct val="107000"/>
              </a:lnSpc>
              <a:spcBef>
                <a:spcPts val="200"/>
              </a:spcBef>
            </a:pPr>
            <a:r>
              <a:rPr lang="fa-IR" sz="2400" dirty="0">
                <a:cs typeface="B Titr" panose="00000700000000000000" pitchFamily="2" charset="-78"/>
              </a:rPr>
              <a:t>اجرای برنامه واکسیناسیون باید حتما به آن اقدامات آموزش سلامت، ارتقاء سطح بهداشت و بویژه دفع بهداشتی فاضلاب همراه </a:t>
            </a:r>
            <a:r>
              <a:rPr lang="fa-IR" sz="2400" dirty="0" smtClean="0">
                <a:cs typeface="B Titr" panose="00000700000000000000" pitchFamily="2" charset="-78"/>
              </a:rPr>
              <a:t>باشد</a:t>
            </a:r>
            <a:r>
              <a:rPr lang="ar-SA" sz="2000" dirty="0" smtClean="0">
                <a:effectLst/>
                <a:latin typeface="Calibri" panose="020F0502020204030204" pitchFamily="34" charset="0"/>
                <a:ea typeface="Calibri" panose="020F0502020204030204" pitchFamily="34" charset="0"/>
                <a:cs typeface="B Nazanin" panose="00000400000000000000" pitchFamily="2" charset="-78"/>
              </a:rPr>
              <a:t> </a:t>
            </a:r>
            <a:endParaRPr lang="en-US" sz="2000" dirty="0" smtClean="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5078989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0" y="2403215"/>
            <a:ext cx="4879560" cy="651990"/>
          </a:xfrm>
          <a:prstGeom prst="rect">
            <a:avLst/>
          </a:prstGeom>
          <a:solidFill>
            <a:schemeClr val="accent1">
              <a:lumMod val="40000"/>
              <a:lumOff val="60000"/>
            </a:schemeClr>
          </a:solidFill>
          <a:ln>
            <a:noFill/>
          </a:ln>
        </p:spPr>
        <p:style>
          <a:lnRef idx="2">
            <a:schemeClr val="accent6"/>
          </a:lnRef>
          <a:fillRef idx="1">
            <a:schemeClr val="lt1"/>
          </a:fillRef>
          <a:effectRef idx="0">
            <a:schemeClr val="accent6"/>
          </a:effectRef>
          <a:fontRef idx="minor">
            <a:schemeClr val="dk1"/>
          </a:fontRef>
        </p:style>
        <p:txBody>
          <a:bodyPr rtlCol="1" anchor="ctr"/>
          <a:lstStyle/>
          <a:p>
            <a:pPr algn="ctr" rtl="1">
              <a:lnSpc>
                <a:spcPct val="107000"/>
              </a:lnSpc>
              <a:spcBef>
                <a:spcPts val="200"/>
              </a:spcBef>
            </a:pPr>
            <a:r>
              <a:rPr lang="fa-IR" sz="2800" dirty="0" smtClean="0">
                <a:cs typeface="B Titr" panose="00000700000000000000" pitchFamily="2" charset="-78"/>
              </a:rPr>
              <a:t>ارزیابی های محیطی</a:t>
            </a:r>
            <a:endParaRPr lang="en-US" sz="2800" dirty="0">
              <a:cs typeface="B Titr" panose="00000700000000000000" pitchFamily="2" charset="-78"/>
            </a:endParaRPr>
          </a:p>
        </p:txBody>
      </p:sp>
    </p:spTree>
    <p:extLst>
      <p:ext uri="{BB962C8B-B14F-4D97-AF65-F5344CB8AC3E}">
        <p14:creationId xmlns:p14="http://schemas.microsoft.com/office/powerpoint/2010/main" val="2018838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010" y="258248"/>
            <a:ext cx="11520055" cy="620526"/>
          </a:xfrm>
          <a:solidFill>
            <a:schemeClr val="accent5">
              <a:lumMod val="40000"/>
              <a:lumOff val="60000"/>
            </a:schemeClr>
          </a:solidFill>
        </p:spPr>
        <p:txBody>
          <a:bodyPr>
            <a:normAutofit/>
          </a:bodyPr>
          <a:lstStyle/>
          <a:p>
            <a:pPr algn="r"/>
            <a:r>
              <a:rPr lang="fa-IR" sz="3200" dirty="0" smtClean="0">
                <a:cs typeface="B Titr" panose="00000700000000000000" pitchFamily="2" charset="-78"/>
              </a:rPr>
              <a:t>راه انتقال</a:t>
            </a:r>
            <a:endParaRPr lang="fa-IR" sz="3200" dirty="0">
              <a:cs typeface="B Titr" panose="00000700000000000000" pitchFamily="2"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65220798"/>
              </p:ext>
            </p:extLst>
          </p:nvPr>
        </p:nvGraphicFramePr>
        <p:xfrm>
          <a:off x="1110837" y="1023303"/>
          <a:ext cx="10058400" cy="3538537"/>
        </p:xfrm>
        <a:graphic>
          <a:graphicData uri="http://schemas.openxmlformats.org/drawingml/2006/table">
            <a:tbl>
              <a:tblPr firstRow="1" bandRow="1">
                <a:tableStyleId>{5C22544A-7EE6-4342-B048-85BDC9FD1C3A}</a:tableStyleId>
              </a:tblPr>
              <a:tblGrid>
                <a:gridCol w="7499763">
                  <a:extLst>
                    <a:ext uri="{9D8B030D-6E8A-4147-A177-3AD203B41FA5}">
                      <a16:colId xmlns:a16="http://schemas.microsoft.com/office/drawing/2014/main" val="2135790307"/>
                    </a:ext>
                  </a:extLst>
                </a:gridCol>
                <a:gridCol w="2558637">
                  <a:extLst>
                    <a:ext uri="{9D8B030D-6E8A-4147-A177-3AD203B41FA5}">
                      <a16:colId xmlns:a16="http://schemas.microsoft.com/office/drawing/2014/main" val="1940915394"/>
                    </a:ext>
                  </a:extLst>
                </a:gridCol>
              </a:tblGrid>
              <a:tr h="370840">
                <a:tc>
                  <a:txBody>
                    <a:bodyPr/>
                    <a:lstStyle/>
                    <a:p>
                      <a:r>
                        <a:rPr lang="fa-IR" dirty="0" smtClean="0"/>
                        <a:t>توضیحات</a:t>
                      </a:r>
                      <a:endParaRPr lang="en-US" dirty="0"/>
                    </a:p>
                  </a:txBody>
                  <a:tcPr/>
                </a:tc>
                <a:tc>
                  <a:txBody>
                    <a:bodyPr/>
                    <a:lstStyle/>
                    <a:p>
                      <a:r>
                        <a:rPr lang="fa-IR" dirty="0" smtClean="0"/>
                        <a:t>روش</a:t>
                      </a:r>
                      <a:r>
                        <a:rPr lang="fa-IR" baseline="0" dirty="0" smtClean="0"/>
                        <a:t> انتقال</a:t>
                      </a:r>
                      <a:endParaRPr lang="en-US" dirty="0"/>
                    </a:p>
                  </a:txBody>
                  <a:tcPr/>
                </a:tc>
                <a:extLst>
                  <a:ext uri="{0D108BD9-81ED-4DB2-BD59-A6C34878D82A}">
                    <a16:rowId xmlns:a16="http://schemas.microsoft.com/office/drawing/2014/main" val="340113807"/>
                  </a:ext>
                </a:extLst>
              </a:tr>
              <a:tr h="1851977">
                <a:tc>
                  <a:txBody>
                    <a:bodyPr/>
                    <a:lstStyle/>
                    <a:p>
                      <a:pPr marL="285750" indent="-285750">
                        <a:buFont typeface="Arial" panose="020B0604020202020204" pitchFamily="34" charset="0"/>
                        <a:buChar char="•"/>
                      </a:pPr>
                      <a:r>
                        <a:rPr lang="fa-IR" dirty="0" smtClean="0"/>
                        <a:t>انتقال بین</a:t>
                      </a:r>
                      <a:r>
                        <a:rPr lang="fa-IR" baseline="0" dirty="0" smtClean="0"/>
                        <a:t> افراد خانواده که زیر یک سقف زندگی می کنند</a:t>
                      </a:r>
                    </a:p>
                    <a:p>
                      <a:pPr marL="285750" indent="-285750">
                        <a:buFont typeface="Arial" panose="020B0604020202020204" pitchFamily="34" charset="0"/>
                        <a:buChar char="•"/>
                      </a:pPr>
                      <a:r>
                        <a:rPr lang="fa-IR" baseline="0" dirty="0" smtClean="0"/>
                        <a:t>انتقال از طریق تماس جنسی</a:t>
                      </a:r>
                    </a:p>
                    <a:p>
                      <a:pPr marL="285750" indent="-285750">
                        <a:buFont typeface="Arial" panose="020B0604020202020204" pitchFamily="34" charset="0"/>
                        <a:buChar char="•"/>
                      </a:pPr>
                      <a:r>
                        <a:rPr lang="fa-IR" baseline="0" dirty="0" smtClean="0"/>
                        <a:t>انتقال بین افراد ساکن در مراکز مراقبت/نگهداری دائمی</a:t>
                      </a:r>
                    </a:p>
                    <a:p>
                      <a:pPr marL="285750" indent="-285750">
                        <a:buFont typeface="Arial" panose="020B0604020202020204" pitchFamily="34" charset="0"/>
                        <a:buChar char="•"/>
                      </a:pPr>
                      <a:r>
                        <a:rPr lang="fa-IR" baseline="0" dirty="0" smtClean="0"/>
                        <a:t>انتقال بین افراد در مراکز نگهداری روزانه (مانند مهدکودک ها)</a:t>
                      </a:r>
                    </a:p>
                    <a:p>
                      <a:pPr marL="285750" indent="-285750">
                        <a:buFont typeface="Arial" panose="020B0604020202020204" pitchFamily="34" charset="0"/>
                        <a:buChar char="•"/>
                      </a:pPr>
                      <a:r>
                        <a:rPr lang="fa-IR" baseline="0" dirty="0" smtClean="0"/>
                        <a:t>انتقال بین کارکنان نیروهای ارتشی،نظامی و انتظامی</a:t>
                      </a:r>
                    </a:p>
                  </a:txBody>
                  <a:tcPr/>
                </a:tc>
                <a:tc>
                  <a:txBody>
                    <a:bodyPr/>
                    <a:lstStyle/>
                    <a:p>
                      <a:r>
                        <a:rPr lang="fa-IR" dirty="0" smtClean="0"/>
                        <a:t>تماس فرد به فرد</a:t>
                      </a:r>
                      <a:endParaRPr lang="en-US" dirty="0"/>
                    </a:p>
                  </a:txBody>
                  <a:tcPr/>
                </a:tc>
                <a:extLst>
                  <a:ext uri="{0D108BD9-81ED-4DB2-BD59-A6C34878D82A}">
                    <a16:rowId xmlns:a16="http://schemas.microsoft.com/office/drawing/2014/main" val="459356997"/>
                  </a:ext>
                </a:extLst>
              </a:tr>
              <a:tr h="944880">
                <a:tc>
                  <a:txBody>
                    <a:bodyPr/>
                    <a:lstStyle/>
                    <a:p>
                      <a:pPr marL="285750" indent="-285750">
                        <a:buFont typeface="Arial" panose="020B0604020202020204" pitchFamily="34" charset="0"/>
                        <a:buChar char="•"/>
                      </a:pPr>
                      <a:r>
                        <a:rPr lang="fa-IR" dirty="0" smtClean="0"/>
                        <a:t>مصرف سبزیجات یا سایر مواد غذایی به صورت خام یا کم پخت</a:t>
                      </a:r>
                    </a:p>
                    <a:p>
                      <a:pPr marL="285750" indent="-285750">
                        <a:buFont typeface="Arial" panose="020B0604020202020204" pitchFamily="34" charset="0"/>
                        <a:buChar char="•"/>
                      </a:pPr>
                      <a:r>
                        <a:rPr lang="fa-IR" dirty="0" smtClean="0"/>
                        <a:t>مصرف</a:t>
                      </a:r>
                      <a:r>
                        <a:rPr lang="fa-IR" baseline="0" dirty="0" smtClean="0"/>
                        <a:t> غذاهای آلوده شده به ویروس هپاتیت</a:t>
                      </a:r>
                      <a:r>
                        <a:rPr lang="en-US" baseline="0" dirty="0" smtClean="0"/>
                        <a:t>A</a:t>
                      </a:r>
                      <a:r>
                        <a:rPr lang="fa-IR" baseline="0" dirty="0" smtClean="0"/>
                        <a:t>پس از پخت (غذای تهیه شده توسط فرد آلوده به </a:t>
                      </a:r>
                      <a:r>
                        <a:rPr lang="en-US" baseline="0" dirty="0" smtClean="0"/>
                        <a:t>HAV</a:t>
                      </a:r>
                      <a:r>
                        <a:rPr lang="fa-IR" baseline="0" dirty="0" smtClean="0"/>
                        <a:t>)</a:t>
                      </a:r>
                      <a:endParaRPr lang="en-US" dirty="0"/>
                    </a:p>
                  </a:txBody>
                  <a:tcPr/>
                </a:tc>
                <a:tc>
                  <a:txBody>
                    <a:bodyPr/>
                    <a:lstStyle/>
                    <a:p>
                      <a:r>
                        <a:rPr lang="fa-IR" dirty="0" smtClean="0"/>
                        <a:t>مصرف آب یا غذای آلوده</a:t>
                      </a:r>
                      <a:endParaRPr lang="en-US" dirty="0"/>
                    </a:p>
                  </a:txBody>
                  <a:tcPr/>
                </a:tc>
                <a:extLst>
                  <a:ext uri="{0D108BD9-81ED-4DB2-BD59-A6C34878D82A}">
                    <a16:rowId xmlns:a16="http://schemas.microsoft.com/office/drawing/2014/main" val="790147549"/>
                  </a:ext>
                </a:extLst>
              </a:tr>
              <a:tr h="370840">
                <a:tc>
                  <a:txBody>
                    <a:bodyPr/>
                    <a:lstStyle/>
                    <a:p>
                      <a:r>
                        <a:rPr lang="fa-IR" dirty="0" smtClean="0"/>
                        <a:t>اشتراک در سرنگ و سرسوزن</a:t>
                      </a:r>
                      <a:endParaRPr lang="en-US" dirty="0"/>
                    </a:p>
                  </a:txBody>
                  <a:tcPr/>
                </a:tc>
                <a:tc>
                  <a:txBody>
                    <a:bodyPr/>
                    <a:lstStyle/>
                    <a:p>
                      <a:r>
                        <a:rPr lang="fa-IR" dirty="0" smtClean="0"/>
                        <a:t>سوء مصرف کنندگان مواد/دارو</a:t>
                      </a:r>
                      <a:endParaRPr lang="en-US" dirty="0"/>
                    </a:p>
                  </a:txBody>
                  <a:tcPr/>
                </a:tc>
                <a:extLst>
                  <a:ext uri="{0D108BD9-81ED-4DB2-BD59-A6C34878D82A}">
                    <a16:rowId xmlns:a16="http://schemas.microsoft.com/office/drawing/2014/main" val="3035789493"/>
                  </a:ext>
                </a:extLst>
              </a:tr>
            </a:tbl>
          </a:graphicData>
        </a:graphic>
      </p:graphicFrame>
      <p:sp>
        <p:nvSpPr>
          <p:cNvPr id="8" name="Content Placeholder 2"/>
          <p:cNvSpPr txBox="1">
            <a:spLocks/>
          </p:cNvSpPr>
          <p:nvPr/>
        </p:nvSpPr>
        <p:spPr>
          <a:xfrm>
            <a:off x="1097280" y="4831080"/>
            <a:ext cx="10058400" cy="1038014"/>
          </a:xfrm>
          <a:prstGeom prst="rect">
            <a:avLst/>
          </a:prstGeom>
        </p:spPr>
        <p:txBody>
          <a:bodyPr vert="horz" lIns="0" tIns="45720" rIns="0" bIns="45720" rtlCol="0">
            <a:normAutofit/>
          </a:bodyPr>
          <a:lst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fa-IR" b="1" dirty="0" smtClean="0">
                <a:cs typeface="B Nazanin" panose="00000400000000000000" pitchFamily="2" charset="-78"/>
              </a:rPr>
              <a:t>*نکته :</a:t>
            </a:r>
          </a:p>
          <a:p>
            <a:r>
              <a:rPr lang="fa-IR" b="1" dirty="0" smtClean="0">
                <a:cs typeface="B Nazanin" panose="00000400000000000000" pitchFamily="2" charset="-78"/>
              </a:rPr>
              <a:t>ویروس هپاتیت </a:t>
            </a:r>
            <a:r>
              <a:rPr lang="en-US" b="1" dirty="0" smtClean="0">
                <a:cs typeface="B Nazanin" panose="00000400000000000000" pitchFamily="2" charset="-78"/>
              </a:rPr>
              <a:t>A</a:t>
            </a:r>
            <a:r>
              <a:rPr lang="fa-IR" b="1" dirty="0" smtClean="0">
                <a:cs typeface="B Nazanin" panose="00000400000000000000" pitchFamily="2" charset="-78"/>
              </a:rPr>
              <a:t> عموما به روش مدفوعی-دهانی ، یا تماس فرد به فرد ، یا مصرف آب یا غذای آلوده منتقل می شود.</a:t>
            </a:r>
          </a:p>
        </p:txBody>
      </p:sp>
    </p:spTree>
    <p:extLst>
      <p:ext uri="{BB962C8B-B14F-4D97-AF65-F5344CB8AC3E}">
        <p14:creationId xmlns:p14="http://schemas.microsoft.com/office/powerpoint/2010/main" val="168918985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ویژگی های بقاء ویروس هپاتیت </a:t>
            </a:r>
            <a:r>
              <a:rPr lang="en-US" sz="2800" dirty="0" smtClean="0">
                <a:cs typeface="B Titr" panose="00000700000000000000" pitchFamily="2" charset="-78"/>
              </a:rPr>
              <a:t>A</a:t>
            </a:r>
            <a:endParaRPr lang="en-US" sz="2800" dirty="0">
              <a:cs typeface="B Titr" panose="00000700000000000000" pitchFamily="2" charset="-78"/>
            </a:endParaRPr>
          </a:p>
        </p:txBody>
      </p:sp>
      <p:sp>
        <p:nvSpPr>
          <p:cNvPr id="3" name="Rectangle 2"/>
          <p:cNvSpPr/>
          <p:nvPr/>
        </p:nvSpPr>
        <p:spPr>
          <a:xfrm>
            <a:off x="886681" y="1156127"/>
            <a:ext cx="10104119" cy="4662815"/>
          </a:xfrm>
          <a:prstGeom prst="rect">
            <a:avLst/>
          </a:prstGeom>
        </p:spPr>
        <p:txBody>
          <a:bodyPr wrap="square">
            <a:spAutoFit/>
          </a:bodyPr>
          <a:lstStyle/>
          <a:p>
            <a:pPr marL="285750" indent="-285750" algn="just" rtl="1">
              <a:lnSpc>
                <a:spcPct val="150000"/>
              </a:lnSpc>
              <a:buFont typeface="Wingdings" panose="05000000000000000000" pitchFamily="2" charset="2"/>
              <a:buChar char="ü"/>
            </a:pPr>
            <a:r>
              <a:rPr lang="fa-IR" dirty="0">
                <a:cs typeface="B Mitra" panose="00000400000000000000" pitchFamily="2" charset="-78"/>
              </a:rPr>
              <a:t>انتقال شخص به شخص یا انتقال از طریق وسایل و لوازم، روشهای معمول انتقال هپاتیت </a:t>
            </a:r>
            <a:r>
              <a:rPr lang="en-US" dirty="0">
                <a:cs typeface="B Mitra" panose="00000400000000000000" pitchFamily="2" charset="-78"/>
              </a:rPr>
              <a:t>A </a:t>
            </a:r>
            <a:r>
              <a:rPr lang="fa-IR" dirty="0">
                <a:cs typeface="B Mitra" panose="00000400000000000000" pitchFamily="2" charset="-78"/>
              </a:rPr>
              <a:t>هستند</a:t>
            </a:r>
            <a:endParaRPr lang="en-US" dirty="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a:cs typeface="B Mitra" panose="00000400000000000000" pitchFamily="2" charset="-78"/>
              </a:rPr>
              <a:t> ویروس هپاتیت </a:t>
            </a:r>
            <a:r>
              <a:rPr lang="en-US" dirty="0">
                <a:cs typeface="B Mitra" panose="00000400000000000000" pitchFamily="2" charset="-78"/>
              </a:rPr>
              <a:t>A </a:t>
            </a:r>
            <a:r>
              <a:rPr lang="fa-IR" dirty="0">
                <a:cs typeface="B Mitra" panose="00000400000000000000" pitchFamily="2" charset="-78"/>
              </a:rPr>
              <a:t>در برابر تخریب توسط شرایط محیطی مقاوم است</a:t>
            </a:r>
            <a:r>
              <a:rPr lang="en-US" sz="1600" dirty="0">
                <a:cs typeface="B Mitra" panose="00000400000000000000" pitchFamily="2" charset="-78"/>
              </a:rPr>
              <a:t>)</a:t>
            </a:r>
            <a:r>
              <a:rPr lang="fa-IR" sz="1600" dirty="0">
                <a:cs typeface="B Mitra" panose="00000400000000000000" pitchFamily="2" charset="-78"/>
              </a:rPr>
              <a:t>این ویژگی امکان بقای آن در محیط و گسترش بیماری در جمعیتها را فراهم می کند</a:t>
            </a:r>
            <a:r>
              <a:rPr lang="en-US" sz="1600" dirty="0">
                <a:cs typeface="B Mitra" panose="00000400000000000000" pitchFamily="2" charset="-78"/>
              </a:rPr>
              <a:t>(</a:t>
            </a:r>
            <a:r>
              <a:rPr lang="fa-IR" sz="1600" dirty="0">
                <a:cs typeface="B Mitra" panose="00000400000000000000" pitchFamily="2" charset="-78"/>
              </a:rPr>
              <a:t> </a:t>
            </a:r>
            <a:endParaRPr lang="en-US" sz="1600" dirty="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a:cs typeface="B Mitra" panose="00000400000000000000" pitchFamily="2" charset="-78"/>
              </a:rPr>
              <a:t>این ویروس می تواند در شرایط دمای اتاق به مدت حداقل یک ماه بر روی سطوح محیطی عفونی باقی بماند، لذا ممکن است در برخی مراکز، انتقال از طریق تماس با وسایل موضوع مهمی در انتقال عفونت باشد. (به عنوان مثال اسباب بازیهای موجود در مراکز مراقبت از کودکان)</a:t>
            </a:r>
            <a:endParaRPr lang="en-US" dirty="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a:cs typeface="B Mitra" panose="00000400000000000000" pitchFamily="2" charset="-78"/>
              </a:rPr>
              <a:t>ویروس هپاتیت </a:t>
            </a:r>
            <a:r>
              <a:rPr lang="en-US" dirty="0">
                <a:cs typeface="B Mitra" panose="00000400000000000000" pitchFamily="2" charset="-78"/>
              </a:rPr>
              <a:t>A </a:t>
            </a:r>
            <a:r>
              <a:rPr lang="fa-IR" dirty="0">
                <a:cs typeface="B Mitra" panose="00000400000000000000" pitchFamily="2" charset="-78"/>
              </a:rPr>
              <a:t>به مدت ۴ ساعت یا بیشتر روی دست باقی می ماند و شستشو با آب به تنهایی مقدار ویروس انتقال یافته را بین ۱۰تا ۱۰۰ برابر کاهش می دهد</a:t>
            </a:r>
            <a:endParaRPr lang="en-US" dirty="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a:cs typeface="B Mitra" panose="00000400000000000000" pitchFamily="2" charset="-78"/>
              </a:rPr>
              <a:t> در بررسی های تجربی دیده شده است که این ویروس در آب تازه، آب دریا، فاضلاب، خاک، رسوب دریایی، صدفهای خوراکی و شیرینی های خامهای یا کرم دار آلوده شده به ویروس، بقاء خود را حفظ کرده و عفونی باقی مانده است</a:t>
            </a:r>
            <a:endParaRPr lang="en-US" dirty="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a:cs typeface="B Mitra" panose="00000400000000000000" pitchFamily="2" charset="-78"/>
              </a:rPr>
              <a:t>ویروس در برابر حرارت (در دمای ۷۰ درجه سانتی گراد به مدت ۱۰ دقیقه بقاء خود را حفظ می کند)، شرایط اسیدی و انجماد مقاوم است اما با استفاده از فرمالین و کلر غیرفعال می شود.</a:t>
            </a:r>
            <a:endParaRPr lang="en-US" dirty="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a:cs typeface="B Mitra" panose="00000400000000000000" pitchFamily="2" charset="-78"/>
              </a:rPr>
              <a:t>ضدعفونی کننده ها و محصولات تمیزکننده بر پایه هیپوکلریت می توانند ویروس را خنثی کنند.</a:t>
            </a:r>
            <a:endParaRPr lang="en-US" dirty="0">
              <a:cs typeface="B Mitra" panose="00000400000000000000" pitchFamily="2" charset="-78"/>
            </a:endParaRPr>
          </a:p>
        </p:txBody>
      </p:sp>
    </p:spTree>
    <p:extLst>
      <p:ext uri="{BB962C8B-B14F-4D97-AF65-F5344CB8AC3E}">
        <p14:creationId xmlns:p14="http://schemas.microsoft.com/office/powerpoint/2010/main" val="38580212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منابع آب</a:t>
            </a:r>
            <a:endParaRPr lang="en-US" sz="2800" dirty="0">
              <a:cs typeface="B Titr" panose="00000700000000000000" pitchFamily="2" charset="-78"/>
            </a:endParaRPr>
          </a:p>
        </p:txBody>
      </p:sp>
      <p:sp>
        <p:nvSpPr>
          <p:cNvPr id="3" name="Rectangle 2"/>
          <p:cNvSpPr/>
          <p:nvPr/>
        </p:nvSpPr>
        <p:spPr>
          <a:xfrm>
            <a:off x="886681" y="1232327"/>
            <a:ext cx="10104119" cy="4401205"/>
          </a:xfrm>
          <a:prstGeom prst="rect">
            <a:avLst/>
          </a:prstGeom>
        </p:spPr>
        <p:txBody>
          <a:bodyPr wrap="square">
            <a:spAutoFit/>
          </a:bodyPr>
          <a:lstStyle/>
          <a:p>
            <a:pPr marL="285750" indent="-285750" algn="just" rtl="1">
              <a:lnSpc>
                <a:spcPct val="200000"/>
              </a:lnSpc>
              <a:buFont typeface="Wingdings" panose="05000000000000000000" pitchFamily="2" charset="2"/>
              <a:buChar char="q"/>
            </a:pPr>
            <a:r>
              <a:rPr lang="fa-IR" sz="2000" dirty="0">
                <a:cs typeface="B Mitra" panose="00000400000000000000" pitchFamily="2" charset="-78"/>
              </a:rPr>
              <a:t>آب آشامیدنی در صورتی که آلودگی مدفوعی پیدا کند به خصوص به دنبال نقص یا اختلال در سیستم جمع آوری و دفع فاضلاب، یک منبع بالقوه برای عفونت هپاتیت </a:t>
            </a:r>
            <a:r>
              <a:rPr lang="en-US" sz="2000" dirty="0">
                <a:cs typeface="B Mitra" panose="00000400000000000000" pitchFamily="2" charset="-78"/>
              </a:rPr>
              <a:t>A </a:t>
            </a:r>
            <a:r>
              <a:rPr lang="fa-IR" sz="2000" dirty="0">
                <a:cs typeface="B Mitra" panose="00000400000000000000" pitchFamily="2" charset="-78"/>
              </a:rPr>
              <a:t>است. </a:t>
            </a:r>
            <a:endParaRPr lang="fa-IR" sz="2000" dirty="0" smtClean="0">
              <a:cs typeface="B Mitra" panose="00000400000000000000" pitchFamily="2" charset="-78"/>
            </a:endParaRPr>
          </a:p>
          <a:p>
            <a:pPr marL="285750" indent="-285750" algn="just" rtl="1">
              <a:lnSpc>
                <a:spcPct val="200000"/>
              </a:lnSpc>
              <a:buFont typeface="Wingdings" panose="05000000000000000000" pitchFamily="2" charset="2"/>
              <a:buChar char="q"/>
            </a:pPr>
            <a:r>
              <a:rPr lang="fa-IR" sz="2000" dirty="0" smtClean="0">
                <a:cs typeface="B Mitra" panose="00000400000000000000" pitchFamily="2" charset="-78"/>
              </a:rPr>
              <a:t>چنانچه </a:t>
            </a:r>
            <a:r>
              <a:rPr lang="fa-IR" sz="2000" dirty="0">
                <a:cs typeface="B Mitra" panose="00000400000000000000" pitchFamily="2" charset="-78"/>
              </a:rPr>
              <a:t>در منطقه ای خوشه غیرمنتظرهای از هپاتیت </a:t>
            </a:r>
            <a:r>
              <a:rPr lang="en-US" sz="2000" dirty="0">
                <a:cs typeface="B Mitra" panose="00000400000000000000" pitchFamily="2" charset="-78"/>
              </a:rPr>
              <a:t>A </a:t>
            </a:r>
            <a:r>
              <a:rPr lang="fa-IR" sz="2000" dirty="0">
                <a:cs typeface="B Mitra" panose="00000400000000000000" pitchFamily="2" charset="-78"/>
              </a:rPr>
              <a:t>گزارش شود، در </a:t>
            </a:r>
            <a:r>
              <a:rPr lang="fa-IR" sz="2000" dirty="0" smtClean="0">
                <a:cs typeface="B Mitra" panose="00000400000000000000" pitchFamily="2" charset="-78"/>
              </a:rPr>
              <a:t>ارزیابی ها </a:t>
            </a:r>
            <a:r>
              <a:rPr lang="fa-IR" sz="2000" dirty="0">
                <a:cs typeface="B Mitra" panose="00000400000000000000" pitchFamily="2" charset="-78"/>
              </a:rPr>
              <a:t>باید روش های سالم سازی آب، کیفیت باکتریولوژیکی آب، سیستم های دفع فاضلاب نیز بررسی شوند. </a:t>
            </a:r>
            <a:endParaRPr lang="fa-IR" sz="2000" dirty="0" smtClean="0">
              <a:cs typeface="B Mitra" panose="00000400000000000000" pitchFamily="2" charset="-78"/>
            </a:endParaRPr>
          </a:p>
          <a:p>
            <a:pPr marL="285750" indent="-285750" algn="just" rtl="1">
              <a:lnSpc>
                <a:spcPct val="200000"/>
              </a:lnSpc>
              <a:buFont typeface="Wingdings" panose="05000000000000000000" pitchFamily="2" charset="2"/>
              <a:buChar char="q"/>
            </a:pPr>
            <a:r>
              <a:rPr lang="fa-IR" sz="2000" dirty="0" smtClean="0">
                <a:cs typeface="B Mitra" panose="00000400000000000000" pitchFamily="2" charset="-78"/>
              </a:rPr>
              <a:t>در </a:t>
            </a:r>
            <a:r>
              <a:rPr lang="fa-IR" sz="2000" dirty="0">
                <a:cs typeface="B Mitra" panose="00000400000000000000" pitchFamily="2" charset="-78"/>
              </a:rPr>
              <a:t>شرایطی که ممکن است شمارش کلی فرم ها در آب نیاز باشد، روش های اختصاصی برای شناسایی ویروس های روده ای در آب انجام شوند. </a:t>
            </a:r>
            <a:endParaRPr lang="fa-IR" sz="2000" dirty="0" smtClean="0">
              <a:cs typeface="B Mitra" panose="00000400000000000000" pitchFamily="2" charset="-78"/>
            </a:endParaRPr>
          </a:p>
          <a:p>
            <a:pPr marL="285750" indent="-285750" algn="just" rtl="1">
              <a:lnSpc>
                <a:spcPct val="200000"/>
              </a:lnSpc>
              <a:buFont typeface="Wingdings" panose="05000000000000000000" pitchFamily="2" charset="2"/>
              <a:buChar char="q"/>
            </a:pPr>
            <a:r>
              <a:rPr lang="fa-IR" sz="2000" dirty="0" smtClean="0">
                <a:cs typeface="B Mitra" panose="00000400000000000000" pitchFamily="2" charset="-78"/>
              </a:rPr>
              <a:t>کلرزنی </a:t>
            </a:r>
            <a:r>
              <a:rPr lang="fa-IR" sz="2000" dirty="0">
                <a:cs typeface="B Mitra" panose="00000400000000000000" pitchFamily="2" charset="-78"/>
              </a:rPr>
              <a:t>یک روش مؤثر جهت کنترل ویروس هپاتیت </a:t>
            </a:r>
            <a:r>
              <a:rPr lang="en-US" sz="2000" dirty="0"/>
              <a:t>A </a:t>
            </a:r>
            <a:r>
              <a:rPr lang="fa-IR" sz="2000" dirty="0">
                <a:cs typeface="B Mitra" panose="00000400000000000000" pitchFamily="2" charset="-78"/>
              </a:rPr>
              <a:t>در منابع آب آشامیدنی است</a:t>
            </a:r>
            <a:r>
              <a:rPr lang="fa-IR" sz="2000" dirty="0"/>
              <a:t>.</a:t>
            </a:r>
            <a:endParaRPr lang="en-US" sz="2000" dirty="0"/>
          </a:p>
        </p:txBody>
      </p:sp>
    </p:spTree>
    <p:extLst>
      <p:ext uri="{BB962C8B-B14F-4D97-AF65-F5344CB8AC3E}">
        <p14:creationId xmlns:p14="http://schemas.microsoft.com/office/powerpoint/2010/main" val="1494350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آلودگی مواد غذایی</a:t>
            </a:r>
            <a:endParaRPr lang="en-US" sz="2800" dirty="0">
              <a:cs typeface="B Titr" panose="00000700000000000000" pitchFamily="2" charset="-78"/>
            </a:endParaRPr>
          </a:p>
        </p:txBody>
      </p:sp>
      <p:sp>
        <p:nvSpPr>
          <p:cNvPr id="3" name="Rectangle 2"/>
          <p:cNvSpPr/>
          <p:nvPr/>
        </p:nvSpPr>
        <p:spPr>
          <a:xfrm>
            <a:off x="886681" y="1328619"/>
            <a:ext cx="10104119" cy="2585323"/>
          </a:xfrm>
          <a:prstGeom prst="rect">
            <a:avLst/>
          </a:prstGeom>
        </p:spPr>
        <p:txBody>
          <a:bodyPr wrap="square">
            <a:spAutoFit/>
          </a:bodyPr>
          <a:lstStyle/>
          <a:p>
            <a:pPr algn="r" rtl="1"/>
            <a:r>
              <a:rPr lang="fa-IR" dirty="0" smtClean="0">
                <a:cs typeface="B Titr" panose="00000700000000000000" pitchFamily="2" charset="-78"/>
              </a:rPr>
              <a:t>مواد </a:t>
            </a:r>
            <a:r>
              <a:rPr lang="fa-IR" dirty="0">
                <a:cs typeface="B Titr" panose="00000700000000000000" pitchFamily="2" charset="-78"/>
              </a:rPr>
              <a:t>و محصولات غذایی ممکن است به یکی از روش‌های زیر با ویروس هپاتیت آلوده شوند: </a:t>
            </a:r>
            <a:endParaRPr lang="fa-IR" dirty="0" smtClean="0">
              <a:cs typeface="B Titr" panose="00000700000000000000" pitchFamily="2" charset="-78"/>
            </a:endParaRPr>
          </a:p>
          <a:p>
            <a:pPr algn="r" rtl="1"/>
            <a:endParaRPr lang="fa-IR" dirty="0" smtClean="0">
              <a:cs typeface="B Titr" panose="00000700000000000000" pitchFamily="2" charset="-78"/>
            </a:endParaRPr>
          </a:p>
          <a:p>
            <a:pPr marL="342900" indent="-342900" algn="r" rtl="1">
              <a:lnSpc>
                <a:spcPct val="150000"/>
              </a:lnSpc>
              <a:buFont typeface="+mj-lt"/>
              <a:buAutoNum type="arabicPeriod"/>
            </a:pPr>
            <a:r>
              <a:rPr lang="fa-IR" b="1" dirty="0" smtClean="0">
                <a:cs typeface="B Mitra" panose="00000400000000000000" pitchFamily="2" charset="-78"/>
              </a:rPr>
              <a:t>آلودگی </a:t>
            </a:r>
            <a:r>
              <a:rPr lang="fa-IR" b="1" dirty="0">
                <a:cs typeface="B Mitra" panose="00000400000000000000" pitchFamily="2" charset="-78"/>
              </a:rPr>
              <a:t>در فرآیند تهیه مواد غذایی ناشی از آلودگی دست‌های کارگران </a:t>
            </a:r>
            <a:endParaRPr lang="fa-IR" b="1" dirty="0" smtClean="0">
              <a:cs typeface="B Mitra" panose="00000400000000000000" pitchFamily="2" charset="-78"/>
            </a:endParaRPr>
          </a:p>
          <a:p>
            <a:pPr marL="342900" indent="-342900" algn="r" rtl="1">
              <a:lnSpc>
                <a:spcPct val="150000"/>
              </a:lnSpc>
              <a:buFont typeface="+mj-lt"/>
              <a:buAutoNum type="arabicPeriod"/>
            </a:pPr>
            <a:r>
              <a:rPr lang="fa-IR" b="1" dirty="0" smtClean="0">
                <a:cs typeface="B Mitra" panose="00000400000000000000" pitchFamily="2" charset="-78"/>
              </a:rPr>
              <a:t> </a:t>
            </a:r>
            <a:r>
              <a:rPr lang="fa-IR" b="1" dirty="0">
                <a:cs typeface="B Mitra" panose="00000400000000000000" pitchFamily="2" charset="-78"/>
              </a:rPr>
              <a:t>آبیاری با آب آلوده </a:t>
            </a:r>
            <a:endParaRPr lang="fa-IR" b="1" dirty="0" smtClean="0">
              <a:cs typeface="B Mitra" panose="00000400000000000000" pitchFamily="2" charset="-78"/>
            </a:endParaRPr>
          </a:p>
          <a:p>
            <a:pPr marL="342900" indent="-342900" algn="r" rtl="1">
              <a:lnSpc>
                <a:spcPct val="150000"/>
              </a:lnSpc>
              <a:buFont typeface="+mj-lt"/>
              <a:buAutoNum type="arabicPeriod"/>
            </a:pPr>
            <a:r>
              <a:rPr lang="fa-IR" b="1" dirty="0" smtClean="0">
                <a:cs typeface="B Mitra" panose="00000400000000000000" pitchFamily="2" charset="-78"/>
              </a:rPr>
              <a:t> </a:t>
            </a:r>
            <a:r>
              <a:rPr lang="fa-IR" b="1" dirty="0">
                <a:cs typeface="B Mitra" panose="00000400000000000000" pitchFamily="2" charset="-78"/>
              </a:rPr>
              <a:t>شستشو با آب آلوده </a:t>
            </a:r>
            <a:endParaRPr lang="fa-IR" b="1" dirty="0" smtClean="0">
              <a:cs typeface="B Mitra" panose="00000400000000000000" pitchFamily="2" charset="-78"/>
            </a:endParaRPr>
          </a:p>
          <a:p>
            <a:pPr marL="342900" indent="-342900" algn="r" rtl="1">
              <a:lnSpc>
                <a:spcPct val="150000"/>
              </a:lnSpc>
              <a:buFont typeface="+mj-lt"/>
              <a:buAutoNum type="arabicPeriod"/>
            </a:pPr>
            <a:r>
              <a:rPr lang="fa-IR" b="1" dirty="0" smtClean="0">
                <a:cs typeface="B Mitra" panose="00000400000000000000" pitchFamily="2" charset="-78"/>
              </a:rPr>
              <a:t> </a:t>
            </a:r>
            <a:r>
              <a:rPr lang="fa-IR" b="1" dirty="0">
                <a:cs typeface="B Mitra" panose="00000400000000000000" pitchFamily="2" charset="-78"/>
              </a:rPr>
              <a:t>استفاده از آب آلوده در مرحله فرآوری مواد </a:t>
            </a:r>
            <a:r>
              <a:rPr lang="fa-IR" b="1" dirty="0" smtClean="0">
                <a:cs typeface="B Mitra" panose="00000400000000000000" pitchFamily="2" charset="-78"/>
              </a:rPr>
              <a:t>غذایی</a:t>
            </a:r>
          </a:p>
          <a:p>
            <a:pPr algn="r" rtl="1"/>
            <a:endParaRPr lang="fa-IR" dirty="0" smtClean="0"/>
          </a:p>
        </p:txBody>
      </p:sp>
      <p:sp>
        <p:nvSpPr>
          <p:cNvPr id="4" name="Rectangle 3"/>
          <p:cNvSpPr/>
          <p:nvPr/>
        </p:nvSpPr>
        <p:spPr>
          <a:xfrm>
            <a:off x="886681" y="4091077"/>
            <a:ext cx="10104119" cy="193899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r" rtl="1"/>
            <a:r>
              <a:rPr lang="fa-IR" sz="2400" dirty="0" smtClean="0">
                <a:cs typeface="B Titr" panose="00000700000000000000" pitchFamily="2" charset="-78"/>
              </a:rPr>
              <a:t>نکته:</a:t>
            </a:r>
          </a:p>
          <a:p>
            <a:pPr algn="r" rtl="1"/>
            <a:endParaRPr lang="fa-IR" sz="2400" dirty="0" smtClean="0">
              <a:cs typeface="B Titr" panose="00000700000000000000" pitchFamily="2" charset="-78"/>
            </a:endParaRPr>
          </a:p>
          <a:p>
            <a:pPr algn="just" rtl="1"/>
            <a:r>
              <a:rPr lang="fa-IR" dirty="0" smtClean="0">
                <a:cs typeface="B Mitra" panose="00000400000000000000" pitchFamily="2" charset="-78"/>
              </a:rPr>
              <a:t>* روش‌های </a:t>
            </a:r>
            <a:r>
              <a:rPr lang="fa-IR" dirty="0">
                <a:cs typeface="B Mitra" panose="00000400000000000000" pitchFamily="2" charset="-78"/>
              </a:rPr>
              <a:t>متداولی که برای کنترل کیفیت میکروبیولوژی مواد غذایی مورد استفاده قرار می‌گیرند، نمی‌توانند آلودگی ویروسی را به‌طور قابل‌اطمینانی تشخیص دهند </a:t>
            </a:r>
            <a:r>
              <a:rPr lang="fa-IR" dirty="0" smtClean="0">
                <a:cs typeface="B Mitra" panose="00000400000000000000" pitchFamily="2" charset="-78"/>
              </a:rPr>
              <a:t>.</a:t>
            </a:r>
          </a:p>
          <a:p>
            <a:pPr algn="just" rtl="1"/>
            <a:r>
              <a:rPr lang="fa-IR" dirty="0" smtClean="0">
                <a:cs typeface="B Mitra" panose="00000400000000000000" pitchFamily="2" charset="-78"/>
              </a:rPr>
              <a:t>* * تامین </a:t>
            </a:r>
            <a:r>
              <a:rPr lang="fa-IR" dirty="0">
                <a:cs typeface="B Mitra" panose="00000400000000000000" pitchFamily="2" charset="-78"/>
              </a:rPr>
              <a:t>توالت‌های بهداشتی برای کارگران مزارع، استفاده از آب </a:t>
            </a:r>
            <a:r>
              <a:rPr lang="fa-IR" dirty="0" smtClean="0">
                <a:cs typeface="B Mitra" panose="00000400000000000000" pitchFamily="2" charset="-78"/>
              </a:rPr>
              <a:t>کلرینه </a:t>
            </a:r>
            <a:r>
              <a:rPr lang="fa-IR" dirty="0">
                <a:cs typeface="B Mitra" panose="00000400000000000000" pitchFamily="2" charset="-78"/>
              </a:rPr>
              <a:t>شده یا آب سالم برای شستشوی محصولات یا برای تولید یخ و دور نگه‌داشتن کودکان از مناطقی که مواد غذایی برداشت می‌شوند، می‌تواند خطر آلودگی را کاهش دهد</a:t>
            </a:r>
            <a:endParaRPr lang="en-US" dirty="0">
              <a:cs typeface="B Mitra" panose="00000400000000000000" pitchFamily="2" charset="-78"/>
            </a:endParaRPr>
          </a:p>
        </p:txBody>
      </p:sp>
    </p:spTree>
    <p:extLst>
      <p:ext uri="{BB962C8B-B14F-4D97-AF65-F5344CB8AC3E}">
        <p14:creationId xmlns:p14="http://schemas.microsoft.com/office/powerpoint/2010/main" val="4926129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بهداشت آب</a:t>
            </a:r>
            <a:endParaRPr lang="en-US" sz="2800" dirty="0">
              <a:cs typeface="B Titr" panose="00000700000000000000" pitchFamily="2" charset="-78"/>
            </a:endParaRPr>
          </a:p>
        </p:txBody>
      </p:sp>
      <p:sp>
        <p:nvSpPr>
          <p:cNvPr id="4" name="Rectangle 3"/>
          <p:cNvSpPr/>
          <p:nvPr/>
        </p:nvSpPr>
        <p:spPr>
          <a:xfrm>
            <a:off x="6017800" y="1574885"/>
            <a:ext cx="3966150" cy="2585323"/>
          </a:xfrm>
          <a:prstGeom prst="rect">
            <a:avLst/>
          </a:prstGeom>
        </p:spPr>
        <p:txBody>
          <a:bodyPr wrap="none">
            <a:spAutoFit/>
          </a:bodyPr>
          <a:lstStyle/>
          <a:p>
            <a:pPr marL="342900" indent="-342900" algn="r" rtl="1">
              <a:lnSpc>
                <a:spcPct val="150000"/>
              </a:lnSpc>
              <a:buAutoNum type="arabicPeriod"/>
            </a:pPr>
            <a:r>
              <a:rPr lang="fa-IR" b="1" dirty="0" smtClean="0">
                <a:cs typeface="B Mitra" panose="00000400000000000000" pitchFamily="2" charset="-78"/>
              </a:rPr>
              <a:t>اجرای </a:t>
            </a:r>
            <a:r>
              <a:rPr lang="fa-IR" b="1" dirty="0">
                <a:cs typeface="B Mitra" panose="00000400000000000000" pitchFamily="2" charset="-78"/>
              </a:rPr>
              <a:t>برنامه ایمنی </a:t>
            </a:r>
            <a:r>
              <a:rPr lang="fa-IR" b="1" dirty="0" smtClean="0">
                <a:cs typeface="B Mitra" panose="00000400000000000000" pitchFamily="2" charset="-78"/>
              </a:rPr>
              <a:t>آب</a:t>
            </a:r>
          </a:p>
          <a:p>
            <a:pPr marL="342900" indent="-342900" algn="r" rtl="1">
              <a:lnSpc>
                <a:spcPct val="150000"/>
              </a:lnSpc>
              <a:buFontTx/>
              <a:buAutoNum type="arabicPeriod"/>
            </a:pPr>
            <a:r>
              <a:rPr lang="fa-IR" b="1" dirty="0">
                <a:cs typeface="B Mitra" panose="00000400000000000000" pitchFamily="2" charset="-78"/>
              </a:rPr>
              <a:t>بازرسی از سامانه های آب </a:t>
            </a:r>
            <a:r>
              <a:rPr lang="fa-IR" b="1" dirty="0" smtClean="0">
                <a:cs typeface="B Mitra" panose="00000400000000000000" pitchFamily="2" charset="-78"/>
              </a:rPr>
              <a:t>آشامیدنی</a:t>
            </a:r>
          </a:p>
          <a:p>
            <a:pPr marL="342900" indent="-342900" algn="r" rtl="1">
              <a:lnSpc>
                <a:spcPct val="150000"/>
              </a:lnSpc>
              <a:buFontTx/>
              <a:buAutoNum type="arabicPeriod"/>
            </a:pPr>
            <a:r>
              <a:rPr lang="fa-IR" b="1" dirty="0">
                <a:cs typeface="B Mitra" panose="00000400000000000000" pitchFamily="2" charset="-78"/>
              </a:rPr>
              <a:t>اندازه گیری کلر آزاد باقی مانده آب </a:t>
            </a:r>
            <a:r>
              <a:rPr lang="fa-IR" b="1" dirty="0" smtClean="0">
                <a:cs typeface="B Mitra" panose="00000400000000000000" pitchFamily="2" charset="-78"/>
              </a:rPr>
              <a:t>آشامیدنی</a:t>
            </a:r>
          </a:p>
          <a:p>
            <a:pPr marL="342900" indent="-342900" algn="r" rtl="1">
              <a:lnSpc>
                <a:spcPct val="150000"/>
              </a:lnSpc>
              <a:buFontTx/>
              <a:buAutoNum type="arabicPeriod"/>
            </a:pPr>
            <a:r>
              <a:rPr lang="fa-IR" b="1" dirty="0">
                <a:cs typeface="B Mitra" panose="00000400000000000000" pitchFamily="2" charset="-78"/>
              </a:rPr>
              <a:t>اندازه گیری کدورت آب </a:t>
            </a:r>
            <a:r>
              <a:rPr lang="fa-IR" b="1" dirty="0" smtClean="0">
                <a:cs typeface="B Mitra" panose="00000400000000000000" pitchFamily="2" charset="-78"/>
              </a:rPr>
              <a:t>آشامیدنی</a:t>
            </a:r>
          </a:p>
          <a:p>
            <a:pPr marL="342900" indent="-342900" algn="r" rtl="1">
              <a:lnSpc>
                <a:spcPct val="150000"/>
              </a:lnSpc>
              <a:buFontTx/>
              <a:buAutoNum type="arabicPeriod"/>
            </a:pPr>
            <a:r>
              <a:rPr lang="fa-IR" b="1" dirty="0">
                <a:cs typeface="B Mitra" panose="00000400000000000000" pitchFamily="2" charset="-78"/>
              </a:rPr>
              <a:t>نمونه برداری میکروبی آب آشامیدنی</a:t>
            </a:r>
          </a:p>
          <a:p>
            <a:pPr marL="342900" indent="-342900" algn="r" rtl="1">
              <a:lnSpc>
                <a:spcPct val="150000"/>
              </a:lnSpc>
              <a:buFontTx/>
              <a:buAutoNum type="arabicPeriod"/>
            </a:pPr>
            <a:endParaRPr lang="fa-IR" b="1" dirty="0">
              <a:cs typeface="B Mitra" panose="00000400000000000000" pitchFamily="2" charset="-78"/>
            </a:endParaRPr>
          </a:p>
        </p:txBody>
      </p:sp>
    </p:spTree>
    <p:extLst>
      <p:ext uri="{BB962C8B-B14F-4D97-AF65-F5344CB8AC3E}">
        <p14:creationId xmlns:p14="http://schemas.microsoft.com/office/powerpoint/2010/main" val="7696386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80001" y="642819"/>
            <a:ext cx="10104119" cy="4108817"/>
          </a:xfrm>
          <a:prstGeom prst="rect">
            <a:avLst/>
          </a:prstGeom>
        </p:spPr>
        <p:txBody>
          <a:bodyPr wrap="square">
            <a:spAutoFit/>
          </a:bodyPr>
          <a:lstStyle/>
          <a:p>
            <a:pPr algn="r" rtl="1">
              <a:lnSpc>
                <a:spcPct val="150000"/>
              </a:lnSpc>
            </a:pPr>
            <a:r>
              <a:rPr lang="fa-IR" b="1" dirty="0" smtClean="0">
                <a:cs typeface="B Mitra" panose="00000400000000000000" pitchFamily="2" charset="-78"/>
              </a:rPr>
              <a:t>1. اجرای برنامه ایمنی آب</a:t>
            </a:r>
          </a:p>
          <a:p>
            <a:pPr algn="r" rtl="1">
              <a:lnSpc>
                <a:spcPct val="150000"/>
              </a:lnSpc>
            </a:pPr>
            <a:endParaRPr lang="fa-IR" b="1" dirty="0" smtClean="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a:cs typeface="B Mitra" panose="00000400000000000000" pitchFamily="2" charset="-78"/>
              </a:rPr>
              <a:t>دسترسی به آب سالم یک نیاز اساسی و از حقوق اولیه انسان ها است</a:t>
            </a:r>
            <a:r>
              <a:rPr lang="fa-IR" dirty="0" smtClean="0">
                <a:cs typeface="B Mitra" panose="00000400000000000000" pitchFamily="2" charset="-78"/>
              </a:rPr>
              <a:t>.</a:t>
            </a: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عدم </a:t>
            </a:r>
            <a:r>
              <a:rPr lang="fa-IR" dirty="0">
                <a:cs typeface="B Mitra" panose="00000400000000000000" pitchFamily="2" charset="-78"/>
              </a:rPr>
              <a:t>دسترسی به آب آشامیدنی سالم از نظر کمی و کیفی می تواند باعث بروز و شیوع بیماریهای منتقله از آب شود</a:t>
            </a:r>
            <a:r>
              <a:rPr lang="fa-IR" dirty="0" smtClean="0">
                <a:cs typeface="B Mitra" panose="00000400000000000000" pitchFamily="2" charset="-78"/>
              </a:rPr>
              <a:t>.</a:t>
            </a: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آلودگی </a:t>
            </a:r>
            <a:r>
              <a:rPr lang="fa-IR" dirty="0">
                <a:cs typeface="B Mitra" panose="00000400000000000000" pitchFamily="2" charset="-78"/>
              </a:rPr>
              <a:t>منابع تأمین کننده آب آشامیدنی به فضولات انسانی، ناکارآمدی سامانه تصفیه و گندزدایی و آلودگی ثانویه آب می تواند باعث بروز و شیوع بیماری ویروسی هپاتیت </a:t>
            </a:r>
            <a:r>
              <a:rPr lang="en-US" dirty="0">
                <a:cs typeface="B Mitra" panose="00000400000000000000" pitchFamily="2" charset="-78"/>
              </a:rPr>
              <a:t>A </a:t>
            </a:r>
            <a:r>
              <a:rPr lang="fa-IR" dirty="0">
                <a:cs typeface="B Mitra" panose="00000400000000000000" pitchFamily="2" charset="-78"/>
              </a:rPr>
              <a:t>و </a:t>
            </a:r>
            <a:r>
              <a:rPr lang="en-US" dirty="0">
                <a:cs typeface="B Mitra" panose="00000400000000000000" pitchFamily="2" charset="-78"/>
              </a:rPr>
              <a:t>E </a:t>
            </a:r>
            <a:r>
              <a:rPr lang="fa-IR" dirty="0">
                <a:cs typeface="B Mitra" panose="00000400000000000000" pitchFamily="2" charset="-78"/>
              </a:rPr>
              <a:t>شود</a:t>
            </a:r>
            <a:r>
              <a:rPr lang="fa-IR" dirty="0" smtClean="0">
                <a:cs typeface="B Mitra" panose="00000400000000000000" pitchFamily="2" charset="-78"/>
              </a:rPr>
              <a:t>.</a:t>
            </a: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مؤثرترین </a:t>
            </a:r>
            <a:r>
              <a:rPr lang="fa-IR" dirty="0">
                <a:cs typeface="B Mitra" panose="00000400000000000000" pitchFamily="2" charset="-78"/>
              </a:rPr>
              <a:t>روش جهت اطمینان پایدار از ایمنی یک سیستم تأمین آب آشامیدنی، استفاده از راهکار ارزیابی جامع ریسک و مدیریت آن می باشد، به طوری که تمام مراحل تأمین آب از حوزه آبریز تا مصرف کننده را شامل شود. </a:t>
            </a:r>
            <a:endParaRPr lang="fa-IR" dirty="0" smtClean="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بهترین </a:t>
            </a:r>
            <a:r>
              <a:rPr lang="fa-IR" dirty="0">
                <a:cs typeface="B Mitra" panose="00000400000000000000" pitchFamily="2" charset="-78"/>
              </a:rPr>
              <a:t>اقدام برای پیشگیری از بیماری هپاتیت </a:t>
            </a:r>
            <a:r>
              <a:rPr lang="en-US" dirty="0">
                <a:cs typeface="B Mitra" panose="00000400000000000000" pitchFamily="2" charset="-78"/>
              </a:rPr>
              <a:t>A </a:t>
            </a:r>
            <a:r>
              <a:rPr lang="fa-IR" dirty="0">
                <a:cs typeface="B Mitra" panose="00000400000000000000" pitchFamily="2" charset="-78"/>
              </a:rPr>
              <a:t>و </a:t>
            </a:r>
            <a:r>
              <a:rPr lang="en-US" dirty="0">
                <a:cs typeface="B Mitra" panose="00000400000000000000" pitchFamily="2" charset="-78"/>
              </a:rPr>
              <a:t>E </a:t>
            </a:r>
            <a:r>
              <a:rPr lang="fa-IR" dirty="0">
                <a:cs typeface="B Mitra" panose="00000400000000000000" pitchFamily="2" charset="-78"/>
              </a:rPr>
              <a:t>اجرای برنامه </a:t>
            </a:r>
            <a:r>
              <a:rPr lang="fa-IR" dirty="0" smtClean="0">
                <a:cs typeface="B Mitra" panose="00000400000000000000" pitchFamily="2" charset="-78"/>
              </a:rPr>
              <a:t>ایمنی آب </a:t>
            </a:r>
            <a:r>
              <a:rPr lang="fa-IR" dirty="0">
                <a:cs typeface="B Mitra" panose="00000400000000000000" pitchFamily="2" charset="-78"/>
              </a:rPr>
              <a:t>می باشد.</a:t>
            </a:r>
            <a:endParaRPr lang="fa-IR" dirty="0" smtClean="0">
              <a:cs typeface="B Mitra" panose="00000400000000000000" pitchFamily="2" charset="-78"/>
            </a:endParaRPr>
          </a:p>
          <a:p>
            <a:pPr algn="r" rtl="1"/>
            <a:endParaRPr lang="fa-IR" dirty="0" smtClean="0"/>
          </a:p>
        </p:txBody>
      </p:sp>
    </p:spTree>
    <p:extLst>
      <p:ext uri="{BB962C8B-B14F-4D97-AF65-F5344CB8AC3E}">
        <p14:creationId xmlns:p14="http://schemas.microsoft.com/office/powerpoint/2010/main" val="30524522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10481" y="551379"/>
            <a:ext cx="10104119" cy="3693319"/>
          </a:xfrm>
          <a:prstGeom prst="rect">
            <a:avLst/>
          </a:prstGeom>
        </p:spPr>
        <p:txBody>
          <a:bodyPr wrap="square">
            <a:spAutoFit/>
          </a:bodyPr>
          <a:lstStyle/>
          <a:p>
            <a:pPr algn="r" rtl="1">
              <a:lnSpc>
                <a:spcPct val="150000"/>
              </a:lnSpc>
            </a:pPr>
            <a:r>
              <a:rPr lang="fa-IR" b="1" dirty="0" smtClean="0">
                <a:cs typeface="B Mitra" panose="00000400000000000000" pitchFamily="2" charset="-78"/>
              </a:rPr>
              <a:t>2. بازرسی از سامانه های آب آشامیدنی</a:t>
            </a:r>
          </a:p>
          <a:p>
            <a:pPr algn="r" rtl="1">
              <a:lnSpc>
                <a:spcPct val="150000"/>
              </a:lnSpc>
            </a:pPr>
            <a:endParaRPr lang="fa-IR" b="1" dirty="0" smtClean="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بازرسی از سامانه های آب آشامیدنی یکی </a:t>
            </a:r>
            <a:r>
              <a:rPr lang="fa-IR" dirty="0">
                <a:cs typeface="B Mitra" panose="00000400000000000000" pitchFamily="2" charset="-78"/>
              </a:rPr>
              <a:t>از فرآیندهای مهم برای شناسایی سریع مخاطرات می باشد. </a:t>
            </a:r>
          </a:p>
          <a:p>
            <a:pPr marL="285750" indent="-285750" algn="r" rtl="1">
              <a:lnSpc>
                <a:spcPct val="150000"/>
              </a:lnSpc>
              <a:buFont typeface="Wingdings" panose="05000000000000000000" pitchFamily="2" charset="2"/>
              <a:buChar char="ü"/>
            </a:pPr>
            <a:r>
              <a:rPr lang="fa-IR" dirty="0">
                <a:cs typeface="B Mitra" panose="00000400000000000000" pitchFamily="2" charset="-78"/>
              </a:rPr>
              <a:t>سامانه های آب آشامیدنی باید حداقل هر شش ماه یکبار بازرسی شود و مخاطرات احتمالی شناسایی و با استفاده از چک لیست مربوطه ارزیابی ریسک انجام شود. </a:t>
            </a:r>
          </a:p>
          <a:p>
            <a:pPr marL="285750" indent="-285750" algn="r" rtl="1">
              <a:lnSpc>
                <a:spcPct val="150000"/>
              </a:lnSpc>
              <a:buFont typeface="Wingdings" panose="05000000000000000000" pitchFamily="2" charset="2"/>
              <a:buChar char="ü"/>
            </a:pPr>
            <a:r>
              <a:rPr lang="fa-IR" dirty="0">
                <a:cs typeface="B Mitra" panose="00000400000000000000" pitchFamily="2" charset="-78"/>
              </a:rPr>
              <a:t>برای کاهش ریسک سامانه های آبرسانی که ریسک آنها بالا و خیلی بالا است باید برنامه ریزی و پیگیری مستمر صورت گیرد. پیگیری می تواند به صورت فوری از طریق تماس تلفنی و ارسال پیامک انجام شود. </a:t>
            </a:r>
          </a:p>
          <a:p>
            <a:pPr marL="285750" indent="-285750" algn="r" rtl="1">
              <a:lnSpc>
                <a:spcPct val="150000"/>
              </a:lnSpc>
              <a:buFont typeface="Wingdings" panose="05000000000000000000" pitchFamily="2" charset="2"/>
              <a:buChar char="ü"/>
            </a:pPr>
            <a:r>
              <a:rPr lang="fa-IR" dirty="0">
                <a:cs typeface="B Mitra" panose="00000400000000000000" pitchFamily="2" charset="-78"/>
              </a:rPr>
              <a:t>پیگیری از طریق مکاتبه و برگزاری جلسه با متولیان تأمین کننده آب و سازمانهای ناظر در سطح شهرستان و استان لازم است</a:t>
            </a:r>
            <a:r>
              <a:rPr lang="fa-IR" b="1" dirty="0">
                <a:cs typeface="B Mitra" panose="00000400000000000000" pitchFamily="2" charset="-78"/>
              </a:rPr>
              <a:t>.</a:t>
            </a:r>
            <a:endParaRPr lang="fa-IR" b="1" dirty="0" smtClean="0">
              <a:cs typeface="B Mitra" panose="00000400000000000000" pitchFamily="2" charset="-78"/>
            </a:endParaRPr>
          </a:p>
          <a:p>
            <a:pPr algn="r" rtl="1"/>
            <a:endParaRPr lang="fa-IR" dirty="0" smtClean="0"/>
          </a:p>
        </p:txBody>
      </p:sp>
    </p:spTree>
    <p:extLst>
      <p:ext uri="{BB962C8B-B14F-4D97-AF65-F5344CB8AC3E}">
        <p14:creationId xmlns:p14="http://schemas.microsoft.com/office/powerpoint/2010/main" val="13191049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40961" y="372965"/>
            <a:ext cx="10104119" cy="5770811"/>
          </a:xfrm>
          <a:prstGeom prst="rect">
            <a:avLst/>
          </a:prstGeom>
        </p:spPr>
        <p:txBody>
          <a:bodyPr wrap="square">
            <a:spAutoFit/>
          </a:bodyPr>
          <a:lstStyle/>
          <a:p>
            <a:pPr algn="r" rtl="1">
              <a:lnSpc>
                <a:spcPct val="150000"/>
              </a:lnSpc>
            </a:pPr>
            <a:r>
              <a:rPr lang="fa-IR" b="1" dirty="0" smtClean="0">
                <a:cs typeface="B Mitra" panose="00000400000000000000" pitchFamily="2" charset="-78"/>
              </a:rPr>
              <a:t>3. اندازه گیری کلر آزاد باقی مانده آب آشامیدنی</a:t>
            </a: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گندزدایی </a:t>
            </a:r>
            <a:r>
              <a:rPr lang="fa-IR" dirty="0">
                <a:cs typeface="B Mitra" panose="00000400000000000000" pitchFamily="2" charset="-78"/>
              </a:rPr>
              <a:t>آب آشامیدنی با هدف از بین بردن عوامل میکروبی بیماریزا، کنترل میکروارگانیسم های مزاحم، ممانعت از رشد مجدد میکروبی در شبکه های آب رسانی و حذف یا تقلیل رنگ، طعم و بوی آب و مقابله با آلودگی های ثانویه انجام می شود. </a:t>
            </a:r>
            <a:endParaRPr lang="fa-IR" dirty="0" smtClean="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معمولا </a:t>
            </a:r>
            <a:r>
              <a:rPr lang="fa-IR" dirty="0">
                <a:cs typeface="B Mitra" panose="00000400000000000000" pitchFamily="2" charset="-78"/>
              </a:rPr>
              <a:t>برای گندزدایی از کلر و ترکیبات آن استفاده می شود. </a:t>
            </a:r>
            <a:r>
              <a:rPr lang="fa-IR" dirty="0" smtClean="0">
                <a:cs typeface="B Mitra" panose="00000400000000000000" pitchFamily="2" charset="-78"/>
              </a:rPr>
              <a:t>کلر </a:t>
            </a:r>
            <a:r>
              <a:rPr lang="fa-IR" dirty="0">
                <a:cs typeface="B Mitra" panose="00000400000000000000" pitchFamily="2" charset="-78"/>
              </a:rPr>
              <a:t>رایج ترین گندزدای </a:t>
            </a:r>
            <a:r>
              <a:rPr lang="fa-IR" dirty="0" smtClean="0">
                <a:cs typeface="B Mitra" panose="00000400000000000000" pitchFamily="2" charset="-78"/>
              </a:rPr>
              <a:t>مورد استفاده </a:t>
            </a:r>
            <a:r>
              <a:rPr lang="fa-IR" dirty="0">
                <a:cs typeface="B Mitra" panose="00000400000000000000" pitchFamily="2" charset="-78"/>
              </a:rPr>
              <a:t>در سراسر جهان است. </a:t>
            </a:r>
            <a:endParaRPr lang="fa-IR" dirty="0" smtClean="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برنامه </a:t>
            </a:r>
            <a:r>
              <a:rPr lang="fa-IR" dirty="0">
                <a:cs typeface="B Mitra" panose="00000400000000000000" pitchFamily="2" charset="-78"/>
              </a:rPr>
              <a:t>ریزی و اجرای فرآیند کلر سنجی برای اطمینان از عملکرد مناسب سیستم گندزدایی و در نهایت </a:t>
            </a:r>
            <a:r>
              <a:rPr lang="fa-IR" dirty="0" smtClean="0">
                <a:cs typeface="B Mitra" panose="00000400000000000000" pitchFamily="2" charset="-78"/>
              </a:rPr>
              <a:t>اطمینان از سلامتمیکروبی آب </a:t>
            </a:r>
            <a:r>
              <a:rPr lang="fa-IR" dirty="0">
                <a:cs typeface="B Mitra" panose="00000400000000000000" pitchFamily="2" charset="-78"/>
              </a:rPr>
              <a:t>آشامیدنی امری بسیار ضروری است. </a:t>
            </a:r>
            <a:endParaRPr lang="fa-IR" dirty="0" smtClean="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یکی </a:t>
            </a:r>
            <a:r>
              <a:rPr lang="fa-IR" dirty="0">
                <a:cs typeface="B Mitra" panose="00000400000000000000" pitchFamily="2" charset="-78"/>
              </a:rPr>
              <a:t>از وظایف اصلی و </a:t>
            </a:r>
            <a:r>
              <a:rPr lang="fa-IR" dirty="0" smtClean="0">
                <a:cs typeface="B Mitra" panose="00000400000000000000" pitchFamily="2" charset="-78"/>
              </a:rPr>
              <a:t>مهم بازرسین بهداشت محیط </a:t>
            </a:r>
            <a:r>
              <a:rPr lang="fa-IR" dirty="0">
                <a:cs typeface="B Mitra" panose="00000400000000000000" pitchFamily="2" charset="-78"/>
              </a:rPr>
              <a:t>در حوزه کنترل کیفی آب آشامیدنی کلر سنجی است که </a:t>
            </a:r>
            <a:r>
              <a:rPr lang="fa-IR" dirty="0" smtClean="0">
                <a:cs typeface="B Mitra" panose="00000400000000000000" pitchFamily="2" charset="-78"/>
              </a:rPr>
              <a:t>باید روزانه در زمان های </a:t>
            </a:r>
            <a:r>
              <a:rPr lang="fa-IR" dirty="0">
                <a:cs typeface="B Mitra" panose="00000400000000000000" pitchFamily="2" charset="-78"/>
              </a:rPr>
              <a:t>مختلف از شبانه روز </a:t>
            </a:r>
            <a:r>
              <a:rPr lang="fa-IR" dirty="0" smtClean="0">
                <a:cs typeface="B Mitra" panose="00000400000000000000" pitchFamily="2" charset="-78"/>
              </a:rPr>
              <a:t>و </a:t>
            </a:r>
            <a:r>
              <a:rPr lang="fa-IR" dirty="0">
                <a:cs typeface="B Mitra" panose="00000400000000000000" pitchFamily="2" charset="-78"/>
              </a:rPr>
              <a:t>در مکان های مناسب صورت </a:t>
            </a:r>
            <a:r>
              <a:rPr lang="fa-IR" dirty="0" smtClean="0">
                <a:cs typeface="B Mitra" panose="00000400000000000000" pitchFamily="2" charset="-78"/>
              </a:rPr>
              <a:t>گیرد</a:t>
            </a: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 مقدار کلر آزاد باقی مانده در شبکه </a:t>
            </a:r>
            <a:r>
              <a:rPr lang="fa-IR" dirty="0">
                <a:cs typeface="B Mitra" panose="00000400000000000000" pitchFamily="2" charset="-78"/>
              </a:rPr>
              <a:t>توزیع در محل تحویل باید </a:t>
            </a:r>
            <a:r>
              <a:rPr lang="fa-IR" dirty="0" smtClean="0">
                <a:cs typeface="B Mitra" panose="00000400000000000000" pitchFamily="2" charset="-78"/>
              </a:rPr>
              <a:t>بین ۰/۲ </a:t>
            </a:r>
            <a:r>
              <a:rPr lang="fa-IR" dirty="0">
                <a:cs typeface="B Mitra" panose="00000400000000000000" pitchFamily="2" charset="-78"/>
              </a:rPr>
              <a:t>تا ۰/۸ میلی گرم در </a:t>
            </a:r>
            <a:r>
              <a:rPr lang="fa-IR" dirty="0" smtClean="0">
                <a:cs typeface="B Mitra" panose="00000400000000000000" pitchFamily="2" charset="-78"/>
              </a:rPr>
              <a:t>لیتر باشد</a:t>
            </a: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در صورتی که </a:t>
            </a:r>
            <a:r>
              <a:rPr lang="fa-IR" dirty="0">
                <a:cs typeface="B Mitra" panose="00000400000000000000" pitchFamily="2" charset="-78"/>
              </a:rPr>
              <a:t>مقدار کلر آزاد باقیمانده صفر و یا نامطلوب باشد باید پیگیری لازم برای اصلاح </a:t>
            </a:r>
            <a:r>
              <a:rPr lang="fa-IR" dirty="0" smtClean="0">
                <a:cs typeface="B Mitra" panose="00000400000000000000" pitchFamily="2" charset="-78"/>
              </a:rPr>
              <a:t>فرایند </a:t>
            </a:r>
            <a:r>
              <a:rPr lang="fa-IR" dirty="0">
                <a:cs typeface="B Mitra" panose="00000400000000000000" pitchFamily="2" charset="-78"/>
              </a:rPr>
              <a:t>گندزدایی توسط متولیان امر انجام شود. </a:t>
            </a:r>
            <a:endParaRPr lang="fa-IR" dirty="0" smtClean="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در </a:t>
            </a:r>
            <a:r>
              <a:rPr lang="fa-IR" dirty="0">
                <a:cs typeface="B Mitra" panose="00000400000000000000" pitchFamily="2" charset="-78"/>
              </a:rPr>
              <a:t>صورتی که در منطقه تحت پوشش آبرسانی عمومی وجود ندارد باید از آب بسته بندی شده استفاده شود و یا با استفاده از روش های سالم سازی آب، نسبت به گندزدایی آب منابع بهسازی شده اقدام گردد</a:t>
            </a:r>
            <a:r>
              <a:rPr lang="fa-IR" dirty="0" smtClean="0">
                <a:cs typeface="B Mitra" panose="00000400000000000000" pitchFamily="2" charset="-78"/>
              </a:rPr>
              <a:t>.</a:t>
            </a: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 </a:t>
            </a:r>
            <a:r>
              <a:rPr lang="fa-IR" dirty="0">
                <a:cs typeface="B Mitra" panose="00000400000000000000" pitchFamily="2" charset="-78"/>
              </a:rPr>
              <a:t>تحویل پرکلرین و آموزش نحوه ی تهیه کلر مادر ۱ درصد و نحوه ی استفاده از آن باید به صورت برنامه ریزی شده در دستور کار قرار گیرد.</a:t>
            </a:r>
            <a:endParaRPr lang="fa-IR" dirty="0" smtClean="0">
              <a:cs typeface="B Mitra" panose="00000400000000000000" pitchFamily="2" charset="-78"/>
            </a:endParaRPr>
          </a:p>
          <a:p>
            <a:pPr algn="r" rtl="1"/>
            <a:endParaRPr lang="fa-IR" dirty="0" smtClean="0"/>
          </a:p>
        </p:txBody>
      </p:sp>
    </p:spTree>
    <p:extLst>
      <p:ext uri="{BB962C8B-B14F-4D97-AF65-F5344CB8AC3E}">
        <p14:creationId xmlns:p14="http://schemas.microsoft.com/office/powerpoint/2010/main" val="41838918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3321" y="581859"/>
            <a:ext cx="10104119" cy="2031325"/>
          </a:xfrm>
          <a:prstGeom prst="rect">
            <a:avLst/>
          </a:prstGeom>
        </p:spPr>
        <p:txBody>
          <a:bodyPr wrap="square">
            <a:spAutoFit/>
          </a:bodyPr>
          <a:lstStyle/>
          <a:p>
            <a:pPr algn="r" rtl="1">
              <a:lnSpc>
                <a:spcPct val="150000"/>
              </a:lnSpc>
            </a:pPr>
            <a:r>
              <a:rPr lang="fa-IR" b="1" dirty="0" smtClean="0">
                <a:cs typeface="B Mitra" panose="00000400000000000000" pitchFamily="2" charset="-78"/>
              </a:rPr>
              <a:t>4. اندازه گیری کدورت آب آشامیدنی</a:t>
            </a:r>
          </a:p>
          <a:p>
            <a:pPr marL="285750" indent="-285750" algn="r" rtl="1">
              <a:lnSpc>
                <a:spcPct val="150000"/>
              </a:lnSpc>
              <a:buFont typeface="Wingdings" panose="05000000000000000000" pitchFamily="2" charset="2"/>
              <a:buChar char="ü"/>
            </a:pPr>
            <a:r>
              <a:rPr lang="fa-IR" dirty="0">
                <a:cs typeface="B Mitra" panose="00000400000000000000" pitchFamily="2" charset="-78"/>
              </a:rPr>
              <a:t>بالا بودن کدورت آب از دو </a:t>
            </a:r>
            <a:r>
              <a:rPr lang="fa-IR" dirty="0" smtClean="0">
                <a:cs typeface="B Mitra" panose="00000400000000000000" pitchFamily="2" charset="-78"/>
              </a:rPr>
              <a:t>جنبه ی </a:t>
            </a:r>
            <a:r>
              <a:rPr lang="fa-IR" dirty="0">
                <a:cs typeface="B Mitra" panose="00000400000000000000" pitchFamily="2" charset="-78"/>
              </a:rPr>
              <a:t>مقبولیت عمومی و ایجاد اختلال در فرایند گندزدایی اب مهم است. </a:t>
            </a:r>
            <a:endParaRPr lang="fa-IR" dirty="0" smtClean="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کدورت </a:t>
            </a:r>
            <a:r>
              <a:rPr lang="fa-IR" dirty="0">
                <a:cs typeface="B Mitra" panose="00000400000000000000" pitchFamily="2" charset="-78"/>
              </a:rPr>
              <a:t>آب به ویژه در زمان بروز بیماری روده ای بایستی اندازه گیری شود. </a:t>
            </a:r>
            <a:endParaRPr lang="fa-IR" dirty="0" smtClean="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smtClean="0">
                <a:cs typeface="B Mitra" panose="00000400000000000000" pitchFamily="2" charset="-78"/>
              </a:rPr>
              <a:t>مقدار </a:t>
            </a:r>
            <a:r>
              <a:rPr lang="fa-IR" dirty="0">
                <a:cs typeface="B Mitra" panose="00000400000000000000" pitchFamily="2" charset="-78"/>
              </a:rPr>
              <a:t>مطلوب کدورت آب آشامیدنی کمتر یا مساوی ۱ و حداکثر مقدار مجاز آن </a:t>
            </a:r>
            <a:r>
              <a:rPr lang="fa-IR" dirty="0" smtClean="0">
                <a:cs typeface="B Mitra" panose="00000400000000000000" pitchFamily="2" charset="-78"/>
              </a:rPr>
              <a:t>ها ۱۹</a:t>
            </a:r>
            <a:r>
              <a:rPr lang="en-US" dirty="0">
                <a:cs typeface="B Mitra" panose="00000400000000000000" pitchFamily="2" charset="-78"/>
              </a:rPr>
              <a:t>NTU </a:t>
            </a:r>
            <a:r>
              <a:rPr lang="fa-IR" dirty="0">
                <a:cs typeface="B Mitra" panose="00000400000000000000" pitchFamily="2" charset="-78"/>
              </a:rPr>
              <a:t>است.</a:t>
            </a:r>
          </a:p>
          <a:p>
            <a:pPr algn="r" rtl="1"/>
            <a:endParaRPr lang="fa-IR" dirty="0" smtClean="0"/>
          </a:p>
        </p:txBody>
      </p:sp>
    </p:spTree>
    <p:extLst>
      <p:ext uri="{BB962C8B-B14F-4D97-AF65-F5344CB8AC3E}">
        <p14:creationId xmlns:p14="http://schemas.microsoft.com/office/powerpoint/2010/main" val="23080690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7161" y="144365"/>
            <a:ext cx="10104119" cy="6601807"/>
          </a:xfrm>
          <a:prstGeom prst="rect">
            <a:avLst/>
          </a:prstGeom>
        </p:spPr>
        <p:txBody>
          <a:bodyPr wrap="square">
            <a:spAutoFit/>
          </a:bodyPr>
          <a:lstStyle/>
          <a:p>
            <a:pPr algn="r" rtl="1">
              <a:lnSpc>
                <a:spcPct val="150000"/>
              </a:lnSpc>
            </a:pPr>
            <a:r>
              <a:rPr lang="fa-IR" b="1" dirty="0" smtClean="0">
                <a:cs typeface="B Mitra" panose="00000400000000000000" pitchFamily="2" charset="-78"/>
              </a:rPr>
              <a:t>5. نمونه برداری میکروبی آب آشامیدنی</a:t>
            </a: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برنامه </a:t>
            </a:r>
            <a:r>
              <a:rPr lang="fa-IR" dirty="0">
                <a:cs typeface="B Mitra" panose="00000400000000000000" pitchFamily="2" charset="-78"/>
              </a:rPr>
              <a:t>ریزی و اجرای فرآیند نمونه برداری از آب برای آنالیز میکروبی نمونه ها و در جهت اطمینان از عملکرد مناسب برنامه ایمنی آب، سیستم تصفیه و گندزدایی و اطمینان از سلامت میکروبی آب آشامیدنی مهم است</a:t>
            </a:r>
            <a:r>
              <a:rPr lang="fa-IR" dirty="0" smtClean="0">
                <a:cs typeface="B Mitra" panose="00000400000000000000" pitchFamily="2" charset="-78"/>
              </a:rPr>
              <a:t>.</a:t>
            </a: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نمونه برداری میکروبی قبل از بروز بیماری با توجه به سامانه آب رسانی و جمعیت تحت پوشش آن و مطابق استاندارد ملی شماره ۴۲۰۸ بهداشت محیط انجام میشود.</a:t>
            </a: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 در زمان بروز طغیان، به منظور بررسی علل و محل ورود آلودگی به سامانه آب رسانی، علاوه بر شبکه توزیع باید از منابع تأمین کننده آب (آب خام) و نقطه مصرف (منزل بیماران) نیز نمونه برداری میکروبی انجام شود.</a:t>
            </a: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 نمونه های آب بایستی از نظر کلیفرم های مقاوم به گرما و یا اشرشیا کلی به عنوان شاخص وجود آلودگی مدفوعی آزمایش شود. </a:t>
            </a: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در مواقع بروز بیماری لازم است علاوه بر کلیفرم های مقاوم به گرما و یا اشرشیا کلی، نمونه های آب از نظر کلستریدیوم پرفرنژنس به عنوان شاخص عملکرد فرایندهای تصفیه و آلودگی قبلی آب به ویژه از نظر ویروسها و پروتوزوآها آنالیز شود. </a:t>
            </a: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نمونه های آب آشامیدنی آنالیز شده باید از نظر کلیفرم های مقاوم به گرما و یا اشرشیا کلی و کلستریدیوم پرفرنژنس منفی باشد. اگر نتیجه آزمایش از نظر کلیفرم های مقاوم به گرما و یا اشرشیا کلی مثبت باشد نشان دهنده آلودگی آب با فضولات انسانی و حیوانات خونگرم است. چنانچه نتیجه آزمایش از نظر کلیفرم های مقاوم به گرما و یا اشرشیا کلی منفی باشد و از نظر کلستریدیوم پرفرنژنس مثبت باشد نشان دهنده تماس آب با فضولات انسانی و حیوانات خونگرم است که به دلیل عملیات گندزدایی کلیفرم های مقاوم به گرما و یا اشرشیا کلی حذف شده و عوامل مقاوم به فرایند گندزدایی مثل ویروسها و پروتوزوآها باقی مانده است. (برای اطلاع بیشتر به استاندارد ملی ۱۰۱۱ و ۴۲۰۸ بهداشت محیط مراجعه شود)</a:t>
            </a:r>
          </a:p>
          <a:p>
            <a:pPr algn="r" rtl="1"/>
            <a:endParaRPr lang="fa-IR" dirty="0" smtClean="0"/>
          </a:p>
        </p:txBody>
      </p:sp>
    </p:spTree>
    <p:extLst>
      <p:ext uri="{BB962C8B-B14F-4D97-AF65-F5344CB8AC3E}">
        <p14:creationId xmlns:p14="http://schemas.microsoft.com/office/powerpoint/2010/main" val="42903858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دفع بهداشتی فاضلاب و فضولات</a:t>
            </a:r>
            <a:endParaRPr lang="en-US" sz="2800" dirty="0">
              <a:cs typeface="B Titr" panose="00000700000000000000" pitchFamily="2" charset="-78"/>
            </a:endParaRPr>
          </a:p>
        </p:txBody>
      </p:sp>
      <p:sp>
        <p:nvSpPr>
          <p:cNvPr id="4" name="Rectangle 3"/>
          <p:cNvSpPr/>
          <p:nvPr/>
        </p:nvSpPr>
        <p:spPr>
          <a:xfrm>
            <a:off x="6860980" y="1574885"/>
            <a:ext cx="3122970" cy="1754326"/>
          </a:xfrm>
          <a:prstGeom prst="rect">
            <a:avLst/>
          </a:prstGeom>
        </p:spPr>
        <p:txBody>
          <a:bodyPr wrap="none">
            <a:spAutoFit/>
          </a:bodyPr>
          <a:lstStyle/>
          <a:p>
            <a:pPr marL="342900" indent="-342900" algn="r" rtl="1">
              <a:lnSpc>
                <a:spcPct val="150000"/>
              </a:lnSpc>
              <a:buAutoNum type="arabicPeriod"/>
            </a:pPr>
            <a:r>
              <a:rPr lang="fa-IR" b="1" dirty="0" smtClean="0">
                <a:cs typeface="B Mitra" panose="00000400000000000000" pitchFamily="2" charset="-78"/>
              </a:rPr>
              <a:t>دفع مدفوع</a:t>
            </a:r>
          </a:p>
          <a:p>
            <a:pPr marL="342900" indent="-342900" algn="r" rtl="1">
              <a:lnSpc>
                <a:spcPct val="150000"/>
              </a:lnSpc>
              <a:buAutoNum type="arabicPeriod"/>
            </a:pPr>
            <a:r>
              <a:rPr lang="fa-IR" b="1" dirty="0" smtClean="0">
                <a:cs typeface="B Mitra" panose="00000400000000000000" pitchFamily="2" charset="-78"/>
              </a:rPr>
              <a:t>پاکسازی مدفوع پراکنده</a:t>
            </a:r>
          </a:p>
          <a:p>
            <a:pPr marL="342900" indent="-342900" algn="r" rtl="1">
              <a:lnSpc>
                <a:spcPct val="150000"/>
              </a:lnSpc>
              <a:buAutoNum type="arabicPeriod"/>
            </a:pPr>
            <a:r>
              <a:rPr lang="fa-IR" b="1" dirty="0" smtClean="0">
                <a:cs typeface="B Mitra" panose="00000400000000000000" pitchFamily="2" charset="-78"/>
              </a:rPr>
              <a:t>آبیاری مزارع کشاورزی با فاضلاب</a:t>
            </a:r>
            <a:endParaRPr lang="fa-IR" b="1" dirty="0">
              <a:cs typeface="B Mitra" panose="00000400000000000000" pitchFamily="2" charset="-78"/>
            </a:endParaRPr>
          </a:p>
          <a:p>
            <a:pPr marL="342900" indent="-342900" algn="r" rtl="1">
              <a:lnSpc>
                <a:spcPct val="150000"/>
              </a:lnSpc>
              <a:buFontTx/>
              <a:buAutoNum type="arabicPeriod"/>
            </a:pPr>
            <a:endParaRPr lang="fa-IR" b="1" dirty="0">
              <a:cs typeface="B Mitra" panose="00000400000000000000" pitchFamily="2" charset="-78"/>
            </a:endParaRPr>
          </a:p>
        </p:txBody>
      </p:sp>
    </p:spTree>
    <p:extLst>
      <p:ext uri="{BB962C8B-B14F-4D97-AF65-F5344CB8AC3E}">
        <p14:creationId xmlns:p14="http://schemas.microsoft.com/office/powerpoint/2010/main" val="744604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665018" y="1667055"/>
            <a:ext cx="11008426" cy="515526"/>
          </a:xfrm>
          <a:prstGeom prst="rect">
            <a:avLst/>
          </a:prstGeom>
        </p:spPr>
        <p:txBody>
          <a:bodyPr wrap="square">
            <a:spAutoFit/>
          </a:bodyPr>
          <a:lstStyle/>
          <a:p>
            <a:pPr algn="just" rtl="1">
              <a:lnSpc>
                <a:spcPct val="150000"/>
              </a:lnSpc>
              <a:spcAft>
                <a:spcPts val="800"/>
              </a:spcAft>
            </a:pPr>
            <a:r>
              <a:rPr lang="ar-SA" sz="2000" b="1" dirty="0">
                <a:solidFill>
                  <a:srgbClr val="000000"/>
                </a:solidFill>
                <a:latin typeface="BMitra"/>
                <a:ea typeface="Calibri" panose="020F0502020204030204" pitchFamily="34" charset="0"/>
                <a:cs typeface="B Nazanin" panose="00000400000000000000" pitchFamily="2" charset="-78"/>
              </a:rPr>
              <a:t>متوسط دوره کمون بین </a:t>
            </a:r>
            <a:r>
              <a:rPr lang="fa-IR" sz="2000" b="1" dirty="0" smtClean="0">
                <a:solidFill>
                  <a:srgbClr val="000000"/>
                </a:solidFill>
                <a:latin typeface="BMitra"/>
                <a:ea typeface="Calibri" panose="020F0502020204030204" pitchFamily="34" charset="0"/>
                <a:cs typeface="B Nazanin" panose="00000400000000000000" pitchFamily="2" charset="-78"/>
              </a:rPr>
              <a:t>28</a:t>
            </a:r>
            <a:r>
              <a:rPr lang="ar-SA" sz="2000" b="1" dirty="0" smtClean="0">
                <a:solidFill>
                  <a:srgbClr val="000000"/>
                </a:solidFill>
                <a:latin typeface="BMitra"/>
                <a:ea typeface="Calibri" panose="020F0502020204030204" pitchFamily="34" charset="0"/>
                <a:cs typeface="B Nazanin" panose="00000400000000000000" pitchFamily="2" charset="-78"/>
              </a:rPr>
              <a:t> </a:t>
            </a:r>
            <a:r>
              <a:rPr lang="ar-SA" sz="2000" b="1" dirty="0">
                <a:solidFill>
                  <a:srgbClr val="000000"/>
                </a:solidFill>
                <a:latin typeface="BMitra"/>
                <a:ea typeface="Calibri" panose="020F0502020204030204" pitchFamily="34" charset="0"/>
                <a:cs typeface="B Nazanin" panose="00000400000000000000" pitchFamily="2" charset="-78"/>
              </a:rPr>
              <a:t>تا </a:t>
            </a:r>
            <a:r>
              <a:rPr lang="fa-IR" sz="2000" b="1" dirty="0" smtClean="0">
                <a:solidFill>
                  <a:srgbClr val="000000"/>
                </a:solidFill>
                <a:latin typeface="BMitra"/>
                <a:ea typeface="Calibri" panose="020F0502020204030204" pitchFamily="34" charset="0"/>
                <a:cs typeface="B Nazanin" panose="00000400000000000000" pitchFamily="2" charset="-78"/>
              </a:rPr>
              <a:t>30</a:t>
            </a:r>
            <a:r>
              <a:rPr lang="ar-SA" sz="2000" b="1" dirty="0" smtClean="0">
                <a:solidFill>
                  <a:srgbClr val="000000"/>
                </a:solidFill>
                <a:latin typeface="BMitra"/>
                <a:ea typeface="Calibri" panose="020F0502020204030204" pitchFamily="34" charset="0"/>
                <a:cs typeface="B Nazanin" panose="00000400000000000000" pitchFamily="2" charset="-78"/>
              </a:rPr>
              <a:t> </a:t>
            </a:r>
            <a:r>
              <a:rPr lang="ar-SA" sz="2000" b="1" dirty="0">
                <a:solidFill>
                  <a:srgbClr val="000000"/>
                </a:solidFill>
                <a:latin typeface="BMitra"/>
                <a:ea typeface="Calibri" panose="020F0502020204030204" pitchFamily="34" charset="0"/>
                <a:cs typeface="B Nazanin" panose="00000400000000000000" pitchFamily="2" charset="-78"/>
              </a:rPr>
              <a:t>روز </a:t>
            </a:r>
            <a:r>
              <a:rPr lang="fa-IR" sz="2000" b="1" dirty="0" smtClean="0">
                <a:solidFill>
                  <a:srgbClr val="000000"/>
                </a:solidFill>
                <a:latin typeface="BMitra"/>
                <a:ea typeface="Calibri" panose="020F0502020204030204" pitchFamily="34" charset="0"/>
                <a:cs typeface="B Nazanin" panose="00000400000000000000" pitchFamily="2" charset="-78"/>
              </a:rPr>
              <a:t>، با دامنه تغییر50-15 روز است</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p:cNvSpPr txBox="1"/>
          <p:nvPr/>
        </p:nvSpPr>
        <p:spPr>
          <a:xfrm>
            <a:off x="534390" y="320634"/>
            <a:ext cx="11139054" cy="523220"/>
          </a:xfrm>
          <a:prstGeom prst="rect">
            <a:avLst/>
          </a:prstGeom>
          <a:solidFill>
            <a:schemeClr val="accent5">
              <a:lumMod val="40000"/>
              <a:lumOff val="60000"/>
            </a:schemeClr>
          </a:solidFill>
        </p:spPr>
        <p:txBody>
          <a:bodyPr wrap="square" rtlCol="1">
            <a:spAutoFit/>
          </a:bodyPr>
          <a:lstStyle/>
          <a:p>
            <a:pPr algn="r" rtl="1"/>
            <a:r>
              <a:rPr lang="fa-IR" sz="2800" dirty="0" smtClean="0">
                <a:cs typeface="B Titr" panose="00000700000000000000" pitchFamily="2" charset="-78"/>
              </a:rPr>
              <a:t>دوره کمون بیماری</a:t>
            </a:r>
            <a:endParaRPr lang="fa-IR" sz="2800" dirty="0">
              <a:cs typeface="B Titr" panose="00000700000000000000" pitchFamily="2" charset="-78"/>
            </a:endParaRPr>
          </a:p>
        </p:txBody>
      </p:sp>
    </p:spTree>
    <p:extLst>
      <p:ext uri="{BB962C8B-B14F-4D97-AF65-F5344CB8AC3E}">
        <p14:creationId xmlns:p14="http://schemas.microsoft.com/office/powerpoint/2010/main" val="314880867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97280" y="872758"/>
            <a:ext cx="9570720" cy="3139321"/>
          </a:xfrm>
          <a:prstGeom prst="rect">
            <a:avLst/>
          </a:prstGeom>
        </p:spPr>
        <p:txBody>
          <a:bodyPr wrap="square">
            <a:spAutoFit/>
          </a:bodyPr>
          <a:lstStyle/>
          <a:p>
            <a:pPr algn="r" rtl="1"/>
            <a:r>
              <a:rPr lang="fa-IR" b="1" dirty="0" smtClean="0">
                <a:cs typeface="B Mitra" panose="00000400000000000000" pitchFamily="2" charset="-78"/>
              </a:rPr>
              <a:t>1. دفع مدفوع</a:t>
            </a:r>
          </a:p>
          <a:p>
            <a:pPr algn="r" rtl="1"/>
            <a:endParaRPr lang="fa-IR" b="1" dirty="0">
              <a:cs typeface="B Mitra" panose="00000400000000000000" pitchFamily="2" charset="-78"/>
            </a:endParaRPr>
          </a:p>
          <a:p>
            <a:pPr marL="285750" indent="-285750" algn="r" rtl="1">
              <a:lnSpc>
                <a:spcPct val="150000"/>
              </a:lnSpc>
              <a:buFont typeface="Wingdings" panose="05000000000000000000" pitchFamily="2" charset="2"/>
              <a:buChar char="ü"/>
            </a:pPr>
            <a:r>
              <a:rPr lang="fa-IR" dirty="0">
                <a:cs typeface="B Mitra" panose="00000400000000000000" pitchFamily="2" charset="-78"/>
              </a:rPr>
              <a:t>بدون شک دفع مدفوع، یکی از اجزاء کلیدی هر برنامه بهسازی به ویژه درشرایط بروز بیماری هپاتیت </a:t>
            </a:r>
            <a:r>
              <a:rPr lang="en-US" dirty="0">
                <a:cs typeface="B Mitra" panose="00000400000000000000" pitchFamily="2" charset="-78"/>
              </a:rPr>
              <a:t>A </a:t>
            </a:r>
            <a:r>
              <a:rPr lang="fa-IR" dirty="0">
                <a:cs typeface="B Mitra" panose="00000400000000000000" pitchFamily="2" charset="-78"/>
              </a:rPr>
              <a:t>است.</a:t>
            </a:r>
          </a:p>
          <a:p>
            <a:pPr marL="285750" indent="-285750" algn="r" rtl="1">
              <a:lnSpc>
                <a:spcPct val="150000"/>
              </a:lnSpc>
              <a:buFont typeface="Wingdings" panose="05000000000000000000" pitchFamily="2" charset="2"/>
              <a:buChar char="ü"/>
            </a:pPr>
            <a:r>
              <a:rPr lang="fa-IR" dirty="0">
                <a:cs typeface="B Mitra" panose="00000400000000000000" pitchFamily="2" charset="-78"/>
              </a:rPr>
              <a:t> دفع ناسالم و غیربهداشتی مدفوع موجب آلودگی منابع آب و خاک، رشد و تکثیر حشرات و جوندگان ناقل بیماری (مانند مگس و پشه)، مناظر ناخوشایند در محیط زیست و شیوع بیماریهای مرتبط با مدفوع مانند هپاتیت </a:t>
            </a:r>
            <a:r>
              <a:rPr lang="en-US" dirty="0">
                <a:cs typeface="B Mitra" panose="00000400000000000000" pitchFamily="2" charset="-78"/>
              </a:rPr>
              <a:t>A </a:t>
            </a:r>
            <a:r>
              <a:rPr lang="fa-IR" dirty="0">
                <a:cs typeface="B Mitra" panose="00000400000000000000" pitchFamily="2" charset="-78"/>
              </a:rPr>
              <a:t>و </a:t>
            </a:r>
            <a:r>
              <a:rPr lang="en-US" dirty="0">
                <a:cs typeface="B Mitra" panose="00000400000000000000" pitchFamily="2" charset="-78"/>
              </a:rPr>
              <a:t>E </a:t>
            </a:r>
            <a:r>
              <a:rPr lang="fa-IR" dirty="0">
                <a:cs typeface="B Mitra" panose="00000400000000000000" pitchFamily="2" charset="-78"/>
              </a:rPr>
              <a:t>می گردد. </a:t>
            </a:r>
          </a:p>
          <a:p>
            <a:pPr marL="285750" indent="-285750" algn="r" rtl="1">
              <a:lnSpc>
                <a:spcPct val="150000"/>
              </a:lnSpc>
              <a:buFont typeface="Wingdings" panose="05000000000000000000" pitchFamily="2" charset="2"/>
              <a:buChar char="ü"/>
            </a:pPr>
            <a:r>
              <a:rPr lang="fa-IR" dirty="0">
                <a:cs typeface="B Mitra" panose="00000400000000000000" pitchFamily="2" charset="-78"/>
              </a:rPr>
              <a:t>انتقال این بیماریها عمدتا بصورت مدفوعی - دهانی است.</a:t>
            </a:r>
          </a:p>
          <a:p>
            <a:pPr marL="285750" indent="-285750" algn="r" rtl="1">
              <a:lnSpc>
                <a:spcPct val="150000"/>
              </a:lnSpc>
              <a:buFont typeface="Wingdings" panose="05000000000000000000" pitchFamily="2" charset="2"/>
              <a:buChar char="ü"/>
            </a:pPr>
            <a:r>
              <a:rPr lang="fa-IR" dirty="0">
                <a:cs typeface="B Mitra" panose="00000400000000000000" pitchFamily="2" charset="-78"/>
              </a:rPr>
              <a:t> کودکان زیر ۵ سال به علت عدم تکامل سیستم ایمنی بدنشان در برابر بیماریها و بی اطلاعی از خطرات بیماریها، بیشتر از سایر گروههای سنی در معرض خطر این بیماری ها می باشند.</a:t>
            </a:r>
            <a:endParaRPr lang="en-US" dirty="0">
              <a:cs typeface="B Mitra" panose="00000400000000000000" pitchFamily="2" charset="-78"/>
            </a:endParaRPr>
          </a:p>
        </p:txBody>
      </p:sp>
    </p:spTree>
    <p:extLst>
      <p:ext uri="{BB962C8B-B14F-4D97-AF65-F5344CB8AC3E}">
        <p14:creationId xmlns:p14="http://schemas.microsoft.com/office/powerpoint/2010/main" val="20122216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001375"/>
            <a:ext cx="9753600" cy="3000821"/>
          </a:xfrm>
          <a:prstGeom prst="rect">
            <a:avLst/>
          </a:prstGeom>
        </p:spPr>
        <p:txBody>
          <a:bodyPr wrap="square">
            <a:spAutoFit/>
          </a:bodyPr>
          <a:lstStyle/>
          <a:p>
            <a:pPr algn="r" rtl="1">
              <a:lnSpc>
                <a:spcPct val="150000"/>
              </a:lnSpc>
            </a:pPr>
            <a:r>
              <a:rPr lang="fa-IR" b="1" dirty="0" smtClean="0">
                <a:cs typeface="B Mitra" panose="00000400000000000000" pitchFamily="2" charset="-78"/>
              </a:rPr>
              <a:t>2. پاکسازی </a:t>
            </a:r>
            <a:r>
              <a:rPr lang="fa-IR" b="1" dirty="0">
                <a:cs typeface="B Mitra" panose="00000400000000000000" pitchFamily="2" charset="-78"/>
              </a:rPr>
              <a:t>مدفوع </a:t>
            </a:r>
            <a:r>
              <a:rPr lang="fa-IR" b="1" dirty="0" smtClean="0">
                <a:cs typeface="B Mitra" panose="00000400000000000000" pitchFamily="2" charset="-78"/>
              </a:rPr>
              <a:t>پراکنده</a:t>
            </a:r>
          </a:p>
          <a:p>
            <a:pPr marL="285750" indent="-285750" algn="just" rtl="1">
              <a:lnSpc>
                <a:spcPct val="150000"/>
              </a:lnSpc>
              <a:buFont typeface="Wingdings" panose="05000000000000000000" pitchFamily="2" charset="2"/>
              <a:buChar char="ü"/>
            </a:pPr>
            <a:r>
              <a:rPr lang="fa-IR" dirty="0">
                <a:cs typeface="B Mitra" panose="00000400000000000000" pitchFamily="2" charset="-78"/>
              </a:rPr>
              <a:t>در صورت عدم وجود توالت مناسب و تأسیسات مطلوب دفع بهداشتی فاضلاب و فضولات در منطقه ای که بیماری رخ داده است، ممکن است بخشی از مواد مدفوعی در محیط پخش و پراکنده گردد. بنابراین در چنین شرایطی اولین قدم تعیین جایگاه مناسب برای دفع مدفوع و پاکسازی مواد دفعی پراکنده در محیط است. </a:t>
            </a:r>
            <a:endParaRPr lang="fa-IR" dirty="0" smtClean="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بدین </a:t>
            </a:r>
            <a:r>
              <a:rPr lang="fa-IR" dirty="0">
                <a:cs typeface="B Mitra" panose="00000400000000000000" pitchFamily="2" charset="-78"/>
              </a:rPr>
              <a:t>منظور کارگران باید وسایل و لباس کار مناسب در اختیار داشته باشند و مواد مدفوعی به مکانی مناسب (چاهک) منتقل و با آهک پوشانده </a:t>
            </a:r>
            <a:r>
              <a:rPr lang="fa-IR" dirty="0" smtClean="0">
                <a:cs typeface="B Mitra" panose="00000400000000000000" pitchFamily="2" charset="-78"/>
              </a:rPr>
              <a:t>شود.</a:t>
            </a: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گندزدایی </a:t>
            </a:r>
            <a:r>
              <a:rPr lang="fa-IR" dirty="0">
                <a:cs typeface="B Mitra" panose="00000400000000000000" pitchFamily="2" charset="-78"/>
              </a:rPr>
              <a:t>محل دفن و محل هایی که در تماس با فضولات انسانی است برای پیشگیری از انتقال عوامل بیماریزا لازم است. </a:t>
            </a:r>
            <a:endParaRPr lang="fa-IR" dirty="0" smtClean="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برای </a:t>
            </a:r>
            <a:r>
              <a:rPr lang="fa-IR" dirty="0">
                <a:cs typeface="B Mitra" panose="00000400000000000000" pitchFamily="2" charset="-78"/>
              </a:rPr>
              <a:t>گندزدایی از مواد گندزدا مانند کرئولین و آهک استفاده میشود</a:t>
            </a:r>
            <a:r>
              <a:rPr lang="fa-IR" dirty="0" smtClean="0">
                <a:cs typeface="B Mitra" panose="00000400000000000000" pitchFamily="2" charset="-78"/>
              </a:rPr>
              <a:t>.</a:t>
            </a:r>
            <a:endParaRPr lang="fa-IR" dirty="0">
              <a:cs typeface="B Mitra" panose="00000400000000000000" pitchFamily="2" charset="-78"/>
            </a:endParaRPr>
          </a:p>
        </p:txBody>
      </p:sp>
    </p:spTree>
    <p:extLst>
      <p:ext uri="{BB962C8B-B14F-4D97-AF65-F5344CB8AC3E}">
        <p14:creationId xmlns:p14="http://schemas.microsoft.com/office/powerpoint/2010/main" val="22235586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498455"/>
            <a:ext cx="10104120" cy="1338828"/>
          </a:xfrm>
          <a:prstGeom prst="rect">
            <a:avLst/>
          </a:prstGeom>
        </p:spPr>
        <p:txBody>
          <a:bodyPr wrap="square">
            <a:spAutoFit/>
          </a:bodyPr>
          <a:lstStyle/>
          <a:p>
            <a:pPr algn="r" rtl="1">
              <a:lnSpc>
                <a:spcPct val="150000"/>
              </a:lnSpc>
            </a:pPr>
            <a:r>
              <a:rPr lang="fa-IR" b="1" dirty="0" smtClean="0">
                <a:cs typeface="B Mitra" panose="00000400000000000000" pitchFamily="2" charset="-78"/>
              </a:rPr>
              <a:t>3. آبیاری </a:t>
            </a:r>
            <a:r>
              <a:rPr lang="fa-IR" b="1" dirty="0">
                <a:cs typeface="B Mitra" panose="00000400000000000000" pitchFamily="2" charset="-78"/>
              </a:rPr>
              <a:t>مزارع کشاورزی با </a:t>
            </a:r>
            <a:r>
              <a:rPr lang="fa-IR" b="1" dirty="0" smtClean="0">
                <a:cs typeface="B Mitra" panose="00000400000000000000" pitchFamily="2" charset="-78"/>
              </a:rPr>
              <a:t>فاضلاب</a:t>
            </a:r>
          </a:p>
          <a:p>
            <a:pPr marL="285750" indent="-285750" algn="just" rtl="1">
              <a:lnSpc>
                <a:spcPct val="150000"/>
              </a:lnSpc>
              <a:buFont typeface="Wingdings" panose="05000000000000000000" pitchFamily="2" charset="2"/>
              <a:buChar char="ü"/>
            </a:pPr>
            <a:r>
              <a:rPr lang="fa-IR" dirty="0">
                <a:cs typeface="B Mitra" panose="00000400000000000000" pitchFamily="2" charset="-78"/>
              </a:rPr>
              <a:t>استفاده از فاضلاب و پساب غیر استاندارد </a:t>
            </a:r>
            <a:r>
              <a:rPr lang="fa-IR" dirty="0" smtClean="0">
                <a:cs typeface="B Mitra" panose="00000400000000000000" pitchFamily="2" charset="-78"/>
              </a:rPr>
              <a:t>درکشاورزی </a:t>
            </a:r>
            <a:r>
              <a:rPr lang="fa-IR" dirty="0">
                <a:cs typeface="B Mitra" panose="00000400000000000000" pitchFamily="2" charset="-78"/>
              </a:rPr>
              <a:t>باعث آسیب به کشاورزان، اسيب به مصرف کنندگان محصولات آبیاری شده با فاضلاب، تهدید سلامت </a:t>
            </a:r>
            <a:r>
              <a:rPr lang="fa-IR" dirty="0" smtClean="0">
                <a:cs typeface="B Mitra" panose="00000400000000000000" pitchFamily="2" charset="-78"/>
              </a:rPr>
              <a:t>جامعه آسیب </a:t>
            </a:r>
            <a:r>
              <a:rPr lang="fa-IR" dirty="0">
                <a:cs typeface="B Mitra" panose="00000400000000000000" pitchFamily="2" charset="-78"/>
              </a:rPr>
              <a:t>به حیوانات می شود.</a:t>
            </a:r>
          </a:p>
        </p:txBody>
      </p:sp>
      <p:sp>
        <p:nvSpPr>
          <p:cNvPr id="3" name="Rectangle 2"/>
          <p:cNvSpPr/>
          <p:nvPr/>
        </p:nvSpPr>
        <p:spPr>
          <a:xfrm>
            <a:off x="838200" y="2217896"/>
            <a:ext cx="10302240" cy="3970318"/>
          </a:xfrm>
          <a:prstGeom prst="rect">
            <a:avLst/>
          </a:prstGeom>
        </p:spPr>
        <p:txBody>
          <a:bodyPr wrap="square">
            <a:spAutoFit/>
          </a:bodyPr>
          <a:lstStyle/>
          <a:p>
            <a:pPr algn="r" rtl="1"/>
            <a:r>
              <a:rPr lang="fa-IR" dirty="0">
                <a:cs typeface="B Titr" panose="00000700000000000000" pitchFamily="2" charset="-78"/>
              </a:rPr>
              <a:t>آسیب به کارگران </a:t>
            </a:r>
            <a:r>
              <a:rPr lang="fa-IR" dirty="0" smtClean="0">
                <a:cs typeface="B Titr" panose="00000700000000000000" pitchFamily="2" charset="-78"/>
              </a:rPr>
              <a:t>:</a:t>
            </a:r>
          </a:p>
          <a:p>
            <a:pPr algn="r" rtl="1"/>
            <a:endParaRPr lang="fa-IR" dirty="0">
              <a:cs typeface="B Titr" panose="00000700000000000000" pitchFamily="2" charset="-78"/>
            </a:endParaRPr>
          </a:p>
          <a:p>
            <a:pPr algn="r" rtl="1">
              <a:lnSpc>
                <a:spcPct val="150000"/>
              </a:lnSpc>
            </a:pPr>
            <a:r>
              <a:rPr lang="fa-IR" dirty="0">
                <a:cs typeface="B Mitra" panose="00000400000000000000" pitchFamily="2" charset="-78"/>
              </a:rPr>
              <a:t>کارگران مزارع کشاورزی که با فاضلاب آبیاری می شود در معرض بیماریهایی نظیر آلودگی به کرم آسکاریس، آلودگی به کرم قلابدار، بیماری سل (مایکوباکتریوم توبرکلوزیس و مایکوباکتریوم بویس)، وبا، حصبه، اسهالهای باکتریایی و ویروسی و هپاتیت </a:t>
            </a:r>
            <a:r>
              <a:rPr lang="en-US" dirty="0">
                <a:cs typeface="B Mitra" panose="00000400000000000000" pitchFamily="2" charset="-78"/>
              </a:rPr>
              <a:t>A </a:t>
            </a:r>
            <a:r>
              <a:rPr lang="fa-IR" dirty="0">
                <a:cs typeface="B Mitra" panose="00000400000000000000" pitchFamily="2" charset="-78"/>
              </a:rPr>
              <a:t>می باشند. </a:t>
            </a:r>
            <a:endParaRPr lang="fa-IR" dirty="0" smtClean="0">
              <a:cs typeface="B Mitra" panose="00000400000000000000" pitchFamily="2" charset="-78"/>
            </a:endParaRPr>
          </a:p>
          <a:p>
            <a:pPr algn="r" rtl="1"/>
            <a:endParaRPr lang="fa-IR" dirty="0">
              <a:cs typeface="B Mitra" panose="00000400000000000000" pitchFamily="2" charset="-78"/>
            </a:endParaRPr>
          </a:p>
          <a:p>
            <a:pPr algn="r" rtl="1"/>
            <a:r>
              <a:rPr lang="fa-IR" dirty="0">
                <a:cs typeface="B Titr" panose="00000700000000000000" pitchFamily="2" charset="-78"/>
              </a:rPr>
              <a:t>آسیب به مصرف کننده و سلامت جامعه: </a:t>
            </a:r>
            <a:endParaRPr lang="fa-IR" dirty="0" smtClean="0">
              <a:cs typeface="B Titr" panose="00000700000000000000" pitchFamily="2" charset="-78"/>
            </a:endParaRPr>
          </a:p>
          <a:p>
            <a:pPr algn="r" rtl="1"/>
            <a:endParaRPr lang="fa-IR" dirty="0">
              <a:cs typeface="B Titr" panose="00000700000000000000" pitchFamily="2" charset="-78"/>
            </a:endParaRPr>
          </a:p>
          <a:p>
            <a:pPr algn="r" rtl="1">
              <a:lnSpc>
                <a:spcPct val="150000"/>
              </a:lnSpc>
            </a:pPr>
            <a:r>
              <a:rPr lang="fa-IR" dirty="0">
                <a:cs typeface="B Mitra" panose="00000400000000000000" pitchFamily="2" charset="-78"/>
              </a:rPr>
              <a:t>بیماری هایی که از طریق محصولات کشاورزی آبیاری شده با فاضلاب به انسان منتقل می گردد اغلب شامل مواردی مانند بردیازیس، آلودگی به کرم آسکاریس، بیماری سل (مایکوباکتریوم توبرکلوزیس و ایکوباکتریوم بویس)، وبا، حصبه، اسهال های باکتریایی و ویروسی و هپاتیت </a:t>
            </a:r>
            <a:r>
              <a:rPr lang="en-US" dirty="0">
                <a:cs typeface="B Mitra" panose="00000400000000000000" pitchFamily="2" charset="-78"/>
              </a:rPr>
              <a:t>A </a:t>
            </a:r>
            <a:r>
              <a:rPr lang="fa-IR" dirty="0">
                <a:cs typeface="B Mitra" panose="00000400000000000000" pitchFamily="2" charset="-78"/>
              </a:rPr>
              <a:t>است. </a:t>
            </a:r>
            <a:endParaRPr lang="fa-IR" dirty="0" smtClean="0">
              <a:cs typeface="B Mitra" panose="00000400000000000000" pitchFamily="2" charset="-78"/>
            </a:endParaRPr>
          </a:p>
          <a:p>
            <a:pPr algn="r" rtl="1">
              <a:lnSpc>
                <a:spcPct val="150000"/>
              </a:lnSpc>
            </a:pPr>
            <a:r>
              <a:rPr lang="fa-IR" dirty="0" smtClean="0">
                <a:cs typeface="B Mitra" panose="00000400000000000000" pitchFamily="2" charset="-78"/>
              </a:rPr>
              <a:t>استفاده </a:t>
            </a:r>
            <a:r>
              <a:rPr lang="fa-IR" dirty="0">
                <a:cs typeface="B Mitra" panose="00000400000000000000" pitchFamily="2" charset="-78"/>
              </a:rPr>
              <a:t>از فاضلاب تصفیه نشده برای آبیاری مزارع کشاورزی ممنوع است. </a:t>
            </a:r>
            <a:endParaRPr lang="fa-IR" dirty="0" smtClean="0">
              <a:cs typeface="B Mitra" panose="00000400000000000000" pitchFamily="2" charset="-78"/>
            </a:endParaRPr>
          </a:p>
          <a:p>
            <a:pPr algn="r" rtl="1">
              <a:lnSpc>
                <a:spcPct val="150000"/>
              </a:lnSpc>
            </a:pPr>
            <a:r>
              <a:rPr lang="fa-IR" dirty="0" smtClean="0">
                <a:cs typeface="B Mitra" panose="00000400000000000000" pitchFamily="2" charset="-78"/>
              </a:rPr>
              <a:t>معیار </a:t>
            </a:r>
            <a:r>
              <a:rPr lang="fa-IR" dirty="0">
                <a:cs typeface="B Mitra" panose="00000400000000000000" pitchFamily="2" charset="-78"/>
              </a:rPr>
              <a:t>و موانع </a:t>
            </a:r>
            <a:r>
              <a:rPr lang="fa-IR" dirty="0" smtClean="0">
                <a:cs typeface="B Mitra" panose="00000400000000000000" pitchFamily="2" charset="-78"/>
              </a:rPr>
              <a:t>لازم </a:t>
            </a:r>
            <a:r>
              <a:rPr lang="fa-IR" dirty="0">
                <a:cs typeface="B Mitra" panose="00000400000000000000" pitchFamily="2" charset="-78"/>
              </a:rPr>
              <a:t>برای استفاده از پساب در کشاورزی باید مطابق استاندارد ملی ۲۱۸۷۲ طرح های استفاده از فاضلاب تصفیه شده برای آبیاری باشد.</a:t>
            </a:r>
            <a:endParaRPr lang="en-US" dirty="0">
              <a:cs typeface="B Mitra" panose="00000400000000000000" pitchFamily="2" charset="-78"/>
            </a:endParaRPr>
          </a:p>
        </p:txBody>
      </p:sp>
    </p:spTree>
    <p:extLst>
      <p:ext uri="{BB962C8B-B14F-4D97-AF65-F5344CB8AC3E}">
        <p14:creationId xmlns:p14="http://schemas.microsoft.com/office/powerpoint/2010/main" val="25536645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0" y="2403215"/>
            <a:ext cx="4879560" cy="651990"/>
          </a:xfrm>
          <a:prstGeom prst="rect">
            <a:avLst/>
          </a:prstGeom>
          <a:solidFill>
            <a:schemeClr val="accent1">
              <a:lumMod val="40000"/>
              <a:lumOff val="60000"/>
            </a:schemeClr>
          </a:solidFill>
          <a:ln>
            <a:noFill/>
          </a:ln>
        </p:spPr>
        <p:style>
          <a:lnRef idx="2">
            <a:schemeClr val="accent6"/>
          </a:lnRef>
          <a:fillRef idx="1">
            <a:schemeClr val="lt1"/>
          </a:fillRef>
          <a:effectRef idx="0">
            <a:schemeClr val="accent6"/>
          </a:effectRef>
          <a:fontRef idx="minor">
            <a:schemeClr val="dk1"/>
          </a:fontRef>
        </p:style>
        <p:txBody>
          <a:bodyPr rtlCol="1" anchor="ctr"/>
          <a:lstStyle/>
          <a:p>
            <a:pPr algn="ctr" rtl="1">
              <a:lnSpc>
                <a:spcPct val="107000"/>
              </a:lnSpc>
              <a:spcBef>
                <a:spcPts val="200"/>
              </a:spcBef>
            </a:pPr>
            <a:r>
              <a:rPr lang="fa-IR" sz="2800" dirty="0" smtClean="0">
                <a:cs typeface="B Titr" panose="00000700000000000000" pitchFamily="2" charset="-78"/>
              </a:rPr>
              <a:t>مدیریت افراد در تماس</a:t>
            </a:r>
            <a:endParaRPr lang="en-US" sz="2800" dirty="0">
              <a:cs typeface="B Titr" panose="00000700000000000000" pitchFamily="2" charset="-78"/>
            </a:endParaRPr>
          </a:p>
        </p:txBody>
      </p:sp>
    </p:spTree>
    <p:extLst>
      <p:ext uri="{BB962C8B-B14F-4D97-AF65-F5344CB8AC3E}">
        <p14:creationId xmlns:p14="http://schemas.microsoft.com/office/powerpoint/2010/main" val="37095469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400" dirty="0" smtClean="0">
                <a:cs typeface="B Titr" panose="00000700000000000000" pitchFamily="2" charset="-78"/>
              </a:rPr>
              <a:t>مشخص کردن افراد در تماس</a:t>
            </a:r>
            <a:endParaRPr lang="en-US" sz="2400" dirty="0">
              <a:cs typeface="B Titr" panose="00000700000000000000" pitchFamily="2" charset="-78"/>
            </a:endParaRPr>
          </a:p>
        </p:txBody>
      </p:sp>
      <p:sp>
        <p:nvSpPr>
          <p:cNvPr id="4" name="Rectangle 3"/>
          <p:cNvSpPr/>
          <p:nvPr/>
        </p:nvSpPr>
        <p:spPr>
          <a:xfrm>
            <a:off x="1676400" y="1412855"/>
            <a:ext cx="9159240" cy="1120948"/>
          </a:xfrm>
          <a:prstGeom prst="rect">
            <a:avLst/>
          </a:prstGeom>
        </p:spPr>
        <p:txBody>
          <a:bodyPr wrap="square">
            <a:spAutoFit/>
          </a:bodyPr>
          <a:lstStyle/>
          <a:p>
            <a:pPr algn="just" rtl="1">
              <a:lnSpc>
                <a:spcPct val="200000"/>
              </a:lnSpc>
            </a:pPr>
            <a:r>
              <a:rPr lang="fa-IR" b="1" dirty="0">
                <a:cs typeface="B Mitra" panose="00000400000000000000" pitchFamily="2" charset="-78"/>
              </a:rPr>
              <a:t>هدف از انجام مداخلات بهداشت عمومی و مدیریت افراد در </a:t>
            </a:r>
            <a:r>
              <a:rPr lang="fa-IR" b="1" dirty="0" smtClean="0">
                <a:cs typeface="B Mitra" panose="00000400000000000000" pitchFamily="2" charset="-78"/>
              </a:rPr>
              <a:t>تماس ، کاهش خطر انتقال عفونت </a:t>
            </a:r>
            <a:r>
              <a:rPr lang="fa-IR" b="1" dirty="0">
                <a:cs typeface="B Mitra" panose="00000400000000000000" pitchFamily="2" charset="-78"/>
              </a:rPr>
              <a:t>و پیشگیری از بروز موارد جدید بیماری در کسانی است که </a:t>
            </a:r>
            <a:r>
              <a:rPr lang="fa-IR" b="1" dirty="0" smtClean="0">
                <a:cs typeface="B Mitra" panose="00000400000000000000" pitchFamily="2" charset="-78"/>
              </a:rPr>
              <a:t>طی دوره عفونت زایی </a:t>
            </a:r>
            <a:r>
              <a:rPr lang="fa-IR" b="1" dirty="0">
                <a:cs typeface="B Mitra" panose="00000400000000000000" pitchFamily="2" charset="-78"/>
              </a:rPr>
              <a:t>هپاتیت </a:t>
            </a:r>
            <a:r>
              <a:rPr lang="en-US" b="1" dirty="0" smtClean="0">
                <a:cs typeface="B Mitra" panose="00000400000000000000" pitchFamily="2" charset="-78"/>
              </a:rPr>
              <a:t>A </a:t>
            </a:r>
            <a:r>
              <a:rPr lang="fa-IR" b="1" dirty="0" smtClean="0">
                <a:cs typeface="B Mitra" panose="00000400000000000000" pitchFamily="2" charset="-78"/>
              </a:rPr>
              <a:t> با </a:t>
            </a:r>
            <a:r>
              <a:rPr lang="fa-IR" b="1" dirty="0">
                <a:cs typeface="B Mitra" panose="00000400000000000000" pitchFamily="2" charset="-78"/>
              </a:rPr>
              <a:t>فرد مبتلا به این بیماری تماس دارند.</a:t>
            </a:r>
            <a:endParaRPr lang="en-US" b="1" dirty="0">
              <a:cs typeface="B Mitra" panose="00000400000000000000" pitchFamily="2" charset="-78"/>
            </a:endParaRPr>
          </a:p>
        </p:txBody>
      </p:sp>
    </p:spTree>
    <p:extLst>
      <p:ext uri="{BB962C8B-B14F-4D97-AF65-F5344CB8AC3E}">
        <p14:creationId xmlns:p14="http://schemas.microsoft.com/office/powerpoint/2010/main" val="29042761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تعریف مورد تماس</a:t>
            </a:r>
            <a:endParaRPr lang="en-US" sz="2800" dirty="0">
              <a:cs typeface="B Titr" panose="00000700000000000000" pitchFamily="2" charset="-78"/>
            </a:endParaRPr>
          </a:p>
        </p:txBody>
      </p:sp>
      <p:sp>
        <p:nvSpPr>
          <p:cNvPr id="2" name="Rectangle 1"/>
          <p:cNvSpPr/>
          <p:nvPr/>
        </p:nvSpPr>
        <p:spPr>
          <a:xfrm>
            <a:off x="886681" y="1024325"/>
            <a:ext cx="10104119" cy="4628190"/>
          </a:xfrm>
          <a:prstGeom prst="rect">
            <a:avLst/>
          </a:prstGeom>
        </p:spPr>
        <p:txBody>
          <a:bodyPr wrap="square">
            <a:spAutoFit/>
          </a:bodyPr>
          <a:lstStyle/>
          <a:p>
            <a:pPr marL="285750" indent="-285750" algn="just" rtl="1">
              <a:buFont typeface="Wingdings" panose="05000000000000000000" pitchFamily="2" charset="2"/>
              <a:buChar char="q"/>
            </a:pPr>
            <a:r>
              <a:rPr lang="fa-IR" b="1" dirty="0">
                <a:cs typeface="B Mitra" panose="00000400000000000000" pitchFamily="2" charset="-78"/>
              </a:rPr>
              <a:t>فهرست زیر لیستی عمومی از افرادی است که اگر در طول دوره عفونت زایی با </a:t>
            </a:r>
            <a:r>
              <a:rPr lang="fa-IR" b="1" dirty="0" smtClean="0">
                <a:cs typeface="B Mitra" panose="00000400000000000000" pitchFamily="2" charset="-78"/>
              </a:rPr>
              <a:t>بیمار </a:t>
            </a:r>
            <a:r>
              <a:rPr lang="fa-IR" b="1" dirty="0">
                <a:cs typeface="B Mitra" panose="00000400000000000000" pitchFamily="2" charset="-78"/>
              </a:rPr>
              <a:t>مبتلا به هپاتیت </a:t>
            </a:r>
            <a:r>
              <a:rPr lang="en-US" b="1" dirty="0">
                <a:cs typeface="B Mitra" panose="00000400000000000000" pitchFamily="2" charset="-78"/>
              </a:rPr>
              <a:t>A </a:t>
            </a:r>
            <a:r>
              <a:rPr lang="fa-IR" b="1" dirty="0">
                <a:cs typeface="B Mitra" panose="00000400000000000000" pitchFamily="2" charset="-78"/>
              </a:rPr>
              <a:t>مواجهه داشته باشند، به عنوان موارد تماس در نظر گرفته می </a:t>
            </a:r>
            <a:r>
              <a:rPr lang="fa-IR" b="1" dirty="0" smtClean="0">
                <a:cs typeface="B Mitra" panose="00000400000000000000" pitchFamily="2" charset="-78"/>
              </a:rPr>
              <a:t>شوند:</a:t>
            </a:r>
          </a:p>
          <a:p>
            <a:pPr algn="just" rtl="1"/>
            <a:endParaRPr lang="fa-IR" b="1" dirty="0" smtClean="0">
              <a:cs typeface="B Mitra" panose="00000400000000000000" pitchFamily="2" charset="-78"/>
            </a:endParaRPr>
          </a:p>
          <a:p>
            <a:pPr marL="342900" indent="-342900" algn="just" rtl="1">
              <a:lnSpc>
                <a:spcPct val="150000"/>
              </a:lnSpc>
              <a:buFont typeface="+mj-lt"/>
              <a:buAutoNum type="arabicPeriod"/>
            </a:pPr>
            <a:r>
              <a:rPr lang="fa-IR" dirty="0" smtClean="0">
                <a:cs typeface="B Mitra" panose="00000400000000000000" pitchFamily="2" charset="-78"/>
              </a:rPr>
              <a:t>بستگان </a:t>
            </a:r>
            <a:r>
              <a:rPr lang="fa-IR" dirty="0">
                <a:cs typeface="B Mitra" panose="00000400000000000000" pitchFamily="2" charset="-78"/>
              </a:rPr>
              <a:t>درجه ۱ بیمار و افرادی که با وی زیر یک سقف زندگی می کنند و </a:t>
            </a:r>
            <a:r>
              <a:rPr lang="fa-IR" dirty="0" smtClean="0">
                <a:cs typeface="B Mitra" panose="00000400000000000000" pitchFamily="2" charset="-78"/>
              </a:rPr>
              <a:t>به عبارتی </a:t>
            </a:r>
            <a:r>
              <a:rPr lang="fa-IR" dirty="0">
                <a:cs typeface="B Mitra" panose="00000400000000000000" pitchFamily="2" charset="-78"/>
              </a:rPr>
              <a:t>از امکانات اولیه خانه از جمله سرویس های بهداشتی به صورت </a:t>
            </a:r>
            <a:r>
              <a:rPr lang="fa-IR" dirty="0" smtClean="0">
                <a:cs typeface="B Mitra" panose="00000400000000000000" pitchFamily="2" charset="-78"/>
              </a:rPr>
              <a:t>مشترک استفاده </a:t>
            </a:r>
            <a:r>
              <a:rPr lang="fa-IR" dirty="0">
                <a:cs typeface="B Mitra" panose="00000400000000000000" pitchFamily="2" charset="-78"/>
              </a:rPr>
              <a:t>می </a:t>
            </a:r>
            <a:r>
              <a:rPr lang="fa-IR" dirty="0" smtClean="0">
                <a:cs typeface="B Mitra" panose="00000400000000000000" pitchFamily="2" charset="-78"/>
              </a:rPr>
              <a:t>کنند</a:t>
            </a:r>
          </a:p>
          <a:p>
            <a:pPr marL="342900" indent="-342900" algn="just" rtl="1">
              <a:lnSpc>
                <a:spcPct val="150000"/>
              </a:lnSpc>
              <a:buFont typeface="+mj-lt"/>
              <a:buAutoNum type="arabicPeriod"/>
            </a:pPr>
            <a:r>
              <a:rPr lang="fa-IR" dirty="0" smtClean="0">
                <a:cs typeface="B Mitra" panose="00000400000000000000" pitchFamily="2" charset="-78"/>
              </a:rPr>
              <a:t>شریک </a:t>
            </a:r>
            <a:r>
              <a:rPr lang="fa-IR" dirty="0">
                <a:cs typeface="B Mitra" panose="00000400000000000000" pitchFamily="2" charset="-78"/>
              </a:rPr>
              <a:t>جنسی فرد مبتلا </a:t>
            </a:r>
            <a:endParaRPr lang="fa-IR" dirty="0" smtClean="0">
              <a:cs typeface="B Mitra" panose="00000400000000000000" pitchFamily="2" charset="-78"/>
            </a:endParaRPr>
          </a:p>
          <a:p>
            <a:pPr marL="342900" indent="-342900" algn="just" rtl="1">
              <a:lnSpc>
                <a:spcPct val="150000"/>
              </a:lnSpc>
              <a:buFont typeface="+mj-lt"/>
              <a:buAutoNum type="arabicPeriod"/>
            </a:pPr>
            <a:r>
              <a:rPr lang="fa-IR" dirty="0" smtClean="0">
                <a:cs typeface="B Mitra" panose="00000400000000000000" pitchFamily="2" charset="-78"/>
              </a:rPr>
              <a:t>افرادی </a:t>
            </a:r>
            <a:r>
              <a:rPr lang="fa-IR" dirty="0">
                <a:cs typeface="B Mitra" panose="00000400000000000000" pitchFamily="2" charset="-78"/>
              </a:rPr>
              <a:t>که از غذا و نوشیدنی های آماده برای مصرف تهیه شده توسط </a:t>
            </a:r>
            <a:r>
              <a:rPr lang="fa-IR" dirty="0" smtClean="0">
                <a:cs typeface="B Mitra" panose="00000400000000000000" pitchFamily="2" charset="-78"/>
              </a:rPr>
              <a:t>بیمار خورده اند</a:t>
            </a:r>
          </a:p>
          <a:p>
            <a:pPr marL="342900" indent="-342900" algn="just" rtl="1">
              <a:lnSpc>
                <a:spcPct val="150000"/>
              </a:lnSpc>
              <a:buFont typeface="+mj-lt"/>
              <a:buAutoNum type="arabicPeriod"/>
            </a:pPr>
            <a:r>
              <a:rPr lang="fa-IR" dirty="0" smtClean="0">
                <a:cs typeface="B Mitra" panose="00000400000000000000" pitchFamily="2" charset="-78"/>
              </a:rPr>
              <a:t>اگر </a:t>
            </a:r>
            <a:r>
              <a:rPr lang="fa-IR" dirty="0">
                <a:cs typeface="B Mitra" panose="00000400000000000000" pitchFamily="2" charset="-78"/>
              </a:rPr>
              <a:t>بیمار از پوشک استفاده می کند، افرادی که مراقبت مستقیم از بیمار را </a:t>
            </a:r>
            <a:r>
              <a:rPr lang="fa-IR" dirty="0" smtClean="0">
                <a:cs typeface="B Mitra" panose="00000400000000000000" pitchFamily="2" charset="-78"/>
              </a:rPr>
              <a:t>به عهده دارند</a:t>
            </a:r>
          </a:p>
          <a:p>
            <a:pPr marL="342900" indent="-342900" algn="just" rtl="1">
              <a:lnSpc>
                <a:spcPct val="150000"/>
              </a:lnSpc>
              <a:buFont typeface="+mj-lt"/>
              <a:buAutoNum type="arabicPeriod"/>
            </a:pPr>
            <a:r>
              <a:rPr lang="fa-IR" dirty="0" smtClean="0">
                <a:cs typeface="B Mitra" panose="00000400000000000000" pitchFamily="2" charset="-78"/>
              </a:rPr>
              <a:t>اگر </a:t>
            </a:r>
            <a:r>
              <a:rPr lang="fa-IR" dirty="0">
                <a:cs typeface="B Mitra" panose="00000400000000000000" pitchFamily="2" charset="-78"/>
              </a:rPr>
              <a:t>فرد مبتلا به مهد کودک یا پیش دبستانی می رود، سایر کودکان و </a:t>
            </a:r>
            <a:r>
              <a:rPr lang="fa-IR" dirty="0" smtClean="0">
                <a:cs typeface="B Mitra" panose="00000400000000000000" pitchFamily="2" charset="-78"/>
              </a:rPr>
              <a:t>بزرگسالان در </a:t>
            </a:r>
            <a:r>
              <a:rPr lang="fa-IR" dirty="0">
                <a:cs typeface="B Mitra" panose="00000400000000000000" pitchFamily="2" charset="-78"/>
              </a:rPr>
              <a:t>همان کلاس یا همان گروه مراقبتی، یا افرادی که از توالت مشترک </a:t>
            </a:r>
            <a:r>
              <a:rPr lang="fa-IR" dirty="0" smtClean="0">
                <a:cs typeface="B Mitra" panose="00000400000000000000" pitchFamily="2" charset="-78"/>
              </a:rPr>
              <a:t>استفاده می </a:t>
            </a:r>
            <a:r>
              <a:rPr lang="fa-IR" dirty="0">
                <a:cs typeface="B Mitra" panose="00000400000000000000" pitchFamily="2" charset="-78"/>
              </a:rPr>
              <a:t>کنند ممکن است مانند افراد خانواده در نظر گرفته </a:t>
            </a:r>
            <a:r>
              <a:rPr lang="fa-IR" dirty="0" smtClean="0">
                <a:cs typeface="B Mitra" panose="00000400000000000000" pitchFamily="2" charset="-78"/>
              </a:rPr>
              <a:t>شوند</a:t>
            </a:r>
          </a:p>
          <a:p>
            <a:pPr marL="342900" indent="-342900" algn="just" rtl="1">
              <a:lnSpc>
                <a:spcPct val="150000"/>
              </a:lnSpc>
              <a:buFont typeface="+mj-lt"/>
              <a:buAutoNum type="arabicPeriod"/>
            </a:pPr>
            <a:r>
              <a:rPr lang="fa-IR" dirty="0" smtClean="0">
                <a:cs typeface="B Mitra" panose="00000400000000000000" pitchFamily="2" charset="-78"/>
              </a:rPr>
              <a:t>افرادی </a:t>
            </a:r>
            <a:r>
              <a:rPr lang="fa-IR" dirty="0">
                <a:cs typeface="B Mitra" panose="00000400000000000000" pitchFamily="2" charset="-78"/>
              </a:rPr>
              <a:t>که از لوازم شخصی مشترک با بیمار استفاده کرده </a:t>
            </a:r>
            <a:r>
              <a:rPr lang="fa-IR" dirty="0" smtClean="0">
                <a:cs typeface="B Mitra" panose="00000400000000000000" pitchFamily="2" charset="-78"/>
              </a:rPr>
              <a:t>اند</a:t>
            </a:r>
          </a:p>
          <a:p>
            <a:pPr marL="342900" indent="-342900" algn="just" rtl="1">
              <a:lnSpc>
                <a:spcPct val="150000"/>
              </a:lnSpc>
              <a:buFont typeface="+mj-lt"/>
              <a:buAutoNum type="arabicPeriod"/>
            </a:pPr>
            <a:r>
              <a:rPr lang="fa-IR" dirty="0" smtClean="0">
                <a:cs typeface="B Mitra" panose="00000400000000000000" pitchFamily="2" charset="-78"/>
              </a:rPr>
              <a:t>سوء </a:t>
            </a:r>
            <a:r>
              <a:rPr lang="fa-IR" dirty="0">
                <a:cs typeface="B Mitra" panose="00000400000000000000" pitchFamily="2" charset="-78"/>
              </a:rPr>
              <a:t>مصرف کنندگان مواد که وسایل و متعلقات مربوط به مصرف مواد را </a:t>
            </a:r>
            <a:r>
              <a:rPr lang="fa-IR" dirty="0" smtClean="0">
                <a:cs typeface="B Mitra" panose="00000400000000000000" pitchFamily="2" charset="-78"/>
              </a:rPr>
              <a:t>به صورت </a:t>
            </a:r>
            <a:r>
              <a:rPr lang="fa-IR" dirty="0">
                <a:cs typeface="B Mitra" panose="00000400000000000000" pitchFamily="2" charset="-78"/>
              </a:rPr>
              <a:t>مشترک با بیمار استفاده کرده </a:t>
            </a:r>
            <a:r>
              <a:rPr lang="fa-IR" dirty="0" smtClean="0">
                <a:cs typeface="B Mitra" panose="00000400000000000000" pitchFamily="2" charset="-78"/>
              </a:rPr>
              <a:t>اند</a:t>
            </a:r>
          </a:p>
        </p:txBody>
      </p:sp>
    </p:spTree>
    <p:extLst>
      <p:ext uri="{BB962C8B-B14F-4D97-AF65-F5344CB8AC3E}">
        <p14:creationId xmlns:p14="http://schemas.microsoft.com/office/powerpoint/2010/main" val="36074704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93520" y="1838236"/>
            <a:ext cx="8976360" cy="249299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rtl="1">
              <a:lnSpc>
                <a:spcPct val="200000"/>
              </a:lnSpc>
            </a:pPr>
            <a:r>
              <a:rPr lang="fa-IR" sz="2400" dirty="0" smtClean="0">
                <a:cs typeface="B Titr" panose="00000700000000000000" pitchFamily="2" charset="-78"/>
              </a:rPr>
              <a:t>نکته :</a:t>
            </a:r>
          </a:p>
          <a:p>
            <a:pPr algn="just" rtl="1">
              <a:lnSpc>
                <a:spcPct val="200000"/>
              </a:lnSpc>
            </a:pPr>
            <a:r>
              <a:rPr lang="fa-IR" b="1" dirty="0" smtClean="0">
                <a:cs typeface="B Mitra" panose="00000400000000000000" pitchFamily="2" charset="-78"/>
              </a:rPr>
              <a:t>در </a:t>
            </a:r>
            <a:r>
              <a:rPr lang="fa-IR" b="1" dirty="0">
                <a:cs typeface="B Mitra" panose="00000400000000000000" pitchFamily="2" charset="-78"/>
              </a:rPr>
              <a:t>صورتی که موارد تماس اطلاعات دقیقی از سابقه قبلی ابتلا با واکسیناسیون هپاتیت </a:t>
            </a:r>
            <a:r>
              <a:rPr lang="en-US" b="1" dirty="0">
                <a:cs typeface="B Mitra" panose="00000400000000000000" pitchFamily="2" charset="-78"/>
              </a:rPr>
              <a:t>A </a:t>
            </a:r>
            <a:r>
              <a:rPr lang="fa-IR" b="1" dirty="0" smtClean="0">
                <a:cs typeface="B Mitra" panose="00000400000000000000" pitchFamily="2" charset="-78"/>
              </a:rPr>
              <a:t> نمی </a:t>
            </a:r>
            <a:r>
              <a:rPr lang="fa-IR" b="1" dirty="0">
                <a:cs typeface="B Mitra" panose="00000400000000000000" pitchFamily="2" charset="-78"/>
              </a:rPr>
              <a:t>دهند یا مستندات و مشاهدات قابل اعتمادی در این زمینه در دسترس نمی باشد، پیشنهاد می شود افراد هم خانه و سایر موارد تماسی که طی دو </a:t>
            </a:r>
            <a:r>
              <a:rPr lang="fa-IR" b="1" dirty="0" smtClean="0">
                <a:cs typeface="B Mitra" panose="00000400000000000000" pitchFamily="2" charset="-78"/>
              </a:rPr>
              <a:t>هفته بیمار </a:t>
            </a:r>
            <a:r>
              <a:rPr lang="fa-IR" b="1" dirty="0">
                <a:cs typeface="B Mitra" panose="00000400000000000000" pitchFamily="2" charset="-78"/>
              </a:rPr>
              <a:t>با وی در تماس بوده اند، پروفیلاکسی پس از تماس دریافت کنند.</a:t>
            </a:r>
            <a:endParaRPr lang="en-US" b="1" dirty="0">
              <a:cs typeface="B Mitra" panose="00000400000000000000" pitchFamily="2" charset="-78"/>
            </a:endParaRPr>
          </a:p>
        </p:txBody>
      </p:sp>
    </p:spTree>
    <p:extLst>
      <p:ext uri="{BB962C8B-B14F-4D97-AF65-F5344CB8AC3E}">
        <p14:creationId xmlns:p14="http://schemas.microsoft.com/office/powerpoint/2010/main" val="18783954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پروفیلاکسی پیش از تماس</a:t>
            </a:r>
            <a:endParaRPr lang="en-US" sz="2800" dirty="0">
              <a:cs typeface="B Titr" panose="00000700000000000000" pitchFamily="2" charset="-78"/>
            </a:endParaRPr>
          </a:p>
        </p:txBody>
      </p:sp>
      <p:sp>
        <p:nvSpPr>
          <p:cNvPr id="4" name="Rectangle 3"/>
          <p:cNvSpPr/>
          <p:nvPr/>
        </p:nvSpPr>
        <p:spPr>
          <a:xfrm>
            <a:off x="886681" y="1586210"/>
            <a:ext cx="10104119" cy="4401205"/>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sz="2000" dirty="0" smtClean="0">
                <a:cs typeface="B Mitra" panose="00000400000000000000" pitchFamily="2" charset="-78"/>
              </a:rPr>
              <a:t>برای پیشگیری </a:t>
            </a:r>
            <a:r>
              <a:rPr lang="fa-IR" sz="2000" dirty="0">
                <a:cs typeface="B Mitra" panose="00000400000000000000" pitchFamily="2" charset="-78"/>
              </a:rPr>
              <a:t>پیش از تماس در موارد مسافرت به مناطق آندمیک و قبل از سفر در کودکان زیر یک سال از </a:t>
            </a:r>
            <a:r>
              <a:rPr lang="fa-IR" sz="2000" dirty="0" smtClean="0">
                <a:cs typeface="B Mitra" panose="00000400000000000000" pitchFamily="2" charset="-78"/>
              </a:rPr>
              <a:t>ایمونوگلوبین</a:t>
            </a:r>
            <a:r>
              <a:rPr lang="en-US" sz="2000" dirty="0">
                <a:cs typeface="B Mitra" panose="00000400000000000000" pitchFamily="2" charset="-78"/>
              </a:rPr>
              <a:t>mg/kg</a:t>
            </a:r>
            <a:r>
              <a:rPr lang="fa-IR" sz="2000" dirty="0" smtClean="0">
                <a:cs typeface="B Mitra" panose="00000400000000000000" pitchFamily="2" charset="-78"/>
              </a:rPr>
              <a:t> ۰٫۰۲ به </a:t>
            </a:r>
            <a:r>
              <a:rPr lang="fa-IR" sz="2000" dirty="0">
                <a:cs typeface="B Mitra" panose="00000400000000000000" pitchFamily="2" charset="-78"/>
              </a:rPr>
              <a:t>صورت تک دوز استفاده میشود که باید تزریق عمقی عضلانی صورت بگیرد. </a:t>
            </a:r>
            <a:endParaRPr lang="fa-IR" sz="2000" dirty="0" smtClean="0">
              <a:cs typeface="B Mitra" panose="00000400000000000000" pitchFamily="2" charset="-78"/>
            </a:endParaRPr>
          </a:p>
          <a:p>
            <a:pPr marL="285750" indent="-285750" algn="r" rtl="1">
              <a:lnSpc>
                <a:spcPct val="200000"/>
              </a:lnSpc>
              <a:buFont typeface="Wingdings" panose="05000000000000000000" pitchFamily="2" charset="2"/>
              <a:buChar char="§"/>
            </a:pPr>
            <a:r>
              <a:rPr lang="fa-IR" sz="2000" dirty="0" smtClean="0">
                <a:cs typeface="B Mitra" panose="00000400000000000000" pitchFamily="2" charset="-78"/>
              </a:rPr>
              <a:t>این </a:t>
            </a:r>
            <a:r>
              <a:rPr lang="fa-IR" sz="2000" dirty="0">
                <a:cs typeface="B Mitra" panose="00000400000000000000" pitchFamily="2" charset="-78"/>
              </a:rPr>
              <a:t>روش تا ۳ ماه ایمنی ایجاد می کند.</a:t>
            </a:r>
          </a:p>
          <a:p>
            <a:pPr marL="285750" indent="-285750" algn="r" rtl="1">
              <a:lnSpc>
                <a:spcPct val="200000"/>
              </a:lnSpc>
              <a:buFont typeface="Wingdings" panose="05000000000000000000" pitchFamily="2" charset="2"/>
              <a:buChar char="§"/>
            </a:pPr>
            <a:r>
              <a:rPr lang="fa-IR" sz="2000" dirty="0" smtClean="0">
                <a:cs typeface="B Mitra" panose="00000400000000000000" pitchFamily="2" charset="-78"/>
              </a:rPr>
              <a:t>توصیه شده </a:t>
            </a:r>
            <a:r>
              <a:rPr lang="fa-IR" sz="2000" dirty="0">
                <a:cs typeface="B Mitra" panose="00000400000000000000" pitchFamily="2" charset="-78"/>
              </a:rPr>
              <a:t>است که در صورت مسافرت های طولانی تر قبل از سفر ایمونوگلوبین </a:t>
            </a:r>
            <a:r>
              <a:rPr lang="en-US" sz="2000" dirty="0">
                <a:cs typeface="B Mitra" panose="00000400000000000000" pitchFamily="2" charset="-78"/>
              </a:rPr>
              <a:t>mg/kg </a:t>
            </a:r>
            <a:r>
              <a:rPr lang="fa-IR" sz="2000" dirty="0" smtClean="0">
                <a:cs typeface="B Mitra" panose="00000400000000000000" pitchFamily="2" charset="-78"/>
              </a:rPr>
              <a:t>۰٫۰۶ استفاده </a:t>
            </a:r>
            <a:r>
              <a:rPr lang="fa-IR" sz="2000" dirty="0">
                <a:cs typeface="B Mitra" panose="00000400000000000000" pitchFamily="2" charset="-78"/>
              </a:rPr>
              <a:t>کرده و هر ۵ ماه این تزریق تکرار شود. </a:t>
            </a:r>
            <a:endParaRPr lang="fa-IR" sz="2000" dirty="0" smtClean="0">
              <a:cs typeface="B Mitra" panose="00000400000000000000" pitchFamily="2" charset="-78"/>
            </a:endParaRPr>
          </a:p>
          <a:p>
            <a:pPr marL="285750" indent="-285750" algn="r" rtl="1">
              <a:lnSpc>
                <a:spcPct val="200000"/>
              </a:lnSpc>
              <a:buFont typeface="Wingdings" panose="05000000000000000000" pitchFamily="2" charset="2"/>
              <a:buChar char="§"/>
            </a:pPr>
            <a:r>
              <a:rPr lang="fa-IR" sz="2000" dirty="0" smtClean="0">
                <a:cs typeface="B Mitra" panose="00000400000000000000" pitchFamily="2" charset="-78"/>
              </a:rPr>
              <a:t>برای </a:t>
            </a:r>
            <a:r>
              <a:rPr lang="fa-IR" sz="2000" dirty="0">
                <a:cs typeface="B Mitra" panose="00000400000000000000" pitchFamily="2" charset="-78"/>
              </a:rPr>
              <a:t>پیشگیری پیش از تماس در موارد مسافرت به مناطق آندمیک و قبل از سفر در افراد یک تا ۴۰ سال از تزریق واکسن هپاتیت </a:t>
            </a:r>
            <a:r>
              <a:rPr lang="en-US" sz="2000" dirty="0">
                <a:cs typeface="B Mitra" panose="00000400000000000000" pitchFamily="2" charset="-78"/>
              </a:rPr>
              <a:t>A </a:t>
            </a:r>
            <a:r>
              <a:rPr lang="fa-IR" sz="2000" dirty="0">
                <a:cs typeface="B Mitra" panose="00000400000000000000" pitchFamily="2" charset="-78"/>
              </a:rPr>
              <a:t>استفاده شود</a:t>
            </a:r>
            <a:r>
              <a:rPr lang="fa-IR" sz="2000" dirty="0" smtClean="0">
                <a:cs typeface="B Mitra" panose="00000400000000000000" pitchFamily="2" charset="-78"/>
              </a:rPr>
              <a:t>.</a:t>
            </a:r>
            <a:endParaRPr lang="fa-IR" sz="2000" dirty="0">
              <a:cs typeface="B Mitra" panose="00000400000000000000" pitchFamily="2" charset="-78"/>
            </a:endParaRPr>
          </a:p>
        </p:txBody>
      </p:sp>
    </p:spTree>
    <p:extLst>
      <p:ext uri="{BB962C8B-B14F-4D97-AF65-F5344CB8AC3E}">
        <p14:creationId xmlns:p14="http://schemas.microsoft.com/office/powerpoint/2010/main" val="1928954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پروفیلاکسی پس از تماس</a:t>
            </a:r>
            <a:endParaRPr lang="en-US" sz="2800" dirty="0">
              <a:cs typeface="B Titr" panose="00000700000000000000" pitchFamily="2" charset="-78"/>
            </a:endParaRPr>
          </a:p>
        </p:txBody>
      </p:sp>
      <p:sp>
        <p:nvSpPr>
          <p:cNvPr id="2" name="Rectangle 1"/>
          <p:cNvSpPr/>
          <p:nvPr/>
        </p:nvSpPr>
        <p:spPr>
          <a:xfrm>
            <a:off x="816720" y="1028849"/>
            <a:ext cx="10244040" cy="5016758"/>
          </a:xfrm>
          <a:prstGeom prst="rect">
            <a:avLst/>
          </a:prstGeom>
        </p:spPr>
        <p:txBody>
          <a:bodyPr wrap="square">
            <a:spAutoFit/>
          </a:bodyPr>
          <a:lstStyle/>
          <a:p>
            <a:pPr marL="285750" indent="-285750" algn="just" rtl="1">
              <a:lnSpc>
                <a:spcPct val="200000"/>
              </a:lnSpc>
              <a:buFont typeface="Wingdings" panose="05000000000000000000" pitchFamily="2" charset="2"/>
              <a:buChar char="§"/>
            </a:pPr>
            <a:r>
              <a:rPr lang="fa-IR" sz="2000" dirty="0">
                <a:cs typeface="B Mitra" panose="00000400000000000000" pitchFamily="2" charset="-78"/>
              </a:rPr>
              <a:t>پروفیلاکسی پس از تماس برای پیشگیری پس از تماس در افراد </a:t>
            </a:r>
            <a:r>
              <a:rPr lang="fa-IR" sz="2000" dirty="0" smtClean="0">
                <a:cs typeface="B Mitra" panose="00000400000000000000" pitchFamily="2" charset="-78"/>
              </a:rPr>
              <a:t>40-1 ساله </a:t>
            </a:r>
            <a:r>
              <a:rPr lang="fa-IR" sz="2000" dirty="0">
                <a:cs typeface="B Mitra" panose="00000400000000000000" pitchFamily="2" charset="-78"/>
              </a:rPr>
              <a:t>تزریق یک دوز واکسن کافی </a:t>
            </a:r>
            <a:r>
              <a:rPr lang="fa-IR" sz="2000" dirty="0" smtClean="0">
                <a:cs typeface="B Mitra" panose="00000400000000000000" pitchFamily="2" charset="-78"/>
              </a:rPr>
              <a:t>است. </a:t>
            </a:r>
          </a:p>
          <a:p>
            <a:pPr marL="285750" indent="-285750" algn="just" rtl="1">
              <a:lnSpc>
                <a:spcPct val="200000"/>
              </a:lnSpc>
              <a:buFont typeface="Wingdings" panose="05000000000000000000" pitchFamily="2" charset="2"/>
              <a:buChar char="§"/>
            </a:pPr>
            <a:r>
              <a:rPr lang="fa-IR" sz="2000" dirty="0" smtClean="0">
                <a:cs typeface="B Mitra" panose="00000400000000000000" pitchFamily="2" charset="-78"/>
              </a:rPr>
              <a:t> </a:t>
            </a:r>
            <a:r>
              <a:rPr lang="fa-IR" sz="2000" dirty="0">
                <a:cs typeface="B Mitra" panose="00000400000000000000" pitchFamily="2" charset="-78"/>
              </a:rPr>
              <a:t>برای بچه های زیر یک سال، افراد با نقص ایمنی، افرادی که دچار بیماری مزمن کبدی هستند، افراد بالای ۴۰ سال و در موارد کنتراندیکاسیون (منع) تزریق واکسن، </a:t>
            </a:r>
            <a:r>
              <a:rPr lang="fa-IR" sz="2000" dirty="0" smtClean="0">
                <a:cs typeface="B Mitra" panose="00000400000000000000" pitchFamily="2" charset="-78"/>
              </a:rPr>
              <a:t>ایمونوگلوبین </a:t>
            </a:r>
            <a:r>
              <a:rPr lang="en-US" sz="2000" dirty="0" smtClean="0">
                <a:cs typeface="B Mitra" panose="00000400000000000000" pitchFamily="2" charset="-78"/>
              </a:rPr>
              <a:t>mg/kg</a:t>
            </a:r>
            <a:r>
              <a:rPr lang="fa-IR" sz="2000" dirty="0" smtClean="0">
                <a:cs typeface="B Mitra" panose="00000400000000000000" pitchFamily="2" charset="-78"/>
              </a:rPr>
              <a:t>  ۰٫۰۲ </a:t>
            </a:r>
            <a:r>
              <a:rPr lang="fa-IR" sz="2000" dirty="0">
                <a:cs typeface="B Mitra" panose="00000400000000000000" pitchFamily="2" charset="-78"/>
              </a:rPr>
              <a:t>به صورت تک دوز تزریق می شود. </a:t>
            </a:r>
            <a:endParaRPr lang="fa-IR" sz="2000" dirty="0" smtClean="0">
              <a:cs typeface="B Mitra" panose="00000400000000000000" pitchFamily="2" charset="-78"/>
            </a:endParaRPr>
          </a:p>
          <a:p>
            <a:pPr marL="285750" indent="-285750" algn="just" rtl="1">
              <a:lnSpc>
                <a:spcPct val="200000"/>
              </a:lnSpc>
              <a:buFont typeface="Wingdings" panose="05000000000000000000" pitchFamily="2" charset="2"/>
              <a:buChar char="§"/>
            </a:pPr>
            <a:r>
              <a:rPr lang="fa-IR" sz="2000" dirty="0" smtClean="0">
                <a:cs typeface="B Mitra" panose="00000400000000000000" pitchFamily="2" charset="-78"/>
              </a:rPr>
              <a:t>تماس </a:t>
            </a:r>
            <a:r>
              <a:rPr lang="fa-IR" sz="2000" dirty="0">
                <a:cs typeface="B Mitra" panose="00000400000000000000" pitchFamily="2" charset="-78"/>
              </a:rPr>
              <a:t>های خانگی و جنسی باید در اسرع وقت پروفیلاکسی بگیرند. </a:t>
            </a:r>
            <a:endParaRPr lang="fa-IR" sz="2000" dirty="0" smtClean="0">
              <a:cs typeface="B Mitra" panose="00000400000000000000" pitchFamily="2" charset="-78"/>
            </a:endParaRPr>
          </a:p>
          <a:p>
            <a:pPr marL="285750" indent="-285750" algn="just" rtl="1">
              <a:lnSpc>
                <a:spcPct val="200000"/>
              </a:lnSpc>
              <a:buFont typeface="Wingdings" panose="05000000000000000000" pitchFamily="2" charset="2"/>
              <a:buChar char="§"/>
            </a:pPr>
            <a:r>
              <a:rPr lang="fa-IR" sz="2000" dirty="0" smtClean="0">
                <a:cs typeface="B Mitra" panose="00000400000000000000" pitchFamily="2" charset="-78"/>
              </a:rPr>
              <a:t>در </a:t>
            </a:r>
            <a:r>
              <a:rPr lang="fa-IR" sz="2000" dirty="0">
                <a:cs typeface="B Mitra" panose="00000400000000000000" pitchFamily="2" charset="-78"/>
              </a:rPr>
              <a:t>ارتباط با همکلاسی و همکاران اگر ارتباط نزدیک وجود نداشته باشد پرو فیلاکسی لازم نیست. </a:t>
            </a:r>
            <a:endParaRPr lang="fa-IR" sz="2000" dirty="0" smtClean="0">
              <a:cs typeface="B Mitra" panose="00000400000000000000" pitchFamily="2" charset="-78"/>
            </a:endParaRPr>
          </a:p>
          <a:p>
            <a:pPr marL="285750" indent="-285750" algn="just" rtl="1">
              <a:lnSpc>
                <a:spcPct val="200000"/>
              </a:lnSpc>
              <a:buFont typeface="Wingdings" panose="05000000000000000000" pitchFamily="2" charset="2"/>
              <a:buChar char="§"/>
            </a:pPr>
            <a:r>
              <a:rPr lang="fa-IR" sz="2000" dirty="0" smtClean="0">
                <a:cs typeface="B Mitra" panose="00000400000000000000" pitchFamily="2" charset="-78"/>
              </a:rPr>
              <a:t>در </a:t>
            </a:r>
            <a:r>
              <a:rPr lang="fa-IR" sz="2000" dirty="0">
                <a:cs typeface="B Mitra" panose="00000400000000000000" pitchFamily="2" charset="-78"/>
              </a:rPr>
              <a:t>موارد طغیان در مراکز نگهداری کودکان پروفیلاکسی پس از تماس با واکسن هپاتیت </a:t>
            </a:r>
            <a:r>
              <a:rPr lang="en-US" sz="2000" dirty="0">
                <a:cs typeface="B Mitra" panose="00000400000000000000" pitchFamily="2" charset="-78"/>
              </a:rPr>
              <a:t>A </a:t>
            </a:r>
            <a:r>
              <a:rPr lang="fa-IR" sz="2000" dirty="0">
                <a:cs typeface="B Mitra" panose="00000400000000000000" pitchFamily="2" charset="-78"/>
              </a:rPr>
              <a:t>یا ایمونوگلوبولین (</a:t>
            </a:r>
            <a:r>
              <a:rPr lang="en-US" sz="2000" dirty="0">
                <a:cs typeface="B Mitra" panose="00000400000000000000" pitchFamily="2" charset="-78"/>
              </a:rPr>
              <a:t>IG) </a:t>
            </a:r>
            <a:r>
              <a:rPr lang="fa-IR" sz="2000" dirty="0" smtClean="0">
                <a:cs typeface="B Mitra" panose="00000400000000000000" pitchFamily="2" charset="-78"/>
              </a:rPr>
              <a:t> )طی </a:t>
            </a:r>
            <a:r>
              <a:rPr lang="fa-IR" sz="2000" dirty="0">
                <a:cs typeface="B Mitra" panose="00000400000000000000" pitchFamily="2" charset="-78"/>
              </a:rPr>
              <a:t>۲ هفته پس از تماس با عامل خطر بطور مؤثری از عفونت با ویروس هپاتیت </a:t>
            </a:r>
            <a:r>
              <a:rPr lang="en-US" sz="2000" dirty="0">
                <a:cs typeface="B Mitra" panose="00000400000000000000" pitchFamily="2" charset="-78"/>
              </a:rPr>
              <a:t>A </a:t>
            </a:r>
            <a:r>
              <a:rPr lang="fa-IR" sz="2000" dirty="0">
                <a:cs typeface="B Mitra" panose="00000400000000000000" pitchFamily="2" charset="-78"/>
              </a:rPr>
              <a:t>پیشگیری می کند</a:t>
            </a:r>
            <a:r>
              <a:rPr lang="fa-IR" sz="2000" dirty="0" smtClean="0">
                <a:cs typeface="B Mitra" panose="00000400000000000000" pitchFamily="2" charset="-78"/>
              </a:rPr>
              <a:t>.</a:t>
            </a:r>
          </a:p>
          <a:p>
            <a:pPr marL="285750" indent="-285750" algn="just" rtl="1">
              <a:lnSpc>
                <a:spcPct val="200000"/>
              </a:lnSpc>
              <a:buFont typeface="Wingdings" panose="05000000000000000000" pitchFamily="2" charset="2"/>
              <a:buChar char="§"/>
            </a:pPr>
            <a:r>
              <a:rPr lang="fa-IR" sz="2000" dirty="0" smtClean="0">
                <a:cs typeface="B Mitra" panose="00000400000000000000" pitchFamily="2" charset="-78"/>
              </a:rPr>
              <a:t> </a:t>
            </a:r>
            <a:r>
              <a:rPr lang="fa-IR" sz="2000" dirty="0">
                <a:cs typeface="B Mitra" panose="00000400000000000000" pitchFamily="2" charset="-78"/>
              </a:rPr>
              <a:t>اثر بخشی ایمونوگلوبولین یا واکسن در صورت تجویز به فاصله زمانی بیش از ۲ هفته پس از مواجهه ثابت نشده است</a:t>
            </a:r>
            <a:r>
              <a:rPr lang="fa-IR" dirty="0" smtClean="0"/>
              <a:t>.</a:t>
            </a:r>
            <a:endParaRPr lang="fa-IR" dirty="0"/>
          </a:p>
        </p:txBody>
      </p:sp>
    </p:spTree>
    <p:extLst>
      <p:ext uri="{BB962C8B-B14F-4D97-AF65-F5344CB8AC3E}">
        <p14:creationId xmlns:p14="http://schemas.microsoft.com/office/powerpoint/2010/main" val="20184737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آموزش</a:t>
            </a:r>
            <a:endParaRPr lang="en-US" sz="2800" dirty="0">
              <a:cs typeface="B Titr" panose="00000700000000000000" pitchFamily="2" charset="-78"/>
            </a:endParaRPr>
          </a:p>
        </p:txBody>
      </p:sp>
      <p:sp>
        <p:nvSpPr>
          <p:cNvPr id="2" name="Rectangle 1"/>
          <p:cNvSpPr/>
          <p:nvPr/>
        </p:nvSpPr>
        <p:spPr>
          <a:xfrm>
            <a:off x="1077181" y="1213069"/>
            <a:ext cx="9913619" cy="4647426"/>
          </a:xfrm>
          <a:prstGeom prst="rect">
            <a:avLst/>
          </a:prstGeom>
        </p:spPr>
        <p:txBody>
          <a:bodyPr wrap="square">
            <a:spAutoFit/>
          </a:bodyPr>
          <a:lstStyle/>
          <a:p>
            <a:pPr algn="just" rtl="1"/>
            <a:r>
              <a:rPr lang="fa-IR" dirty="0" smtClean="0">
                <a:cs typeface="B Titr" panose="00000700000000000000" pitchFamily="2" charset="-78"/>
              </a:rPr>
              <a:t>موارد </a:t>
            </a:r>
            <a:r>
              <a:rPr lang="fa-IR" dirty="0">
                <a:cs typeface="B Titr" panose="00000700000000000000" pitchFamily="2" charset="-78"/>
              </a:rPr>
              <a:t>تماس باید در خصوص موارد زیر آموزش داده شوند</a:t>
            </a:r>
            <a:r>
              <a:rPr lang="fa-IR" dirty="0" smtClean="0">
                <a:cs typeface="B Titr" panose="00000700000000000000" pitchFamily="2" charset="-78"/>
              </a:rPr>
              <a:t>:</a:t>
            </a:r>
          </a:p>
          <a:p>
            <a:pPr algn="just" rtl="1"/>
            <a:endParaRPr lang="fa-IR" dirty="0">
              <a:cs typeface="B Titr" panose="00000700000000000000" pitchFamily="2" charset="-78"/>
            </a:endParaRPr>
          </a:p>
          <a:p>
            <a:pPr marL="342900" indent="-342900" algn="just" rtl="1">
              <a:buFont typeface="Arial" panose="020B0604020202020204" pitchFamily="34" charset="0"/>
              <a:buChar char="•"/>
            </a:pPr>
            <a:r>
              <a:rPr lang="fa-IR" sz="2000" dirty="0" smtClean="0">
                <a:cs typeface="B Mitra" panose="00000400000000000000" pitchFamily="2" charset="-78"/>
              </a:rPr>
              <a:t>آشنایی </a:t>
            </a:r>
            <a:r>
              <a:rPr lang="fa-IR" sz="2000" dirty="0">
                <a:cs typeface="B Mitra" panose="00000400000000000000" pitchFamily="2" charset="-78"/>
              </a:rPr>
              <a:t>با بیماری و راههای انتقال عفونت </a:t>
            </a:r>
            <a:endParaRPr lang="fa-IR" sz="2000" dirty="0" smtClean="0">
              <a:cs typeface="B Mitra" panose="00000400000000000000" pitchFamily="2" charset="-78"/>
            </a:endParaRPr>
          </a:p>
          <a:p>
            <a:pPr marL="342900" indent="-342900" algn="just" rtl="1">
              <a:buFont typeface="Arial" panose="020B0604020202020204" pitchFamily="34" charset="0"/>
              <a:buChar char="•"/>
            </a:pPr>
            <a:r>
              <a:rPr lang="fa-IR" sz="2000" dirty="0" smtClean="0">
                <a:cs typeface="B Mitra" panose="00000400000000000000" pitchFamily="2" charset="-78"/>
              </a:rPr>
              <a:t>خطر </a:t>
            </a:r>
            <a:r>
              <a:rPr lang="fa-IR" sz="2000" dirty="0">
                <a:cs typeface="B Mitra" panose="00000400000000000000" pitchFamily="2" charset="-78"/>
              </a:rPr>
              <a:t>ابتلا به عفونت و ضرورت دریافت پروفیلاکسی پس از تماس به ویژه </a:t>
            </a:r>
            <a:r>
              <a:rPr lang="fa-IR" sz="2000" dirty="0" smtClean="0">
                <a:cs typeface="B Mitra" panose="00000400000000000000" pitchFamily="2" charset="-78"/>
              </a:rPr>
              <a:t>در گروههای </a:t>
            </a:r>
            <a:r>
              <a:rPr lang="fa-IR" sz="2000" dirty="0">
                <a:cs typeface="B Mitra" panose="00000400000000000000" pitchFamily="2" charset="-78"/>
              </a:rPr>
              <a:t>در معرض </a:t>
            </a:r>
            <a:r>
              <a:rPr lang="fa-IR" sz="2000" dirty="0" smtClean="0">
                <a:cs typeface="B Mitra" panose="00000400000000000000" pitchFamily="2" charset="-78"/>
              </a:rPr>
              <a:t>خطر</a:t>
            </a:r>
          </a:p>
          <a:p>
            <a:pPr marL="342900" indent="-342900" algn="just" rtl="1">
              <a:buFont typeface="Arial" panose="020B0604020202020204" pitchFamily="34" charset="0"/>
              <a:buChar char="•"/>
            </a:pPr>
            <a:r>
              <a:rPr lang="fa-IR" sz="2000" dirty="0" smtClean="0">
                <a:cs typeface="B Mitra" panose="00000400000000000000" pitchFamily="2" charset="-78"/>
              </a:rPr>
              <a:t>خودارزیابی از </a:t>
            </a:r>
            <a:r>
              <a:rPr lang="fa-IR" sz="2000" dirty="0">
                <a:cs typeface="B Mitra" panose="00000400000000000000" pitchFamily="2" charset="-78"/>
              </a:rPr>
              <a:t>نظر علائم و نشانه های ابتلا به هپاتیت به مدت ۵۰ روز پس از تماس و مراجعه جهت دریافت مراقبت های لازم در صورت بروز </a:t>
            </a:r>
            <a:r>
              <a:rPr lang="fa-IR" sz="2000" dirty="0" smtClean="0">
                <a:cs typeface="B Mitra" panose="00000400000000000000" pitchFamily="2" charset="-78"/>
              </a:rPr>
              <a:t>علائم و در همان مراحل </a:t>
            </a:r>
            <a:r>
              <a:rPr lang="fa-IR" sz="2000" dirty="0">
                <a:cs typeface="B Mitra" panose="00000400000000000000" pitchFamily="2" charset="-78"/>
              </a:rPr>
              <a:t>اولیه </a:t>
            </a:r>
            <a:endParaRPr lang="fa-IR" sz="2000" dirty="0" smtClean="0">
              <a:cs typeface="B Mitra" panose="00000400000000000000" pitchFamily="2" charset="-78"/>
            </a:endParaRPr>
          </a:p>
          <a:p>
            <a:pPr marL="342900" indent="-342900" algn="just" rtl="1">
              <a:buFont typeface="Arial" panose="020B0604020202020204" pitchFamily="34" charset="0"/>
              <a:buChar char="•"/>
            </a:pPr>
            <a:r>
              <a:rPr lang="fa-IR" sz="2000" dirty="0" smtClean="0">
                <a:cs typeface="B Mitra" panose="00000400000000000000" pitchFamily="2" charset="-78"/>
              </a:rPr>
              <a:t> </a:t>
            </a:r>
            <a:r>
              <a:rPr lang="fa-IR" sz="2000" dirty="0">
                <a:cs typeface="B Mitra" panose="00000400000000000000" pitchFamily="2" charset="-78"/>
              </a:rPr>
              <a:t>به والدین خردسالان و کودکان کم سن و سال یادآوری شود که ممکن </a:t>
            </a:r>
            <a:r>
              <a:rPr lang="fa-IR" sz="2000" dirty="0" smtClean="0">
                <a:cs typeface="B Mitra" panose="00000400000000000000" pitchFamily="2" charset="-78"/>
              </a:rPr>
              <a:t>است ابتلا </a:t>
            </a:r>
            <a:r>
              <a:rPr lang="fa-IR" sz="2000" dirty="0">
                <a:cs typeface="B Mitra" panose="00000400000000000000" pitchFamily="2" charset="-78"/>
              </a:rPr>
              <a:t>به بیماری در کودکان با زردی همراه نباشد. </a:t>
            </a:r>
            <a:endParaRPr lang="fa-IR" sz="2000" dirty="0" smtClean="0">
              <a:cs typeface="B Mitra" panose="00000400000000000000" pitchFamily="2" charset="-78"/>
            </a:endParaRPr>
          </a:p>
          <a:p>
            <a:pPr marL="342900" indent="-342900" algn="just" rtl="1">
              <a:buFont typeface="Arial" panose="020B0604020202020204" pitchFamily="34" charset="0"/>
              <a:buChar char="•"/>
            </a:pPr>
            <a:r>
              <a:rPr lang="fa-IR" sz="2000" dirty="0" smtClean="0">
                <a:cs typeface="B Mitra" panose="00000400000000000000" pitchFamily="2" charset="-78"/>
              </a:rPr>
              <a:t> </a:t>
            </a:r>
            <a:r>
              <a:rPr lang="fa-IR" sz="2000" dirty="0">
                <a:cs typeface="B Mitra" panose="00000400000000000000" pitchFamily="2" charset="-78"/>
              </a:rPr>
              <a:t>آموزش هایی در خصوص رعایت دقیق اصول بهداشتی به ویژه در </a:t>
            </a:r>
            <a:r>
              <a:rPr lang="fa-IR" sz="2000" dirty="0" smtClean="0">
                <a:cs typeface="B Mitra" panose="00000400000000000000" pitchFamily="2" charset="-78"/>
              </a:rPr>
              <a:t>خصوص شستشوی </a:t>
            </a:r>
            <a:r>
              <a:rPr lang="fa-IR" sz="2000" dirty="0">
                <a:cs typeface="B Mitra" panose="00000400000000000000" pitchFamily="2" charset="-78"/>
              </a:rPr>
              <a:t>صحیح دستها پس از رفتن به توالت و تعویض پوشک </a:t>
            </a:r>
            <a:endParaRPr lang="fa-IR" sz="2000" dirty="0" smtClean="0">
              <a:cs typeface="B Mitra" panose="00000400000000000000" pitchFamily="2" charset="-78"/>
            </a:endParaRPr>
          </a:p>
          <a:p>
            <a:pPr marL="342900" indent="-342900" algn="just" rtl="1">
              <a:buFont typeface="Arial" panose="020B0604020202020204" pitchFamily="34" charset="0"/>
              <a:buChar char="•"/>
            </a:pPr>
            <a:r>
              <a:rPr lang="fa-IR" sz="2000" dirty="0" smtClean="0">
                <a:cs typeface="B Mitra" panose="00000400000000000000" pitchFamily="2" charset="-78"/>
              </a:rPr>
              <a:t> </a:t>
            </a:r>
            <a:r>
              <a:rPr lang="fa-IR" sz="2000" dirty="0">
                <a:cs typeface="B Mitra" panose="00000400000000000000" pitchFamily="2" charset="-78"/>
              </a:rPr>
              <a:t>به خصوص در تهیه کنندگان مواد غذایی آموزش این نکته مهم است که پس </a:t>
            </a:r>
            <a:r>
              <a:rPr lang="fa-IR" sz="2000" dirty="0" smtClean="0">
                <a:cs typeface="B Mitra" panose="00000400000000000000" pitchFamily="2" charset="-78"/>
              </a:rPr>
              <a:t>از تماس </a:t>
            </a:r>
            <a:r>
              <a:rPr lang="fa-IR" sz="2000" dirty="0">
                <a:cs typeface="B Mitra" panose="00000400000000000000" pitchFamily="2" charset="-78"/>
              </a:rPr>
              <a:t>با بیمار مرتب خود را از نظر علائم هپاتیت ارزیابی کنند و در صورت بروز علائم ابتلا در همان مراحل اولیه جهت دریافت مراقبت های لازم به مراکز </a:t>
            </a:r>
            <a:r>
              <a:rPr lang="fa-IR" sz="2000" dirty="0" smtClean="0">
                <a:cs typeface="B Mitra" panose="00000400000000000000" pitchFamily="2" charset="-78"/>
              </a:rPr>
              <a:t>ارائه خدمات </a:t>
            </a:r>
            <a:r>
              <a:rPr lang="fa-IR" sz="2000" dirty="0">
                <a:cs typeface="B Mitra" panose="00000400000000000000" pitchFamily="2" charset="-78"/>
              </a:rPr>
              <a:t>سلامت مراجعه نمایند. </a:t>
            </a:r>
            <a:endParaRPr lang="fa-IR" sz="2000" dirty="0" smtClean="0">
              <a:cs typeface="B Mitra" panose="00000400000000000000" pitchFamily="2" charset="-78"/>
            </a:endParaRPr>
          </a:p>
          <a:p>
            <a:pPr marL="342900" indent="-342900" algn="just" rtl="1">
              <a:buFont typeface="Arial" panose="020B0604020202020204" pitchFamily="34" charset="0"/>
              <a:buChar char="•"/>
            </a:pPr>
            <a:r>
              <a:rPr lang="fa-IR" sz="2000" dirty="0" smtClean="0">
                <a:cs typeface="B Mitra" panose="00000400000000000000" pitchFamily="2" charset="-78"/>
              </a:rPr>
              <a:t>به </a:t>
            </a:r>
            <a:r>
              <a:rPr lang="fa-IR" sz="2000" dirty="0">
                <a:cs typeface="B Mitra" panose="00000400000000000000" pitchFamily="2" charset="-78"/>
              </a:rPr>
              <a:t>موارد تماسی از قبیل تهیه کنندگان مواد غذایی و کارکنان سایر </a:t>
            </a:r>
            <a:r>
              <a:rPr lang="fa-IR" sz="2000" dirty="0" smtClean="0">
                <a:cs typeface="B Mitra" panose="00000400000000000000" pitchFamily="2" charset="-78"/>
              </a:rPr>
              <a:t>مشاغل پرخطر </a:t>
            </a:r>
            <a:r>
              <a:rPr lang="fa-IR" sz="2000" dirty="0">
                <a:cs typeface="B Mitra" panose="00000400000000000000" pitchFamily="2" charset="-78"/>
              </a:rPr>
              <a:t>که با مورد هپاتیت </a:t>
            </a:r>
            <a:r>
              <a:rPr lang="en-US" sz="2000" dirty="0">
                <a:cs typeface="B Mitra" panose="00000400000000000000" pitchFamily="2" charset="-78"/>
              </a:rPr>
              <a:t>A </a:t>
            </a:r>
            <a:r>
              <a:rPr lang="fa-IR" sz="2000" dirty="0">
                <a:cs typeface="B Mitra" panose="00000400000000000000" pitchFamily="2" charset="-78"/>
              </a:rPr>
              <a:t>مواجهه داشته اند (به عنوان مثال سابقه مصرف سالاد تهیه شده توسط بیمار را دارند) آموزش داده شود که باید به صورت داوطلبانه از موقعیت هایی که ممکن است دیگران را در معرض خطر بالقوه عفونت با ویروس هپاتیت </a:t>
            </a:r>
            <a:r>
              <a:rPr lang="en-US" sz="2000" dirty="0">
                <a:cs typeface="B Mitra" panose="00000400000000000000" pitchFamily="2" charset="-78"/>
              </a:rPr>
              <a:t>A </a:t>
            </a:r>
            <a:r>
              <a:rPr lang="fa-IR" sz="2000" dirty="0">
                <a:cs typeface="B Mitra" panose="00000400000000000000" pitchFamily="2" charset="-78"/>
              </a:rPr>
              <a:t>دهد خارج شوند.</a:t>
            </a:r>
            <a:endParaRPr lang="en-US" sz="2000" dirty="0">
              <a:cs typeface="B Mitra" panose="00000400000000000000" pitchFamily="2" charset="-78"/>
            </a:endParaRPr>
          </a:p>
        </p:txBody>
      </p:sp>
    </p:spTree>
    <p:extLst>
      <p:ext uri="{BB962C8B-B14F-4D97-AF65-F5344CB8AC3E}">
        <p14:creationId xmlns:p14="http://schemas.microsoft.com/office/powerpoint/2010/main" val="460884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96889" y="179112"/>
            <a:ext cx="11376000" cy="769250"/>
          </a:xfrm>
          <a:prstGeom prst="rect">
            <a:avLst/>
          </a:prstGeom>
          <a:solidFill>
            <a:schemeClr val="accent5">
              <a:lumMod val="40000"/>
              <a:lumOff val="60000"/>
            </a:schemeClr>
          </a:solidFill>
        </p:spPr>
        <p:txBody>
          <a:bodyPr wrap="square">
            <a:spAutoFit/>
          </a:bodyPr>
          <a:lstStyle/>
          <a:p>
            <a:pPr algn="r" rtl="1">
              <a:lnSpc>
                <a:spcPct val="107000"/>
              </a:lnSpc>
              <a:spcBef>
                <a:spcPts val="200"/>
              </a:spcBef>
              <a:spcAft>
                <a:spcPts val="0"/>
              </a:spcAft>
            </a:pPr>
            <a:r>
              <a:rPr lang="fa-IR" sz="2400" b="1" dirty="0" smtClean="0">
                <a:latin typeface="B Yagut" panose="00000400000000000000" pitchFamily="2" charset="-78"/>
                <a:ea typeface="Times New Roman" panose="02020603050405020304" pitchFamily="18" charset="0"/>
                <a:cs typeface="B Titr" panose="00000700000000000000" pitchFamily="2" charset="-78"/>
              </a:rPr>
              <a:t>دوره مواجهه</a:t>
            </a:r>
            <a:endParaRPr lang="en-US" sz="2400" b="1" dirty="0">
              <a:latin typeface="B Yagut" panose="00000400000000000000" pitchFamily="2" charset="-78"/>
              <a:ea typeface="Times New Roman" panose="02020603050405020304" pitchFamily="18" charset="0"/>
              <a:cs typeface="B Yagut" panose="00000400000000000000" pitchFamily="2" charset="-78"/>
            </a:endParaRPr>
          </a:p>
          <a:p>
            <a:pPr algn="r" rtl="1">
              <a:lnSpc>
                <a:spcPct val="107000"/>
              </a:lnSpc>
              <a:spcAft>
                <a:spcPts val="800"/>
              </a:spcAft>
            </a:pPr>
            <a:r>
              <a:rPr lang="ar-SA" dirty="0">
                <a:latin typeface="Calibri" panose="020F0502020204030204" pitchFamily="34" charset="0"/>
                <a:ea typeface="Calibri" panose="020F0502020204030204" pitchFamily="34" charset="0"/>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807720" y="1652678"/>
            <a:ext cx="10683240" cy="2308324"/>
          </a:xfrm>
          <a:prstGeom prst="rect">
            <a:avLst/>
          </a:prstGeom>
        </p:spPr>
        <p:txBody>
          <a:bodyPr wrap="square">
            <a:spAutoFit/>
          </a:bodyPr>
          <a:lstStyle/>
          <a:p>
            <a:pPr algn="just" rtl="1">
              <a:lnSpc>
                <a:spcPct val="150000"/>
              </a:lnSpc>
              <a:spcAft>
                <a:spcPts val="800"/>
              </a:spcAft>
            </a:pPr>
            <a:r>
              <a:rPr lang="ar-SA" sz="2400" dirty="0">
                <a:solidFill>
                  <a:srgbClr val="000000"/>
                </a:solidFill>
                <a:latin typeface="BMitra"/>
                <a:ea typeface="Calibri" panose="020F0502020204030204" pitchFamily="34" charset="0"/>
                <a:cs typeface="B Nazanin" panose="00000400000000000000" pitchFamily="2" charset="-78"/>
              </a:rPr>
              <a:t>تفاوت بین حداقل زمان از مواجهه با ویروس </a:t>
            </a:r>
            <a:r>
              <a:rPr lang="fa-IR" sz="2400" dirty="0" smtClean="0">
                <a:solidFill>
                  <a:srgbClr val="000000"/>
                </a:solidFill>
                <a:latin typeface="BMitra"/>
                <a:ea typeface="Calibri" panose="020F0502020204030204" pitchFamily="34" charset="0"/>
                <a:cs typeface="B Nazanin" panose="00000400000000000000" pitchFamily="2" charset="-78"/>
              </a:rPr>
              <a:t>تا بروز </a:t>
            </a:r>
            <a:r>
              <a:rPr lang="ar-SA" sz="2400" dirty="0" smtClean="0">
                <a:solidFill>
                  <a:srgbClr val="000000"/>
                </a:solidFill>
                <a:latin typeface="BMitra"/>
                <a:ea typeface="Calibri" panose="020F0502020204030204" pitchFamily="34" charset="0"/>
                <a:cs typeface="B Nazanin" panose="00000400000000000000" pitchFamily="2" charset="-78"/>
              </a:rPr>
              <a:t>علائم </a:t>
            </a:r>
            <a:r>
              <a:rPr lang="ar-SA" sz="2400" dirty="0">
                <a:solidFill>
                  <a:srgbClr val="000000"/>
                </a:solidFill>
                <a:latin typeface="BMitra"/>
                <a:ea typeface="Calibri" panose="020F0502020204030204" pitchFamily="34" charset="0"/>
                <a:cs typeface="B Nazanin" panose="00000400000000000000" pitchFamily="2" charset="-78"/>
              </a:rPr>
              <a:t>(15 روز) و حداکثر زمان از </a:t>
            </a:r>
            <a:r>
              <a:rPr lang="ar-SA" sz="2400" dirty="0" smtClean="0">
                <a:solidFill>
                  <a:srgbClr val="000000"/>
                </a:solidFill>
                <a:latin typeface="BMitra"/>
                <a:ea typeface="Calibri" panose="020F0502020204030204" pitchFamily="34" charset="0"/>
                <a:cs typeface="B Nazanin" panose="00000400000000000000" pitchFamily="2" charset="-78"/>
              </a:rPr>
              <a:t>مواجهه</a:t>
            </a:r>
            <a:r>
              <a:rPr lang="fa-IR" sz="2400" dirty="0" smtClean="0">
                <a:solidFill>
                  <a:srgbClr val="000000"/>
                </a:solidFill>
                <a:latin typeface="BMitra"/>
                <a:ea typeface="Calibri" panose="020F0502020204030204" pitchFamily="34" charset="0"/>
                <a:cs typeface="B Nazanin" panose="00000400000000000000" pitchFamily="2" charset="-78"/>
              </a:rPr>
              <a:t> </a:t>
            </a:r>
            <a:r>
              <a:rPr lang="ar-SA" sz="2400" dirty="0" smtClean="0">
                <a:solidFill>
                  <a:srgbClr val="000000"/>
                </a:solidFill>
                <a:latin typeface="BMitra"/>
                <a:ea typeface="Calibri" panose="020F0502020204030204" pitchFamily="34" charset="0"/>
                <a:cs typeface="B Nazanin" panose="00000400000000000000" pitchFamily="2" charset="-78"/>
              </a:rPr>
              <a:t>با </a:t>
            </a:r>
            <a:r>
              <a:rPr lang="ar-SA" sz="2400" dirty="0">
                <a:solidFill>
                  <a:srgbClr val="000000"/>
                </a:solidFill>
                <a:latin typeface="BMitra"/>
                <a:ea typeface="Calibri" panose="020F0502020204030204" pitchFamily="34" charset="0"/>
                <a:cs typeface="B Nazanin" panose="00000400000000000000" pitchFamily="2" charset="-78"/>
              </a:rPr>
              <a:t>ویروس </a:t>
            </a:r>
            <a:r>
              <a:rPr lang="fa-IR" sz="2400" dirty="0">
                <a:solidFill>
                  <a:srgbClr val="000000"/>
                </a:solidFill>
                <a:latin typeface="BMitra"/>
                <a:ea typeface="Calibri" panose="020F0502020204030204" pitchFamily="34" charset="0"/>
                <a:cs typeface="B Nazanin" panose="00000400000000000000" pitchFamily="2" charset="-78"/>
              </a:rPr>
              <a:t>تا بروز </a:t>
            </a:r>
            <a:r>
              <a:rPr lang="ar-SA" sz="2400" dirty="0">
                <a:solidFill>
                  <a:srgbClr val="000000"/>
                </a:solidFill>
                <a:latin typeface="BMitra"/>
                <a:ea typeface="Calibri" panose="020F0502020204030204" pitchFamily="34" charset="0"/>
                <a:cs typeface="B Nazanin" panose="00000400000000000000" pitchFamily="2" charset="-78"/>
              </a:rPr>
              <a:t>علائم </a:t>
            </a:r>
            <a:r>
              <a:rPr lang="ar-SA" sz="2400" dirty="0" smtClean="0">
                <a:solidFill>
                  <a:srgbClr val="000000"/>
                </a:solidFill>
                <a:latin typeface="BMitra"/>
                <a:ea typeface="Calibri" panose="020F0502020204030204" pitchFamily="34" charset="0"/>
                <a:cs typeface="B Nazanin" panose="00000400000000000000" pitchFamily="2" charset="-78"/>
              </a:rPr>
              <a:t>(50 </a:t>
            </a:r>
            <a:r>
              <a:rPr lang="ar-SA" sz="2400" dirty="0">
                <a:solidFill>
                  <a:srgbClr val="000000"/>
                </a:solidFill>
                <a:latin typeface="BMitra"/>
                <a:ea typeface="Calibri" panose="020F0502020204030204" pitchFamily="34" charset="0"/>
                <a:cs typeface="B Nazanin" panose="00000400000000000000" pitchFamily="2" charset="-78"/>
              </a:rPr>
              <a:t>روز) </a:t>
            </a:r>
            <a:r>
              <a:rPr lang="fa-IR" sz="2400" dirty="0" smtClean="0">
                <a:solidFill>
                  <a:srgbClr val="000000"/>
                </a:solidFill>
                <a:latin typeface="BMitra"/>
                <a:ea typeface="Calibri" panose="020F0502020204030204" pitchFamily="34" charset="0"/>
                <a:cs typeface="B Nazanin" panose="00000400000000000000" pitchFamily="2" charset="-78"/>
              </a:rPr>
              <a:t>دوره مواجهه یا دوره اکتساب نامیده می شود</a:t>
            </a:r>
            <a:r>
              <a:rPr lang="ar-SA" sz="2400" dirty="0" smtClean="0">
                <a:solidFill>
                  <a:srgbClr val="000000"/>
                </a:solidFill>
                <a:latin typeface="BMitra"/>
                <a:ea typeface="Calibri" panose="020F0502020204030204" pitchFamily="34" charset="0"/>
                <a:cs typeface="B Nazanin" panose="00000400000000000000" pitchFamily="2" charset="-78"/>
              </a:rPr>
              <a:t>. </a:t>
            </a:r>
            <a:r>
              <a:rPr lang="ar-SA" sz="2400" dirty="0">
                <a:solidFill>
                  <a:srgbClr val="000000"/>
                </a:solidFill>
                <a:latin typeface="BMitra"/>
                <a:ea typeface="Calibri" panose="020F0502020204030204" pitchFamily="34" charset="0"/>
                <a:cs typeface="B Nazanin" panose="00000400000000000000" pitchFamily="2" charset="-78"/>
              </a:rPr>
              <a:t>این </a:t>
            </a:r>
            <a:r>
              <a:rPr lang="fa-IR" sz="2400" dirty="0" smtClean="0">
                <a:solidFill>
                  <a:srgbClr val="000000"/>
                </a:solidFill>
                <a:latin typeface="BMitra"/>
                <a:ea typeface="Calibri" panose="020F0502020204030204" pitchFamily="34" charset="0"/>
                <a:cs typeface="B Nazanin" panose="00000400000000000000" pitchFamily="2" charset="-78"/>
              </a:rPr>
              <a:t>دوره برای تعریف مورد و در شرایط وقوع طغیان و به منظور جدا کردن موارد عفونت ناشی از انتقال محلی از بیمارانی که عفونت را از خارج منطقه درگیر طغیان کسب کرده اند کاربرد دارد.</a:t>
            </a: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7086358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جداسازی و محدود کردن</a:t>
            </a:r>
            <a:endParaRPr lang="en-US" sz="2800" dirty="0">
              <a:cs typeface="B Titr" panose="00000700000000000000" pitchFamily="2" charset="-78"/>
            </a:endParaRPr>
          </a:p>
        </p:txBody>
      </p:sp>
      <p:sp>
        <p:nvSpPr>
          <p:cNvPr id="2" name="Rectangle 1"/>
          <p:cNvSpPr/>
          <p:nvPr/>
        </p:nvSpPr>
        <p:spPr>
          <a:xfrm>
            <a:off x="991290" y="993339"/>
            <a:ext cx="9894900" cy="4939814"/>
          </a:xfrm>
          <a:prstGeom prst="rect">
            <a:avLst/>
          </a:prstGeom>
        </p:spPr>
        <p:txBody>
          <a:bodyPr wrap="square">
            <a:spAutoFit/>
          </a:bodyPr>
          <a:lstStyle/>
          <a:p>
            <a:pPr marL="342900" indent="-342900" algn="just" rtl="1">
              <a:lnSpc>
                <a:spcPct val="200000"/>
              </a:lnSpc>
              <a:buFont typeface="Courier New" panose="02070309020205020404" pitchFamily="49" charset="0"/>
              <a:buChar char="o"/>
            </a:pPr>
            <a:r>
              <a:rPr lang="fa-IR" sz="2000" dirty="0">
                <a:cs typeface="B Mitra" panose="00000400000000000000" pitchFamily="2" charset="-78"/>
              </a:rPr>
              <a:t>موارد در تماس مشمول جداسازی های شدید نیستند. </a:t>
            </a:r>
            <a:endParaRPr lang="fa-IR" sz="2000" dirty="0" smtClean="0">
              <a:cs typeface="B Mitra" panose="00000400000000000000" pitchFamily="2" charset="-78"/>
            </a:endParaRPr>
          </a:p>
          <a:p>
            <a:pPr marL="342900" indent="-342900" algn="just" rtl="1">
              <a:lnSpc>
                <a:spcPct val="200000"/>
              </a:lnSpc>
              <a:buFont typeface="Courier New" panose="02070309020205020404" pitchFamily="49" charset="0"/>
              <a:buChar char="o"/>
            </a:pPr>
            <a:r>
              <a:rPr lang="fa-IR" sz="2000" dirty="0" smtClean="0">
                <a:cs typeface="B Mitra" panose="00000400000000000000" pitchFamily="2" charset="-78"/>
              </a:rPr>
              <a:t>در </a:t>
            </a:r>
            <a:r>
              <a:rPr lang="fa-IR" sz="2000" dirty="0">
                <a:cs typeface="B Mitra" panose="00000400000000000000" pitchFamily="2" charset="-78"/>
              </a:rPr>
              <a:t>بهترین حالت به موارد تماس توصیه میشود که به طور داوطلبانه و تا زمان اتمام طول دوره کمون از محل کار خارج شوند و رفتارهای پرخطر و یا فعالیت های کاری خود را محدود کنند و یا اگر مبتلا به بیماری شدند تا اتمام طول دوره عفونت زایی این اقدامات را انجام دهند. </a:t>
            </a:r>
            <a:endParaRPr lang="fa-IR" sz="2000" dirty="0" smtClean="0">
              <a:cs typeface="B Mitra" panose="00000400000000000000" pitchFamily="2" charset="-78"/>
            </a:endParaRPr>
          </a:p>
          <a:p>
            <a:pPr marL="342900" indent="-342900" algn="just" rtl="1">
              <a:lnSpc>
                <a:spcPct val="200000"/>
              </a:lnSpc>
              <a:buFont typeface="Courier New" panose="02070309020205020404" pitchFamily="49" charset="0"/>
              <a:buChar char="o"/>
            </a:pPr>
            <a:r>
              <a:rPr lang="fa-IR" sz="2000" dirty="0" smtClean="0">
                <a:cs typeface="B Mitra" panose="00000400000000000000" pitchFamily="2" charset="-78"/>
              </a:rPr>
              <a:t>لازم </a:t>
            </a:r>
            <a:r>
              <a:rPr lang="fa-IR" sz="2000" dirty="0">
                <a:cs typeface="B Mitra" panose="00000400000000000000" pitchFamily="2" charset="-78"/>
              </a:rPr>
              <a:t>است ارزیابی خطر به صورت فردی و به منظور اطلاع رسانی به موارد تماس انجام گیرد و در مورد احتمال عفونت و تهدیدی که ممکن است آنها برای دیگران ایجاد کنند هشدار داده شود</a:t>
            </a:r>
            <a:r>
              <a:rPr lang="fa-IR" sz="2000" dirty="0" smtClean="0">
                <a:cs typeface="B Mitra" panose="00000400000000000000" pitchFamily="2" charset="-78"/>
              </a:rPr>
              <a:t>.</a:t>
            </a:r>
          </a:p>
          <a:p>
            <a:pPr marL="342900" indent="-342900" algn="just" rtl="1">
              <a:lnSpc>
                <a:spcPct val="200000"/>
              </a:lnSpc>
              <a:buFont typeface="Courier New" panose="02070309020205020404" pitchFamily="49" charset="0"/>
              <a:buChar char="o"/>
            </a:pPr>
            <a:r>
              <a:rPr lang="fa-IR" sz="2000" dirty="0" smtClean="0">
                <a:cs typeface="B Mitra" panose="00000400000000000000" pitchFamily="2" charset="-78"/>
              </a:rPr>
              <a:t> </a:t>
            </a:r>
            <a:r>
              <a:rPr lang="fa-IR" sz="2000" dirty="0">
                <a:cs typeface="B Mitra" panose="00000400000000000000" pitchFamily="2" charset="-78"/>
              </a:rPr>
              <a:t>پروفیلاکسی پس از تماس در افراد واجد شرایط اگر به موقع انجام شود، احتمال اینکه موارد تماس به بیماری مبتلا شوند را به حداقل می رساند.</a:t>
            </a:r>
            <a:endParaRPr lang="en-US" sz="2000" dirty="0">
              <a:cs typeface="B Mitra" panose="00000400000000000000" pitchFamily="2" charset="-78"/>
            </a:endParaRPr>
          </a:p>
        </p:txBody>
      </p:sp>
    </p:spTree>
    <p:extLst>
      <p:ext uri="{BB962C8B-B14F-4D97-AF65-F5344CB8AC3E}">
        <p14:creationId xmlns:p14="http://schemas.microsoft.com/office/powerpoint/2010/main" val="19881788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موارد خاص</a:t>
            </a:r>
            <a:endParaRPr lang="en-US" sz="2800" dirty="0">
              <a:cs typeface="B Titr" panose="00000700000000000000" pitchFamily="2" charset="-78"/>
            </a:endParaRPr>
          </a:p>
        </p:txBody>
      </p:sp>
      <p:sp>
        <p:nvSpPr>
          <p:cNvPr id="2" name="Rectangle 1"/>
          <p:cNvSpPr/>
          <p:nvPr/>
        </p:nvSpPr>
        <p:spPr>
          <a:xfrm>
            <a:off x="4724400" y="1404819"/>
            <a:ext cx="6096000" cy="2239074"/>
          </a:xfrm>
          <a:prstGeom prst="rect">
            <a:avLst/>
          </a:prstGeom>
        </p:spPr>
        <p:txBody>
          <a:bodyPr>
            <a:spAutoFit/>
          </a:bodyPr>
          <a:lstStyle/>
          <a:p>
            <a:pPr marL="342900" indent="-342900" algn="r" rtl="1">
              <a:lnSpc>
                <a:spcPct val="200000"/>
              </a:lnSpc>
              <a:buAutoNum type="arabicPeriod"/>
            </a:pPr>
            <a:r>
              <a:rPr lang="fa-IR" dirty="0" smtClean="0">
                <a:cs typeface="B Titr" panose="00000700000000000000" pitchFamily="2" charset="-78"/>
              </a:rPr>
              <a:t>موارد بدون علامت بیماری</a:t>
            </a:r>
          </a:p>
          <a:p>
            <a:pPr marL="342900" indent="-342900" algn="r" rtl="1">
              <a:lnSpc>
                <a:spcPct val="200000"/>
              </a:lnSpc>
              <a:buAutoNum type="arabicPeriod"/>
            </a:pPr>
            <a:r>
              <a:rPr lang="fa-IR" dirty="0" smtClean="0">
                <a:cs typeface="B Titr" panose="00000700000000000000" pitchFamily="2" charset="-78"/>
              </a:rPr>
              <a:t>وقوع بیماری در مهدکودک</a:t>
            </a:r>
          </a:p>
          <a:p>
            <a:pPr marL="342900" indent="-342900" algn="r" rtl="1">
              <a:lnSpc>
                <a:spcPct val="200000"/>
              </a:lnSpc>
              <a:buAutoNum type="arabicPeriod"/>
            </a:pPr>
            <a:r>
              <a:rPr lang="fa-IR" dirty="0" smtClean="0">
                <a:cs typeface="B Titr" panose="00000700000000000000" pitchFamily="2" charset="-78"/>
              </a:rPr>
              <a:t>وقوع بیماری در مدرسه ، بیمارستان ، یا محل کار</a:t>
            </a:r>
          </a:p>
          <a:p>
            <a:pPr marL="342900" indent="-342900" algn="r" rtl="1">
              <a:lnSpc>
                <a:spcPct val="200000"/>
              </a:lnSpc>
              <a:buAutoNum type="arabicPeriod"/>
            </a:pPr>
            <a:r>
              <a:rPr lang="fa-IR" dirty="0" smtClean="0">
                <a:cs typeface="B Titr" panose="00000700000000000000" pitchFamily="2" charset="-78"/>
              </a:rPr>
              <a:t>وقوع بیماری در تهیه کنندگان مواد غذایی</a:t>
            </a:r>
          </a:p>
        </p:txBody>
      </p:sp>
    </p:spTree>
    <p:extLst>
      <p:ext uri="{BB962C8B-B14F-4D97-AF65-F5344CB8AC3E}">
        <p14:creationId xmlns:p14="http://schemas.microsoft.com/office/powerpoint/2010/main" val="25999478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3920" y="590401"/>
            <a:ext cx="10287000" cy="4339650"/>
          </a:xfrm>
          <a:prstGeom prst="rect">
            <a:avLst/>
          </a:prstGeom>
        </p:spPr>
        <p:txBody>
          <a:bodyPr wrap="square">
            <a:spAutoFit/>
          </a:bodyPr>
          <a:lstStyle/>
          <a:p>
            <a:pPr algn="just" rtl="1"/>
            <a:r>
              <a:rPr lang="fa-IR" dirty="0">
                <a:cs typeface="B Titr" panose="00000700000000000000" pitchFamily="2" charset="-78"/>
              </a:rPr>
              <a:t>موارد بدون علامت </a:t>
            </a:r>
            <a:r>
              <a:rPr lang="fa-IR" dirty="0" smtClean="0">
                <a:cs typeface="B Titr" panose="00000700000000000000" pitchFamily="2" charset="-78"/>
              </a:rPr>
              <a:t>بیماری:</a:t>
            </a:r>
          </a:p>
          <a:p>
            <a:pPr algn="just" rtl="1"/>
            <a:endParaRPr lang="fa-IR" dirty="0" smtClean="0">
              <a:cs typeface="B Titr" panose="00000700000000000000" pitchFamily="2" charset="-78"/>
            </a:endParaRPr>
          </a:p>
          <a:p>
            <a:pPr algn="just" rtl="1"/>
            <a:r>
              <a:rPr lang="fa-IR" sz="2000" dirty="0" smtClean="0">
                <a:cs typeface="B Mitra" panose="00000400000000000000" pitchFamily="2" charset="-78"/>
              </a:rPr>
              <a:t> </a:t>
            </a:r>
            <a:r>
              <a:rPr lang="fa-IR" sz="2000" dirty="0">
                <a:cs typeface="B Mitra" panose="00000400000000000000" pitchFamily="2" charset="-78"/>
              </a:rPr>
              <a:t>در مواجهه با موارد مشکوکی که به عنوان موارد عفونی در نظر گرفته شده ولی بدون علامت هستند، مانند کودکان زیر ۵ سال مدیریت بیمار باید در چند جنبه انجام </a:t>
            </a:r>
            <a:r>
              <a:rPr lang="fa-IR" sz="2000" dirty="0" smtClean="0">
                <a:cs typeface="B Mitra" panose="00000400000000000000" pitchFamily="2" charset="-78"/>
              </a:rPr>
              <a:t>شود:</a:t>
            </a:r>
            <a:endParaRPr lang="fa-IR" sz="2000" dirty="0">
              <a:cs typeface="B Mitra" panose="00000400000000000000" pitchFamily="2" charset="-78"/>
            </a:endParaRPr>
          </a:p>
          <a:p>
            <a:pPr marL="457200" indent="-457200" algn="just" rtl="1">
              <a:buFont typeface="+mj-lt"/>
              <a:buAutoNum type="arabicPeriod"/>
            </a:pPr>
            <a:r>
              <a:rPr lang="fa-IR" sz="2000" dirty="0" smtClean="0">
                <a:cs typeface="B Mitra" panose="00000400000000000000" pitchFamily="2" charset="-78"/>
              </a:rPr>
              <a:t> </a:t>
            </a:r>
            <a:r>
              <a:rPr lang="fa-IR" sz="2000" dirty="0">
                <a:cs typeface="B Mitra" panose="00000400000000000000" pitchFamily="2" charset="-78"/>
              </a:rPr>
              <a:t>تحت نظر گرفتن بیمار </a:t>
            </a:r>
            <a:endParaRPr lang="fa-IR" sz="2000" dirty="0" smtClean="0">
              <a:cs typeface="B Mitra" panose="00000400000000000000" pitchFamily="2" charset="-78"/>
            </a:endParaRPr>
          </a:p>
          <a:p>
            <a:pPr marL="457200" indent="-457200" algn="just" rtl="1">
              <a:buFont typeface="+mj-lt"/>
              <a:buAutoNum type="arabicPeriod"/>
            </a:pPr>
            <a:r>
              <a:rPr lang="fa-IR" sz="2000" dirty="0" smtClean="0">
                <a:cs typeface="B Mitra" panose="00000400000000000000" pitchFamily="2" charset="-78"/>
              </a:rPr>
              <a:t> </a:t>
            </a:r>
            <a:r>
              <a:rPr lang="fa-IR" sz="2000" dirty="0">
                <a:cs typeface="B Mitra" panose="00000400000000000000" pitchFamily="2" charset="-78"/>
              </a:rPr>
              <a:t>انجام پروفیلاکسی پس از تماس، برای موارد تماسی که اندیکاسیون </a:t>
            </a:r>
            <a:r>
              <a:rPr lang="fa-IR" sz="2000" dirty="0" smtClean="0">
                <a:cs typeface="B Mitra" panose="00000400000000000000" pitchFamily="2" charset="-78"/>
              </a:rPr>
              <a:t>دریافت پروفیلاکسی </a:t>
            </a:r>
            <a:r>
              <a:rPr lang="fa-IR" sz="2000" dirty="0">
                <a:cs typeface="B Mitra" panose="00000400000000000000" pitchFamily="2" charset="-78"/>
              </a:rPr>
              <a:t>دارند (به عنوان مثال مدیریت موارد تماس در مهد کودکها) </a:t>
            </a:r>
            <a:endParaRPr lang="fa-IR" sz="2000" dirty="0" smtClean="0">
              <a:cs typeface="B Mitra" panose="00000400000000000000" pitchFamily="2" charset="-78"/>
            </a:endParaRPr>
          </a:p>
          <a:p>
            <a:pPr algn="just" rtl="1"/>
            <a:endParaRPr lang="fa-IR" sz="2000" dirty="0" smtClean="0">
              <a:cs typeface="B Mitra" panose="00000400000000000000" pitchFamily="2" charset="-78"/>
            </a:endParaRPr>
          </a:p>
          <a:p>
            <a:pPr marL="342900" indent="-342900" algn="just" rtl="1">
              <a:lnSpc>
                <a:spcPct val="150000"/>
              </a:lnSpc>
              <a:buFont typeface="Wingdings" panose="05000000000000000000" pitchFamily="2" charset="2"/>
              <a:buChar char="q"/>
            </a:pPr>
            <a:r>
              <a:rPr lang="fa-IR" sz="2000" dirty="0" smtClean="0">
                <a:cs typeface="B Mitra" panose="00000400000000000000" pitchFamily="2" charset="-78"/>
              </a:rPr>
              <a:t>رعایت </a:t>
            </a:r>
            <a:r>
              <a:rPr lang="fa-IR" sz="2000" dirty="0">
                <a:cs typeface="B Mitra" panose="00000400000000000000" pitchFamily="2" charset="-78"/>
              </a:rPr>
              <a:t>دقیق اصول </a:t>
            </a:r>
            <a:r>
              <a:rPr lang="fa-IR" sz="2000" dirty="0" smtClean="0">
                <a:cs typeface="B Mitra" panose="00000400000000000000" pitchFamily="2" charset="-78"/>
              </a:rPr>
              <a:t>بهداشتی در </a:t>
            </a:r>
            <a:r>
              <a:rPr lang="fa-IR" sz="2000" dirty="0">
                <a:cs typeface="B Mitra" panose="00000400000000000000" pitchFamily="2" charset="-78"/>
              </a:rPr>
              <a:t>طول دوره ای که شک به عفونت زایی مطرح است افراد در تماس مستقیم با بیمار باید احتیاطهای استاندارد را رعایت نمایند. اختلال در تست های عملکردی کبد می تواند معیاری برای عفونت زایی باشد ولی باید این نکته را در نظر داشت که در موارد خفیف بیماری اغلب این تستها تغییری نمی کنند. در شرایط وقوع طغیان انتخاب تستهای تشخیصی برای تأیید موارد بدون علامت باید با نظر افراد خبره انجام شود و باید در نظر داشت که هدف اصلی مدیریت موارد در تماس بر اساس ارزیابی ریسک فردی است.</a:t>
            </a:r>
            <a:endParaRPr lang="en-US" sz="2000" dirty="0">
              <a:cs typeface="B Mitra" panose="00000400000000000000" pitchFamily="2" charset="-78"/>
            </a:endParaRPr>
          </a:p>
        </p:txBody>
      </p:sp>
    </p:spTree>
    <p:extLst>
      <p:ext uri="{BB962C8B-B14F-4D97-AF65-F5344CB8AC3E}">
        <p14:creationId xmlns:p14="http://schemas.microsoft.com/office/powerpoint/2010/main" val="296527736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1040" y="534799"/>
            <a:ext cx="10789920" cy="5139869"/>
          </a:xfrm>
          <a:prstGeom prst="rect">
            <a:avLst/>
          </a:prstGeom>
        </p:spPr>
        <p:txBody>
          <a:bodyPr wrap="square">
            <a:spAutoFit/>
          </a:bodyPr>
          <a:lstStyle/>
          <a:p>
            <a:pPr algn="just" rtl="1"/>
            <a:r>
              <a:rPr lang="fa-IR" dirty="0">
                <a:cs typeface="B Titr" panose="00000700000000000000" pitchFamily="2" charset="-78"/>
              </a:rPr>
              <a:t>وقوع بیماری در مهد کودک </a:t>
            </a:r>
            <a:r>
              <a:rPr lang="fa-IR" dirty="0" smtClean="0">
                <a:cs typeface="B Titr" panose="00000700000000000000" pitchFamily="2" charset="-78"/>
              </a:rPr>
              <a:t>:</a:t>
            </a:r>
          </a:p>
          <a:p>
            <a:pPr algn="just" rtl="1"/>
            <a:endParaRPr lang="fa-IR" dirty="0" smtClean="0">
              <a:cs typeface="B Titr" panose="00000700000000000000" pitchFamily="2" charset="-78"/>
            </a:endParaRPr>
          </a:p>
          <a:p>
            <a:pPr algn="just" rtl="1">
              <a:lnSpc>
                <a:spcPct val="150000"/>
              </a:lnSpc>
            </a:pPr>
            <a:r>
              <a:rPr lang="fa-IR" sz="2000" dirty="0" smtClean="0">
                <a:cs typeface="B Mitra" panose="00000400000000000000" pitchFamily="2" charset="-78"/>
              </a:rPr>
              <a:t>با </a:t>
            </a:r>
            <a:r>
              <a:rPr lang="fa-IR" sz="2000" dirty="0">
                <a:cs typeface="B Mitra" panose="00000400000000000000" pitchFamily="2" charset="-78"/>
              </a:rPr>
              <a:t>توجه به اینکه کودکان مبتلا به هپاتیت </a:t>
            </a:r>
            <a:r>
              <a:rPr lang="en-US" sz="2000" dirty="0">
                <a:cs typeface="B Mitra" panose="00000400000000000000" pitchFamily="2" charset="-78"/>
              </a:rPr>
              <a:t>A </a:t>
            </a:r>
            <a:r>
              <a:rPr lang="fa-IR" sz="2000" dirty="0">
                <a:cs typeface="B Mitra" panose="00000400000000000000" pitchFamily="2" charset="-78"/>
              </a:rPr>
              <a:t>در اکثر موارد بدون علامت هستند، بروز بیماری در کارکنان مهد کودک یا موارد تماس خانگی اغلب اولین (و حتی </a:t>
            </a:r>
            <a:r>
              <a:rPr lang="fa-IR" sz="2000" dirty="0" smtClean="0">
                <a:cs typeface="B Mitra" panose="00000400000000000000" pitchFamily="2" charset="-78"/>
              </a:rPr>
              <a:t>تنها) </a:t>
            </a:r>
            <a:r>
              <a:rPr lang="fa-IR" sz="2000" dirty="0">
                <a:cs typeface="B Mitra" panose="00000400000000000000" pitchFamily="2" charset="-78"/>
              </a:rPr>
              <a:t>نشانه طغیان هپاتیت </a:t>
            </a:r>
            <a:r>
              <a:rPr lang="en-US" sz="2000" dirty="0">
                <a:cs typeface="B Mitra" panose="00000400000000000000" pitchFamily="2" charset="-78"/>
              </a:rPr>
              <a:t>A </a:t>
            </a:r>
            <a:r>
              <a:rPr lang="fa-IR" sz="2000" dirty="0">
                <a:cs typeface="B Mitra" panose="00000400000000000000" pitchFamily="2" charset="-78"/>
              </a:rPr>
              <a:t>در مهد </a:t>
            </a:r>
            <a:r>
              <a:rPr lang="fa-IR" sz="2000" dirty="0" smtClean="0">
                <a:cs typeface="B Mitra" panose="00000400000000000000" pitchFamily="2" charset="-78"/>
              </a:rPr>
              <a:t>کودک </a:t>
            </a:r>
            <a:r>
              <a:rPr lang="fa-IR" sz="2000" dirty="0">
                <a:cs typeface="B Mitra" panose="00000400000000000000" pitchFamily="2" charset="-78"/>
              </a:rPr>
              <a:t>است. </a:t>
            </a:r>
            <a:r>
              <a:rPr lang="fa-IR" sz="2000" dirty="0" smtClean="0">
                <a:cs typeface="B Mitra" panose="00000400000000000000" pitchFamily="2" charset="-78"/>
              </a:rPr>
              <a:t>لازم </a:t>
            </a:r>
            <a:r>
              <a:rPr lang="fa-IR" sz="2000" dirty="0">
                <a:cs typeface="B Mitra" panose="00000400000000000000" pitchFamily="2" charset="-78"/>
              </a:rPr>
              <a:t>است برای هر مورد شناسایی شده هپاتیت </a:t>
            </a:r>
            <a:r>
              <a:rPr lang="en-US" sz="2000" dirty="0">
                <a:cs typeface="B Mitra" panose="00000400000000000000" pitchFamily="2" charset="-78"/>
              </a:rPr>
              <a:t>A </a:t>
            </a:r>
            <a:r>
              <a:rPr lang="fa-IR" sz="2000" dirty="0">
                <a:cs typeface="B Mitra" panose="00000400000000000000" pitchFamily="2" charset="-78"/>
              </a:rPr>
              <a:t>مدت زمان ممنوعیت حضور در محل کار در نظر گرفته شود. </a:t>
            </a:r>
            <a:endParaRPr lang="fa-IR" sz="2000" dirty="0" smtClean="0">
              <a:cs typeface="B Mitra" panose="00000400000000000000" pitchFamily="2" charset="-78"/>
            </a:endParaRPr>
          </a:p>
          <a:p>
            <a:pPr algn="just" rtl="1"/>
            <a:endParaRPr lang="fa-IR" dirty="0" smtClean="0"/>
          </a:p>
          <a:p>
            <a:pPr marL="285750" indent="-285750" algn="just" rtl="1">
              <a:buFont typeface="Wingdings" panose="05000000000000000000" pitchFamily="2" charset="2"/>
              <a:buChar char="v"/>
            </a:pPr>
            <a:r>
              <a:rPr lang="fa-IR" sz="1600" dirty="0" smtClean="0">
                <a:cs typeface="B Titr" panose="00000700000000000000" pitchFamily="2" charset="-78"/>
              </a:rPr>
              <a:t>در </a:t>
            </a:r>
            <a:r>
              <a:rPr lang="fa-IR" sz="1600" dirty="0">
                <a:cs typeface="B Titr" panose="00000700000000000000" pitchFamily="2" charset="-78"/>
              </a:rPr>
              <a:t>صورت وقوع هپاتیت </a:t>
            </a:r>
            <a:r>
              <a:rPr lang="en-US" sz="1600" dirty="0">
                <a:cs typeface="B Titr" panose="00000700000000000000" pitchFamily="2" charset="-78"/>
              </a:rPr>
              <a:t>A </a:t>
            </a:r>
            <a:r>
              <a:rPr lang="fa-IR" sz="1600" dirty="0">
                <a:cs typeface="B Titr" panose="00000700000000000000" pitchFamily="2" charset="-78"/>
              </a:rPr>
              <a:t>به صورت تک موردی باید </a:t>
            </a:r>
            <a:r>
              <a:rPr lang="fa-IR" sz="1600" dirty="0" smtClean="0">
                <a:cs typeface="B Titr" panose="00000700000000000000" pitchFamily="2" charset="-78"/>
              </a:rPr>
              <a:t>:</a:t>
            </a:r>
          </a:p>
          <a:p>
            <a:pPr algn="just" rtl="1"/>
            <a:endParaRPr lang="fa-IR" sz="1600" dirty="0" smtClean="0">
              <a:cs typeface="B Titr" panose="00000700000000000000" pitchFamily="2" charset="-78"/>
            </a:endParaRPr>
          </a:p>
          <a:p>
            <a:pPr marL="285750" indent="-285750" algn="just" rtl="1">
              <a:lnSpc>
                <a:spcPct val="150000"/>
              </a:lnSpc>
              <a:buFont typeface="Arial" panose="020B0604020202020204" pitchFamily="34" charset="0"/>
              <a:buChar char="•"/>
            </a:pPr>
            <a:r>
              <a:rPr lang="fa-IR" dirty="0" smtClean="0"/>
              <a:t> </a:t>
            </a:r>
            <a:r>
              <a:rPr lang="fa-IR" sz="2000" dirty="0">
                <a:cs typeface="B Mitra" panose="00000400000000000000" pitchFamily="2" charset="-78"/>
              </a:rPr>
              <a:t>در دوره عفونت زایی و فقط به موارد تماس همکلاسی با مورد اولیه (</a:t>
            </a:r>
            <a:r>
              <a:rPr lang="en-US" sz="2000" dirty="0">
                <a:cs typeface="B Mitra" panose="00000400000000000000" pitchFamily="2" charset="-78"/>
              </a:rPr>
              <a:t>Index case) </a:t>
            </a:r>
            <a:r>
              <a:rPr lang="fa-IR" sz="2000" dirty="0">
                <a:cs typeface="B Mitra" panose="00000400000000000000" pitchFamily="2" charset="-78"/>
              </a:rPr>
              <a:t>) ایمونوگلوبولین تزریق شود. </a:t>
            </a:r>
          </a:p>
          <a:p>
            <a:pPr marL="285750" indent="-285750" algn="just" rtl="1">
              <a:lnSpc>
                <a:spcPct val="150000"/>
              </a:lnSpc>
              <a:buFont typeface="Arial" panose="020B0604020202020204" pitchFamily="34" charset="0"/>
              <a:buChar char="•"/>
            </a:pPr>
            <a:r>
              <a:rPr lang="fa-IR" sz="2000" dirty="0">
                <a:cs typeface="B Mitra" panose="00000400000000000000" pitchFamily="2" charset="-78"/>
              </a:rPr>
              <a:t>برای والدین و نیز کارکنانی که مسئولیت مراقبت از کودکان در سایر گروهها را به عهده دارند، آموزش ها و توصیه های لازم ارائه </a:t>
            </a:r>
            <a:r>
              <a:rPr lang="fa-IR" sz="2000" dirty="0" smtClean="0">
                <a:cs typeface="B Mitra" panose="00000400000000000000" pitchFamily="2" charset="-78"/>
              </a:rPr>
              <a:t>شود</a:t>
            </a:r>
          </a:p>
          <a:p>
            <a:pPr algn="just" rtl="1"/>
            <a:endParaRPr lang="fa-IR" sz="2000" dirty="0" smtClean="0">
              <a:cs typeface="B Mitra" panose="00000400000000000000" pitchFamily="2" charset="-78"/>
            </a:endParaRPr>
          </a:p>
          <a:p>
            <a:pPr marL="285750" indent="-285750" algn="just" rtl="1">
              <a:buFont typeface="Wingdings" panose="05000000000000000000" pitchFamily="2" charset="2"/>
              <a:buChar char="v"/>
            </a:pPr>
            <a:r>
              <a:rPr lang="fa-IR" sz="1600" dirty="0" smtClean="0">
                <a:cs typeface="B Titr" panose="00000700000000000000" pitchFamily="2" charset="-78"/>
              </a:rPr>
              <a:t> </a:t>
            </a:r>
            <a:r>
              <a:rPr lang="fa-IR" sz="1600" dirty="0">
                <a:cs typeface="B Titr" panose="00000700000000000000" pitchFamily="2" charset="-78"/>
              </a:rPr>
              <a:t>در صورت وقوع طغیان هپاتیت </a:t>
            </a:r>
            <a:r>
              <a:rPr lang="en-US" sz="1600" dirty="0">
                <a:cs typeface="B Titr" panose="00000700000000000000" pitchFamily="2" charset="-78"/>
              </a:rPr>
              <a:t>A </a:t>
            </a:r>
            <a:r>
              <a:rPr lang="fa-IR" sz="1600" dirty="0" smtClean="0">
                <a:cs typeface="B Titr" panose="00000700000000000000" pitchFamily="2" charset="-78"/>
              </a:rPr>
              <a:t>باید:</a:t>
            </a:r>
          </a:p>
          <a:p>
            <a:pPr algn="just" rtl="1"/>
            <a:endParaRPr lang="fa-IR" sz="1600" dirty="0" smtClean="0">
              <a:cs typeface="B Titr" panose="00000700000000000000" pitchFamily="2" charset="-78"/>
            </a:endParaRPr>
          </a:p>
          <a:p>
            <a:pPr marL="342900" indent="-342900" algn="just" rtl="1">
              <a:buFont typeface="Arial" panose="020B0604020202020204" pitchFamily="34" charset="0"/>
              <a:buChar char="•"/>
            </a:pPr>
            <a:r>
              <a:rPr lang="fa-IR" sz="2000" dirty="0" smtClean="0">
                <a:cs typeface="B Mitra" panose="00000400000000000000" pitchFamily="2" charset="-78"/>
              </a:rPr>
              <a:t> </a:t>
            </a:r>
            <a:r>
              <a:rPr lang="fa-IR" sz="2000" dirty="0">
                <a:cs typeface="B Mitra" panose="00000400000000000000" pitchFamily="2" charset="-78"/>
              </a:rPr>
              <a:t>به تمام کارکنان و کودکان آن مهد کودک و نیز اعضاء خانواده </a:t>
            </a:r>
            <a:r>
              <a:rPr lang="fa-IR" sz="2000" dirty="0" smtClean="0">
                <a:cs typeface="B Mitra" panose="00000400000000000000" pitchFamily="2" charset="-78"/>
              </a:rPr>
              <a:t>کودکانی که پوشک </a:t>
            </a:r>
            <a:r>
              <a:rPr lang="fa-IR" sz="2000" dirty="0">
                <a:cs typeface="B Mitra" panose="00000400000000000000" pitchFamily="2" charset="-78"/>
              </a:rPr>
              <a:t>می شوند و سابقه ابتلای قبلی به هپاتیت </a:t>
            </a:r>
            <a:r>
              <a:rPr lang="en-US" sz="2000" dirty="0">
                <a:cs typeface="B Mitra" panose="00000400000000000000" pitchFamily="2" charset="-78"/>
              </a:rPr>
              <a:t>A </a:t>
            </a:r>
            <a:r>
              <a:rPr lang="fa-IR" sz="2000" dirty="0">
                <a:cs typeface="B Mitra" panose="00000400000000000000" pitchFamily="2" charset="-78"/>
              </a:rPr>
              <a:t>ندارند، ایمونوگلوبولین </a:t>
            </a:r>
            <a:r>
              <a:rPr lang="fa-IR" sz="2000" dirty="0" smtClean="0">
                <a:cs typeface="B Mitra" panose="00000400000000000000" pitchFamily="2" charset="-78"/>
              </a:rPr>
              <a:t>تزریق </a:t>
            </a:r>
            <a:r>
              <a:rPr lang="fa-IR" sz="2000" dirty="0">
                <a:cs typeface="B Mitra" panose="00000400000000000000" pitchFamily="2" charset="-78"/>
              </a:rPr>
              <a:t>شود.</a:t>
            </a:r>
            <a:endParaRPr lang="en-US" sz="2000" dirty="0">
              <a:cs typeface="B Mitra" panose="00000400000000000000" pitchFamily="2" charset="-78"/>
            </a:endParaRPr>
          </a:p>
        </p:txBody>
      </p:sp>
    </p:spTree>
    <p:extLst>
      <p:ext uri="{BB962C8B-B14F-4D97-AF65-F5344CB8AC3E}">
        <p14:creationId xmlns:p14="http://schemas.microsoft.com/office/powerpoint/2010/main" val="40775993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81" y="1038225"/>
            <a:ext cx="10104119" cy="5493812"/>
          </a:xfrm>
          <a:prstGeom prst="rect">
            <a:avLst/>
          </a:prstGeom>
        </p:spPr>
        <p:txBody>
          <a:bodyPr wrap="square">
            <a:spAutoFit/>
          </a:bodyPr>
          <a:lstStyle/>
          <a:p>
            <a:pPr algn="just" rtl="1"/>
            <a:r>
              <a:rPr lang="fa-IR" b="1" u="sng" dirty="0">
                <a:cs typeface="B Mitra" panose="00000400000000000000" pitchFamily="2" charset="-78"/>
              </a:rPr>
              <a:t>طغیان هپاتیت </a:t>
            </a:r>
            <a:r>
              <a:rPr lang="en-US" b="1" u="sng" dirty="0">
                <a:cs typeface="B Mitra" panose="00000400000000000000" pitchFamily="2" charset="-78"/>
              </a:rPr>
              <a:t>A </a:t>
            </a:r>
            <a:r>
              <a:rPr lang="fa-IR" b="1" u="sng" dirty="0">
                <a:cs typeface="B Mitra" panose="00000400000000000000" pitchFamily="2" charset="-78"/>
              </a:rPr>
              <a:t>در مهد کودک زمانی است </a:t>
            </a:r>
            <a:r>
              <a:rPr lang="fa-IR" b="1" u="sng" dirty="0" smtClean="0">
                <a:cs typeface="B Mitra" panose="00000400000000000000" pitchFamily="2" charset="-78"/>
              </a:rPr>
              <a:t>که : </a:t>
            </a:r>
          </a:p>
          <a:p>
            <a:pPr algn="just" rtl="1"/>
            <a:endParaRPr lang="fa-IR" b="1" u="sng" dirty="0" smtClean="0">
              <a:cs typeface="B Mitra" panose="00000400000000000000" pitchFamily="2" charset="-78"/>
            </a:endParaRPr>
          </a:p>
          <a:p>
            <a:pPr marL="285750" indent="-285750" algn="just" rtl="1">
              <a:buFont typeface="Wingdings" panose="05000000000000000000" pitchFamily="2" charset="2"/>
              <a:buChar char="Ø"/>
            </a:pPr>
            <a:r>
              <a:rPr lang="fa-IR" dirty="0" smtClean="0">
                <a:cs typeface="B Mitra" panose="00000400000000000000" pitchFamily="2" charset="-78"/>
              </a:rPr>
              <a:t>هپاتیت </a:t>
            </a:r>
            <a:r>
              <a:rPr lang="en-US" dirty="0" smtClean="0">
                <a:cs typeface="B Mitra" panose="00000400000000000000" pitchFamily="2" charset="-78"/>
              </a:rPr>
              <a:t>A</a:t>
            </a:r>
            <a:r>
              <a:rPr lang="fa-IR" dirty="0" smtClean="0">
                <a:cs typeface="B Mitra" panose="00000400000000000000" pitchFamily="2" charset="-78"/>
              </a:rPr>
              <a:t> در 2 نفر یا </a:t>
            </a:r>
            <a:r>
              <a:rPr lang="fa-IR" dirty="0">
                <a:cs typeface="B Mitra" panose="00000400000000000000" pitchFamily="2" charset="-78"/>
              </a:rPr>
              <a:t>بیشتر از کودکان یا کارکنان مهد کودک بروز کند.( بدون </a:t>
            </a:r>
            <a:r>
              <a:rPr lang="fa-IR" dirty="0" smtClean="0">
                <a:cs typeface="B Mitra" panose="00000400000000000000" pitchFamily="2" charset="-78"/>
              </a:rPr>
              <a:t>هیچ منبع </a:t>
            </a:r>
            <a:r>
              <a:rPr lang="fa-IR" dirty="0">
                <a:cs typeface="B Mitra" panose="00000400000000000000" pitchFamily="2" charset="-78"/>
              </a:rPr>
              <a:t>مواجهه قابل قبول دیگری</a:t>
            </a:r>
            <a:r>
              <a:rPr lang="fa-IR" dirty="0" smtClean="0">
                <a:cs typeface="B Mitra" panose="00000400000000000000" pitchFamily="2" charset="-78"/>
              </a:rPr>
              <a:t>)</a:t>
            </a:r>
          </a:p>
          <a:p>
            <a:pPr algn="just" rtl="1"/>
            <a:r>
              <a:rPr lang="fa-IR" dirty="0" smtClean="0">
                <a:cs typeface="B Mitra" panose="00000400000000000000" pitchFamily="2" charset="-78"/>
              </a:rPr>
              <a:t>یا</a:t>
            </a:r>
            <a:endParaRPr lang="fa-IR" dirty="0">
              <a:cs typeface="B Mitra" panose="00000400000000000000" pitchFamily="2" charset="-78"/>
            </a:endParaRPr>
          </a:p>
          <a:p>
            <a:pPr marL="285750" indent="-285750" algn="just" rtl="1">
              <a:buFont typeface="Wingdings" panose="05000000000000000000" pitchFamily="2" charset="2"/>
              <a:buChar char="Ø"/>
            </a:pPr>
            <a:r>
              <a:rPr lang="fa-IR" dirty="0">
                <a:cs typeface="B Mitra" panose="00000400000000000000" pitchFamily="2" charset="-78"/>
              </a:rPr>
              <a:t>هپاتیت </a:t>
            </a:r>
            <a:r>
              <a:rPr lang="en-US" dirty="0">
                <a:cs typeface="B Mitra" panose="00000400000000000000" pitchFamily="2" charset="-78"/>
              </a:rPr>
              <a:t>A </a:t>
            </a:r>
            <a:r>
              <a:rPr lang="fa-IR" dirty="0" smtClean="0">
                <a:cs typeface="B Mitra" panose="00000400000000000000" pitchFamily="2" charset="-78"/>
              </a:rPr>
              <a:t> در </a:t>
            </a:r>
            <a:r>
              <a:rPr lang="fa-IR" dirty="0">
                <a:cs typeface="B Mitra" panose="00000400000000000000" pitchFamily="2" charset="-78"/>
              </a:rPr>
              <a:t>۲ نفر یا بیشتر از افراد خانواده هایی که از لحاظ اپیدمیولوژیکی با مهد کودک در ارتباط هستند بروز کند. (بدون هیچ منبع مواجهه قابل قبول </a:t>
            </a:r>
            <a:r>
              <a:rPr lang="fa-IR" dirty="0" smtClean="0">
                <a:cs typeface="B Mitra" panose="00000400000000000000" pitchFamily="2" charset="-78"/>
              </a:rPr>
              <a:t>دیگری)</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به </a:t>
            </a:r>
            <a:r>
              <a:rPr lang="fa-IR" dirty="0">
                <a:cs typeface="B Mitra" panose="00000400000000000000" pitchFamily="2" charset="-78"/>
              </a:rPr>
              <a:t>منظور شناسایی سریع موارد جدید عفونت، کارکنان بهداشتی باید تا مدت </a:t>
            </a:r>
            <a:r>
              <a:rPr lang="fa-IR" dirty="0" smtClean="0">
                <a:cs typeface="B Mitra" panose="00000400000000000000" pitchFamily="2" charset="-78"/>
              </a:rPr>
              <a:t>۵۰ روز پس </a:t>
            </a:r>
            <a:r>
              <a:rPr lang="fa-IR" dirty="0">
                <a:cs typeface="B Mitra" panose="00000400000000000000" pitchFamily="2" charset="-78"/>
              </a:rPr>
              <a:t>از شناسایی آخرین فرد مبتلا، برنامه مراقبت بروز بیماری شبيه </a:t>
            </a:r>
            <a:r>
              <a:rPr lang="fa-IR" dirty="0" smtClean="0">
                <a:cs typeface="B Mitra" panose="00000400000000000000" pitchFamily="2" charset="-78"/>
              </a:rPr>
              <a:t>هپاتیت </a:t>
            </a:r>
            <a:r>
              <a:rPr lang="fa-IR" dirty="0">
                <a:cs typeface="B Mitra" panose="00000400000000000000" pitchFamily="2" charset="-78"/>
              </a:rPr>
              <a:t>را در خانواده هایی که با این مهد ارتباط دارند ادامه دهند. در این شرایط خانوارها باید آموزش های لازم را فرا گرفته و توجیه شوند که در صورت </a:t>
            </a:r>
            <a:r>
              <a:rPr lang="fa-IR" dirty="0" smtClean="0">
                <a:cs typeface="B Mitra" panose="00000400000000000000" pitchFamily="2" charset="-78"/>
              </a:rPr>
              <a:t>بروز علائم </a:t>
            </a:r>
            <a:r>
              <a:rPr lang="fa-IR" dirty="0">
                <a:cs typeface="B Mitra" panose="00000400000000000000" pitchFamily="2" charset="-78"/>
              </a:rPr>
              <a:t>احتمالی مراتب را سریع به کارکنان بهداشتی گزارش نمایند </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نقش </a:t>
            </a:r>
            <a:r>
              <a:rPr lang="fa-IR" dirty="0">
                <a:cs typeface="B Mitra" panose="00000400000000000000" pitchFamily="2" charset="-78"/>
              </a:rPr>
              <a:t>اساسی رعایت دقیق بهداشت فردی (به خصوص شستشوی دست ها) </a:t>
            </a:r>
            <a:r>
              <a:rPr lang="fa-IR" dirty="0" smtClean="0">
                <a:cs typeface="B Mitra" panose="00000400000000000000" pitchFamily="2" charset="-78"/>
              </a:rPr>
              <a:t>باید برای </a:t>
            </a:r>
            <a:r>
              <a:rPr lang="fa-IR" dirty="0">
                <a:cs typeface="B Mitra" panose="00000400000000000000" pitchFamily="2" charset="-78"/>
              </a:rPr>
              <a:t>کارکنان مهد کودک مرور شود. کارکنان درگیر در تهیه غذا، نبایستی در طی همان شیفت یا روز کاری اقدام به تعویض پوشک بچه ها نمایند.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پیشنهاد </a:t>
            </a:r>
            <a:r>
              <a:rPr lang="fa-IR" dirty="0">
                <a:cs typeface="B Mitra" panose="00000400000000000000" pitchFamily="2" charset="-78"/>
              </a:rPr>
              <a:t>می شود مراکزی که درگیر طغیان هستند تا مدت ۵۰ روز پس از وقوع آخرین مورد بیماری کودک جدید پذیرش نکنند مگر اینکه کودک قبل از پذیرش ایمونوگلوبولین دریافت کند، همچنین در طول این دوره باید از انتقال کودکان به سایر مراکز نگهداری و مراقبت نیز خودداری گردد. در کلاس هایی که درگیر طغیان شده اند تمام سطوح و اسباب بازی ها باید بطور روزانه تمیز </a:t>
            </a:r>
            <a:r>
              <a:rPr lang="fa-IR" dirty="0" smtClean="0">
                <a:cs typeface="B Mitra" panose="00000400000000000000" pitchFamily="2" charset="-78"/>
              </a:rPr>
              <a:t>و سالم سازی </a:t>
            </a:r>
            <a:r>
              <a:rPr lang="fa-IR" dirty="0">
                <a:cs typeface="B Mitra" panose="00000400000000000000" pitchFamily="2" charset="-78"/>
              </a:rPr>
              <a:t>شوند. اسباب بازی هایی که قابلیت شستشو ندارند باید بطور موقت از کلاسها و دسترس کودکان برداشته شوند.</a:t>
            </a:r>
            <a:endParaRPr lang="en-US" dirty="0">
              <a:cs typeface="B Mitra" panose="00000400000000000000" pitchFamily="2" charset="-78"/>
            </a:endParaRPr>
          </a:p>
        </p:txBody>
      </p:sp>
      <p:sp>
        <p:nvSpPr>
          <p:cNvPr id="4" name="Rectangle 3"/>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طغیان هپاتیت </a:t>
            </a:r>
            <a:r>
              <a:rPr lang="en-US" sz="2800" dirty="0" smtClean="0">
                <a:cs typeface="B Titr" panose="00000700000000000000" pitchFamily="2" charset="-78"/>
              </a:rPr>
              <a:t>A</a:t>
            </a:r>
            <a:r>
              <a:rPr lang="fa-IR" sz="2800" dirty="0" smtClean="0">
                <a:cs typeface="B Titr" panose="00000700000000000000" pitchFamily="2" charset="-78"/>
              </a:rPr>
              <a:t> در مهد کودک </a:t>
            </a:r>
            <a:endParaRPr lang="en-US" sz="2800" dirty="0">
              <a:cs typeface="B Titr" panose="00000700000000000000" pitchFamily="2" charset="-78"/>
            </a:endParaRPr>
          </a:p>
        </p:txBody>
      </p:sp>
    </p:spTree>
    <p:extLst>
      <p:ext uri="{BB962C8B-B14F-4D97-AF65-F5344CB8AC3E}">
        <p14:creationId xmlns:p14="http://schemas.microsoft.com/office/powerpoint/2010/main" val="11293310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6760" y="612845"/>
            <a:ext cx="10546080" cy="5182188"/>
          </a:xfrm>
          <a:prstGeom prst="rect">
            <a:avLst/>
          </a:prstGeom>
        </p:spPr>
        <p:txBody>
          <a:bodyPr wrap="square">
            <a:spAutoFit/>
          </a:bodyPr>
          <a:lstStyle/>
          <a:p>
            <a:pPr algn="just" rtl="1"/>
            <a:r>
              <a:rPr lang="fa-IR" dirty="0">
                <a:cs typeface="B Titr" panose="00000700000000000000" pitchFamily="2" charset="-78"/>
              </a:rPr>
              <a:t>وقوع بیماری در مدرسه، بیمارستان، یا محل کار </a:t>
            </a:r>
            <a:endParaRPr lang="fa-IR" dirty="0" smtClean="0">
              <a:cs typeface="B Titr" panose="00000700000000000000" pitchFamily="2" charset="-78"/>
            </a:endParaRPr>
          </a:p>
          <a:p>
            <a:pPr algn="just" rtl="1"/>
            <a:endParaRPr lang="fa-IR" dirty="0" smtClean="0">
              <a:cs typeface="B Titr" panose="00000700000000000000" pitchFamily="2" charset="-78"/>
            </a:endParaRPr>
          </a:p>
          <a:p>
            <a:pPr marL="285750" indent="-285750" algn="just" rtl="1">
              <a:lnSpc>
                <a:spcPct val="150000"/>
              </a:lnSpc>
              <a:buFont typeface="Arial" panose="020B0604020202020204" pitchFamily="34" charset="0"/>
              <a:buChar char="•"/>
            </a:pPr>
            <a:r>
              <a:rPr lang="fa-IR" dirty="0">
                <a:cs typeface="B Mitra" panose="00000400000000000000" pitchFamily="2" charset="-78"/>
              </a:rPr>
              <a:t>در صورتی که در یک مدرسه یا محل کار، تنها یک مورد هپاتیت</a:t>
            </a:r>
            <a:r>
              <a:rPr lang="en-US" dirty="0">
                <a:cs typeface="B Mitra" panose="00000400000000000000" pitchFamily="2" charset="-78"/>
              </a:rPr>
              <a:t>A </a:t>
            </a:r>
            <a:r>
              <a:rPr lang="fa-IR" dirty="0">
                <a:cs typeface="B Mitra" panose="00000400000000000000" pitchFamily="2" charset="-78"/>
              </a:rPr>
              <a:t> دیده شده و منبع عفونت نیز در بیرون از مدرسه یا محل کار باشد، پروفیلاکسی پس از تماس به طور روتين اندیکاسیون ندارد. </a:t>
            </a:r>
          </a:p>
          <a:p>
            <a:pPr marL="285750" indent="-285750" algn="just" rtl="1">
              <a:lnSpc>
                <a:spcPct val="150000"/>
              </a:lnSpc>
              <a:buFont typeface="Arial" panose="020B0604020202020204" pitchFamily="34" charset="0"/>
              <a:buChar char="•"/>
            </a:pPr>
            <a:r>
              <a:rPr lang="fa-IR" dirty="0">
                <a:cs typeface="B Mitra" panose="00000400000000000000" pitchFamily="2" charset="-78"/>
              </a:rPr>
              <a:t>به همین ترتیب در صورت بستری یک بیمار مبتلا به هپاتیت </a:t>
            </a:r>
            <a:r>
              <a:rPr lang="en-US" dirty="0">
                <a:cs typeface="B Mitra" panose="00000400000000000000" pitchFamily="2" charset="-78"/>
              </a:rPr>
              <a:t>A </a:t>
            </a:r>
            <a:r>
              <a:rPr lang="fa-IR" dirty="0">
                <a:cs typeface="B Mitra" panose="00000400000000000000" pitchFamily="2" charset="-78"/>
              </a:rPr>
              <a:t>در بیمارستان، نیاز به انجام پروفیلاکسی پس از تماس در کارکنان نمی باشد، توصیه می شود در زمان مراقبت از بیمار و ارائه خدمات سلامت مراقبت برای وی، اصول بهداشتی و احتياطات استاندارد به دقت رعایت شوند.</a:t>
            </a:r>
          </a:p>
          <a:p>
            <a:pPr marL="285750" indent="-285750" algn="just" rtl="1">
              <a:lnSpc>
                <a:spcPct val="150000"/>
              </a:lnSpc>
              <a:buFont typeface="Arial" panose="020B0604020202020204" pitchFamily="34" charset="0"/>
              <a:buChar char="•"/>
            </a:pPr>
            <a:r>
              <a:rPr lang="fa-IR" dirty="0">
                <a:cs typeface="B Mitra" panose="00000400000000000000" pitchFamily="2" charset="-78"/>
              </a:rPr>
              <a:t>در صورتی که بررسی های اپیدمیولوژیک نشان دهنده انتقال بین فردی بین دانش آموزان، بیماران، بیمار و کارکنان در یک مدرسه یا یک بیمارستان باشد، انجام پروفیلاکسی پس از تماس برای موارد در تماس مستقیم با مورد اولیه توصیه میشود.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همچنین </a:t>
            </a:r>
            <a:r>
              <a:rPr lang="fa-IR" dirty="0">
                <a:cs typeface="B Mitra" panose="00000400000000000000" pitchFamily="2" charset="-78"/>
              </a:rPr>
              <a:t>این گونه چرخش بیماری نشان دهنده نیاز به بکارگیری بهتر و بیشتر روش های محافظتی و اقدامات بهداشتی می باشد.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زمانی </a:t>
            </a:r>
            <a:r>
              <a:rPr lang="fa-IR" dirty="0">
                <a:cs typeface="B Mitra" panose="00000400000000000000" pitchFamily="2" charset="-78"/>
              </a:rPr>
              <a:t>که اولین مورد مبتلا به هپاتیت </a:t>
            </a:r>
            <a:r>
              <a:rPr lang="en-US" dirty="0">
                <a:cs typeface="B Mitra" panose="00000400000000000000" pitchFamily="2" charset="-78"/>
              </a:rPr>
              <a:t>Index case) </a:t>
            </a:r>
            <a:r>
              <a:rPr lang="en-US" dirty="0" smtClean="0">
                <a:cs typeface="B Mitra" panose="00000400000000000000" pitchFamily="2" charset="-78"/>
              </a:rPr>
              <a:t>A</a:t>
            </a:r>
            <a:r>
              <a:rPr lang="fa-IR" dirty="0" smtClean="0">
                <a:cs typeface="B Mitra" panose="00000400000000000000" pitchFamily="2" charset="-78"/>
              </a:rPr>
              <a:t>) </a:t>
            </a:r>
            <a:r>
              <a:rPr lang="en-US" dirty="0" smtClean="0">
                <a:cs typeface="B Mitra" panose="00000400000000000000" pitchFamily="2" charset="-78"/>
              </a:rPr>
              <a:t> </a:t>
            </a:r>
            <a:r>
              <a:rPr lang="fa-IR" dirty="0">
                <a:cs typeface="B Mitra" panose="00000400000000000000" pitchFamily="2" charset="-78"/>
              </a:rPr>
              <a:t>یکی از کارکنان ارائه دهنده خدمات سلامت باشد که از سایر منابع آلوده شده است، باید به منظور بررسی خطر در سایر کارکنان و بیماران مراحل ارزیابی خطر شامل بازرسی اقدامات کنترل عفونت، بررسی نوع مراقبتی که ارائه می شود (تغذیه، توالت کردن و غیره)، اشتراک در تسهیلات غذاخوری </a:t>
            </a:r>
            <a:r>
              <a:rPr lang="fa-IR" dirty="0" smtClean="0">
                <a:cs typeface="B Mitra" panose="00000400000000000000" pitchFamily="2" charset="-78"/>
              </a:rPr>
              <a:t>/ سرویس </a:t>
            </a:r>
            <a:r>
              <a:rPr lang="fa-IR" dirty="0">
                <a:cs typeface="B Mitra" panose="00000400000000000000" pitchFamily="2" charset="-78"/>
              </a:rPr>
              <a:t>بهداشتی با سایر کارکنان، پتانسیل عفونت زایی بیمار (ابتلا به اسهال، مرحله عفونت) به دقت انجام شود.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ممکن </a:t>
            </a:r>
            <a:r>
              <a:rPr lang="fa-IR" dirty="0">
                <a:cs typeface="B Mitra" panose="00000400000000000000" pitchFamily="2" charset="-78"/>
              </a:rPr>
              <a:t>است برای کارکنان و بیمارانی که ایمنی ندارند، پروفیلاکسی پس از تماس مورد نیاز باشد.</a:t>
            </a:r>
            <a:endParaRPr lang="en-US" dirty="0">
              <a:cs typeface="B Mitra" panose="00000400000000000000" pitchFamily="2" charset="-78"/>
            </a:endParaRPr>
          </a:p>
        </p:txBody>
      </p:sp>
    </p:spTree>
    <p:extLst>
      <p:ext uri="{BB962C8B-B14F-4D97-AF65-F5344CB8AC3E}">
        <p14:creationId xmlns:p14="http://schemas.microsoft.com/office/powerpoint/2010/main" val="13670297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5360" y="719019"/>
            <a:ext cx="10180320" cy="3935693"/>
          </a:xfrm>
          <a:prstGeom prst="rect">
            <a:avLst/>
          </a:prstGeom>
        </p:spPr>
        <p:txBody>
          <a:bodyPr wrap="square">
            <a:spAutoFit/>
          </a:bodyPr>
          <a:lstStyle/>
          <a:p>
            <a:pPr algn="just" rtl="1"/>
            <a:r>
              <a:rPr lang="fa-IR" dirty="0">
                <a:cs typeface="B Titr" panose="00000700000000000000" pitchFamily="2" charset="-78"/>
              </a:rPr>
              <a:t>وقوع بیماری در تهیه کنندگان مواد غذایی </a:t>
            </a:r>
            <a:endParaRPr lang="fa-IR" dirty="0" smtClean="0">
              <a:cs typeface="B Titr" panose="00000700000000000000" pitchFamily="2" charset="-78"/>
            </a:endParaRPr>
          </a:p>
          <a:p>
            <a:pPr algn="just" rtl="1"/>
            <a:endParaRPr lang="fa-IR" dirty="0" smtClean="0">
              <a:cs typeface="B Titr" panose="00000700000000000000" pitchFamily="2" charset="-78"/>
            </a:endParaRPr>
          </a:p>
          <a:p>
            <a:pPr marL="285750" indent="-285750" algn="just" rtl="1">
              <a:lnSpc>
                <a:spcPct val="150000"/>
              </a:lnSpc>
              <a:buFont typeface="Arial" panose="020B0604020202020204" pitchFamily="34" charset="0"/>
              <a:buChar char="•"/>
            </a:pPr>
            <a:r>
              <a:rPr lang="fa-IR" dirty="0">
                <a:cs typeface="B Mitra" panose="00000400000000000000" pitchFamily="2" charset="-78"/>
              </a:rPr>
              <a:t>متصدیان مواد غذایی بواسطه شغل شان در معرض خطر بیشتری برای ابتلا به عفونت هپاتیت </a:t>
            </a:r>
            <a:r>
              <a:rPr lang="en-US" dirty="0">
                <a:cs typeface="B Mitra" panose="00000400000000000000" pitchFamily="2" charset="-78"/>
              </a:rPr>
              <a:t>A </a:t>
            </a:r>
            <a:r>
              <a:rPr lang="fa-IR" dirty="0">
                <a:cs typeface="B Mitra" panose="00000400000000000000" pitchFamily="2" charset="-78"/>
              </a:rPr>
              <a:t>نیستند، اما به واسطه نقش مهم شان در انتقال هپاتیت </a:t>
            </a:r>
            <a:r>
              <a:rPr lang="en-US" dirty="0">
                <a:cs typeface="B Mitra" panose="00000400000000000000" pitchFamily="2" charset="-78"/>
              </a:rPr>
              <a:t>A </a:t>
            </a:r>
            <a:r>
              <a:rPr lang="fa-IR" dirty="0">
                <a:cs typeface="B Mitra" panose="00000400000000000000" pitchFamily="2" charset="-78"/>
              </a:rPr>
              <a:t>به صورت منتقله از مواد غذایی با یک منبع مشترک مورد توجه هستند.</a:t>
            </a:r>
          </a:p>
          <a:p>
            <a:pPr marL="285750" indent="-285750" algn="just" rtl="1">
              <a:lnSpc>
                <a:spcPct val="150000"/>
              </a:lnSpc>
              <a:buFont typeface="Arial" panose="020B0604020202020204" pitchFamily="34" charset="0"/>
              <a:buChar char="•"/>
            </a:pPr>
            <a:r>
              <a:rPr lang="fa-IR" dirty="0">
                <a:cs typeface="B Mitra" panose="00000400000000000000" pitchFamily="2" charset="-78"/>
              </a:rPr>
              <a:t> بیشتر تهیه کنندگان مواد غذایی مبتلا به هپاتیت </a:t>
            </a:r>
            <a:r>
              <a:rPr lang="en-US" dirty="0">
                <a:cs typeface="B Mitra" panose="00000400000000000000" pitchFamily="2" charset="-78"/>
              </a:rPr>
              <a:t>A </a:t>
            </a:r>
            <a:r>
              <a:rPr lang="fa-IR" dirty="0">
                <a:cs typeface="B Mitra" panose="00000400000000000000" pitchFamily="2" charset="-78"/>
              </a:rPr>
              <a:t>ویروس را به دیگران انتقال نمیدهند.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پاسخ </a:t>
            </a:r>
            <a:r>
              <a:rPr lang="fa-IR" dirty="0">
                <a:cs typeface="B Mitra" panose="00000400000000000000" pitchFamily="2" charset="-78"/>
              </a:rPr>
              <a:t>بهداشت عمومی بر اساس یک ارزیابی خطر دقیق و مورد به مورد می باشد و به همین جهت ممکن است نیاز باشد بازدیدهای مستقیم نظارتی از محل تهیه و توزیع مواد غذایی (بوسیله مأموران بهداشت محیط)، اعتباربخشی مستقل اقدامات بهداشتی، بررسی جزء به جزء فرایندهای جاری و مستندات انجام شود.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در </a:t>
            </a:r>
            <a:r>
              <a:rPr lang="fa-IR" dirty="0">
                <a:cs typeface="B Mitra" panose="00000400000000000000" pitchFamily="2" charset="-78"/>
              </a:rPr>
              <a:t>این ارزیابی ها باید ضمن رعایت ملاحظات رسانه ای و سیاسی، تخمینی از تعداد افرادی که بالقوه با بیمار مواجهه بافته به شکل شدید یا بدون علامت بیماری به دست آید.</a:t>
            </a:r>
            <a:endParaRPr lang="en-US" dirty="0">
              <a:cs typeface="B Mitra" panose="00000400000000000000" pitchFamily="2" charset="-78"/>
            </a:endParaRPr>
          </a:p>
        </p:txBody>
      </p:sp>
    </p:spTree>
    <p:extLst>
      <p:ext uri="{BB962C8B-B14F-4D97-AF65-F5344CB8AC3E}">
        <p14:creationId xmlns:p14="http://schemas.microsoft.com/office/powerpoint/2010/main" val="36571249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1520" y="133707"/>
            <a:ext cx="10957560" cy="6047809"/>
          </a:xfrm>
          <a:prstGeom prst="rect">
            <a:avLst/>
          </a:prstGeom>
        </p:spPr>
        <p:txBody>
          <a:bodyPr wrap="square">
            <a:spAutoFit/>
          </a:bodyPr>
          <a:lstStyle/>
          <a:p>
            <a:pPr algn="r" rtl="1">
              <a:lnSpc>
                <a:spcPct val="150000"/>
              </a:lnSpc>
            </a:pPr>
            <a:r>
              <a:rPr lang="fa-IR" b="1" u="sng" dirty="0">
                <a:cs typeface="B Mitra" panose="00000400000000000000" pitchFamily="2" charset="-78"/>
              </a:rPr>
              <a:t>در صورت وقوع هپاتیت </a:t>
            </a:r>
            <a:r>
              <a:rPr lang="en-US" b="1" u="sng" dirty="0">
                <a:cs typeface="B Mitra" panose="00000400000000000000" pitchFamily="2" charset="-78"/>
              </a:rPr>
              <a:t>A </a:t>
            </a:r>
            <a:r>
              <a:rPr lang="fa-IR" b="1" u="sng" dirty="0">
                <a:cs typeface="B Mitra" panose="00000400000000000000" pitchFamily="2" charset="-78"/>
              </a:rPr>
              <a:t>در یکی از کارکنان یک مرکز تهیه و توزیع مواد غذایی یک برنامه اقدام خوب باید موارد زیر را شامل شود :</a:t>
            </a:r>
          </a:p>
          <a:p>
            <a:pPr marL="285750" indent="-285750" algn="just" rtl="1">
              <a:lnSpc>
                <a:spcPct val="150000"/>
              </a:lnSpc>
              <a:buFont typeface="Arial" panose="020B0604020202020204" pitchFamily="34" charset="0"/>
              <a:buChar char="•"/>
            </a:pPr>
            <a:r>
              <a:rPr lang="fa-IR" dirty="0">
                <a:cs typeface="B Mitra" panose="00000400000000000000" pitchFamily="2" charset="-78"/>
              </a:rPr>
              <a:t> بازرسی و نظارت بر فرایند دستکاری و تهیه مواد غذایی در تمام </a:t>
            </a:r>
            <a:r>
              <a:rPr lang="fa-IR" dirty="0" smtClean="0">
                <a:cs typeface="B Mitra" panose="00000400000000000000" pitchFamily="2" charset="-78"/>
              </a:rPr>
              <a:t>شیفتهای کاری </a:t>
            </a:r>
            <a:r>
              <a:rPr lang="fa-IR" dirty="0">
                <a:cs typeface="B Mitra" panose="00000400000000000000" pitchFamily="2" charset="-78"/>
              </a:rPr>
              <a:t>بر مبنای معمول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برنامه های آموزشی در زمینه بهداشت فردی و نظارت بر روش شستشوی </a:t>
            </a:r>
            <a:r>
              <a:rPr lang="fa-IR" dirty="0" smtClean="0">
                <a:cs typeface="B Mitra" panose="00000400000000000000" pitchFamily="2" charset="-78"/>
              </a:rPr>
              <a:t>صحیح دستها </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تهیه و اجرای برنامه مدیریت عملکرد کارکنان در زمینه رعایت اصول بهداشتی </a:t>
            </a:r>
            <a:r>
              <a:rPr lang="fa-IR" dirty="0" smtClean="0">
                <a:cs typeface="B Mitra" panose="00000400000000000000" pitchFamily="2" charset="-78"/>
              </a:rPr>
              <a:t>از جمله </a:t>
            </a:r>
            <a:r>
              <a:rPr lang="fa-IR" dirty="0">
                <a:cs typeface="B Mitra" panose="00000400000000000000" pitchFamily="2" charset="-78"/>
              </a:rPr>
              <a:t>شستن دستها هنگام ورود به محل تهیه غذا و بیرون آمدن از </a:t>
            </a:r>
            <a:r>
              <a:rPr lang="fa-IR" dirty="0" smtClean="0">
                <a:cs typeface="B Mitra" panose="00000400000000000000" pitchFamily="2" charset="-78"/>
              </a:rPr>
              <a:t>سرویس بهداشتی </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کنترل پیوسته و روزانه تسهیلات شستشوی دست از نظر کفایت منابع و </a:t>
            </a:r>
            <a:r>
              <a:rPr lang="fa-IR" dirty="0" smtClean="0">
                <a:cs typeface="B Mitra" panose="00000400000000000000" pitchFamily="2" charset="-78"/>
              </a:rPr>
              <a:t>ذخایر مورد </a:t>
            </a:r>
            <a:r>
              <a:rPr lang="fa-IR" dirty="0">
                <a:cs typeface="B Mitra" panose="00000400000000000000" pitchFamily="2" charset="-78"/>
              </a:rPr>
              <a:t>نیاز و نگهداری نتایج ثبت </a:t>
            </a:r>
            <a:r>
              <a:rPr lang="fa-IR" dirty="0" smtClean="0">
                <a:cs typeface="B Mitra" panose="00000400000000000000" pitchFamily="2" charset="-78"/>
              </a:rPr>
              <a:t>شده</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طراحی وظایف و اقدامات پرخطر دستکاری مواد غذایی به ویژه در مورد </a:t>
            </a:r>
            <a:r>
              <a:rPr lang="fa-IR" dirty="0" smtClean="0">
                <a:cs typeface="B Mitra" panose="00000400000000000000" pitchFamily="2" charset="-78"/>
              </a:rPr>
              <a:t>غذاهای آماده </a:t>
            </a:r>
            <a:r>
              <a:rPr lang="fa-IR" dirty="0">
                <a:cs typeface="B Mitra" panose="00000400000000000000" pitchFamily="2" charset="-78"/>
              </a:rPr>
              <a:t>برای مصرف به صورتی که دستکاری مستقیم مواد غذایی و خطر </a:t>
            </a:r>
            <a:r>
              <a:rPr lang="fa-IR" dirty="0" smtClean="0">
                <a:cs typeface="B Mitra" panose="00000400000000000000" pitchFamily="2" charset="-78"/>
              </a:rPr>
              <a:t>آلودگی به </a:t>
            </a:r>
            <a:r>
              <a:rPr lang="fa-IR" dirty="0">
                <a:cs typeface="B Mitra" panose="00000400000000000000" pitchFamily="2" charset="-78"/>
              </a:rPr>
              <a:t>حداقل </a:t>
            </a:r>
            <a:r>
              <a:rPr lang="fa-IR" dirty="0" smtClean="0">
                <a:cs typeface="B Mitra" panose="00000400000000000000" pitchFamily="2" charset="-78"/>
              </a:rPr>
              <a:t>برسد</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ترغیب و تشویق کارکنان به گزارش نمودن بیماری خود و عدم حضور در </a:t>
            </a:r>
            <a:r>
              <a:rPr lang="fa-IR" dirty="0" smtClean="0">
                <a:cs typeface="B Mitra" panose="00000400000000000000" pitchFamily="2" charset="-78"/>
              </a:rPr>
              <a:t>محل کار </a:t>
            </a:r>
            <a:r>
              <a:rPr lang="fa-IR" dirty="0">
                <a:cs typeface="B Mitra" panose="00000400000000000000" pitchFamily="2" charset="-78"/>
              </a:rPr>
              <a:t>در صورت بروز علائمی که می تواند نشانه یک بیماری واگیر باشد (به </a:t>
            </a:r>
            <a:r>
              <a:rPr lang="fa-IR" dirty="0" smtClean="0">
                <a:cs typeface="B Mitra" panose="00000400000000000000" pitchFamily="2" charset="-78"/>
              </a:rPr>
              <a:t>عنوان مثال </a:t>
            </a:r>
            <a:r>
              <a:rPr lang="fa-IR" dirty="0">
                <a:cs typeface="B Mitra" panose="00000400000000000000" pitchFamily="2" charset="-78"/>
              </a:rPr>
              <a:t>اسهال یا استفراغ</a:t>
            </a:r>
            <a:r>
              <a:rPr lang="fa-IR" dirty="0" smtClean="0">
                <a:cs typeface="B Mitra" panose="00000400000000000000" pitchFamily="2" charset="-78"/>
              </a:rPr>
              <a:t>)</a:t>
            </a:r>
          </a:p>
          <a:p>
            <a:pPr algn="just" rtl="1">
              <a:lnSpc>
                <a:spcPct val="150000"/>
              </a:lnSpc>
            </a:pPr>
            <a:endParaRPr lang="fa-IR" dirty="0" smtClean="0">
              <a:cs typeface="B Mitra" panose="00000400000000000000" pitchFamily="2" charset="-78"/>
            </a:endParaRPr>
          </a:p>
          <a:p>
            <a:pPr algn="just" rtl="1">
              <a:lnSpc>
                <a:spcPct val="150000"/>
              </a:lnSpc>
            </a:pPr>
            <a:r>
              <a:rPr lang="fa-IR" b="1" u="sng" dirty="0" smtClean="0">
                <a:cs typeface="B Mitra" panose="00000400000000000000" pitchFamily="2" charset="-78"/>
              </a:rPr>
              <a:t>پیگیری </a:t>
            </a:r>
            <a:r>
              <a:rPr lang="fa-IR" b="1" u="sng" dirty="0">
                <a:cs typeface="B Mitra" panose="00000400000000000000" pitchFamily="2" charset="-78"/>
              </a:rPr>
              <a:t>مشتریان باید مد نظر قرار داشته باشد چنانچه: </a:t>
            </a:r>
          </a:p>
          <a:p>
            <a:pPr marL="285750" indent="-285750" algn="just" rtl="1">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فرد تهیه کننده مواد غذایی، در دوره عفونت زایی، مواد غذایی که قبل از مصرف </a:t>
            </a:r>
            <a:r>
              <a:rPr lang="fa-IR" dirty="0" smtClean="0">
                <a:cs typeface="B Mitra" panose="00000400000000000000" pitchFamily="2" charset="-78"/>
              </a:rPr>
              <a:t>پخته نمیشوند </a:t>
            </a:r>
            <a:r>
              <a:rPr lang="fa-IR" dirty="0">
                <a:cs typeface="B Mitra" panose="00000400000000000000" pitchFamily="2" charset="-78"/>
              </a:rPr>
              <a:t>را مستقیما دستکاری کرده </a:t>
            </a:r>
            <a:r>
              <a:rPr lang="fa-IR" dirty="0" smtClean="0">
                <a:cs typeface="B Mitra" panose="00000400000000000000" pitchFamily="2" charset="-78"/>
              </a:rPr>
              <a:t>باشد،</a:t>
            </a:r>
          </a:p>
          <a:p>
            <a:pPr algn="just" rtl="1"/>
            <a:r>
              <a:rPr lang="fa-IR" dirty="0">
                <a:cs typeface="B Mitra" panose="00000400000000000000" pitchFamily="2" charset="-78"/>
              </a:rPr>
              <a:t>و</a:t>
            </a:r>
          </a:p>
          <a:p>
            <a:pPr marL="285750" indent="-285750" algn="just" rtl="1">
              <a:buFont typeface="Arial" panose="020B0604020202020204" pitchFamily="34" charset="0"/>
              <a:buChar char="•"/>
            </a:pPr>
            <a:r>
              <a:rPr lang="fa-IR" dirty="0" smtClean="0">
                <a:cs typeface="B Mitra" panose="00000400000000000000" pitchFamily="2" charset="-78"/>
              </a:rPr>
              <a:t>دچار </a:t>
            </a:r>
            <a:r>
              <a:rPr lang="fa-IR" dirty="0">
                <a:cs typeface="B Mitra" panose="00000400000000000000" pitchFamily="2" charset="-78"/>
              </a:rPr>
              <a:t>اسهال بوده یا از بهداشت فردی نامناسبی برخوردار باشد</a:t>
            </a:r>
            <a:r>
              <a:rPr lang="fa-IR" dirty="0" smtClean="0">
                <a:cs typeface="B Mitra" panose="00000400000000000000" pitchFamily="2" charset="-78"/>
              </a:rPr>
              <a:t>،</a:t>
            </a:r>
          </a:p>
          <a:p>
            <a:pPr algn="just" rtl="1"/>
            <a:r>
              <a:rPr lang="fa-IR" dirty="0" smtClean="0">
                <a:cs typeface="B Mitra" panose="00000400000000000000" pitchFamily="2" charset="-78"/>
              </a:rPr>
              <a:t>و</a:t>
            </a:r>
            <a:endParaRPr lang="fa-IR" dirty="0">
              <a:cs typeface="B Mitra" panose="00000400000000000000" pitchFamily="2" charset="-78"/>
            </a:endParaRPr>
          </a:p>
          <a:p>
            <a:pPr marL="285750" indent="-285750" algn="just" rtl="1">
              <a:buFont typeface="Arial" panose="020B0604020202020204" pitchFamily="34" charset="0"/>
              <a:buChar char="•"/>
            </a:pPr>
            <a:r>
              <a:rPr lang="fa-IR" dirty="0" smtClean="0">
                <a:cs typeface="B Mitra" panose="00000400000000000000" pitchFamily="2" charset="-78"/>
              </a:rPr>
              <a:t>می </a:t>
            </a:r>
            <a:r>
              <a:rPr lang="fa-IR" dirty="0">
                <a:cs typeface="B Mitra" panose="00000400000000000000" pitchFamily="2" charset="-78"/>
              </a:rPr>
              <a:t>توان مشتریان را طی ۲ هفته پس از مواجهه شناسایی و برای آنها </a:t>
            </a:r>
            <a:r>
              <a:rPr lang="fa-IR" dirty="0" smtClean="0">
                <a:cs typeface="B Mitra" panose="00000400000000000000" pitchFamily="2" charset="-78"/>
              </a:rPr>
              <a:t>درمان پیشگیری </a:t>
            </a:r>
            <a:r>
              <a:rPr lang="fa-IR" dirty="0">
                <a:cs typeface="B Mitra" panose="00000400000000000000" pitchFamily="2" charset="-78"/>
              </a:rPr>
              <a:t>پس از تماس ارائه </a:t>
            </a:r>
            <a:r>
              <a:rPr lang="fa-IR" dirty="0" smtClean="0">
                <a:cs typeface="B Mitra" panose="00000400000000000000" pitchFamily="2" charset="-78"/>
              </a:rPr>
              <a:t>نمود</a:t>
            </a:r>
            <a:endParaRPr lang="en-US" dirty="0">
              <a:cs typeface="B Mitra" panose="00000400000000000000" pitchFamily="2" charset="-78"/>
            </a:endParaRPr>
          </a:p>
        </p:txBody>
      </p:sp>
    </p:spTree>
    <p:extLst>
      <p:ext uri="{BB962C8B-B14F-4D97-AF65-F5344CB8AC3E}">
        <p14:creationId xmlns:p14="http://schemas.microsoft.com/office/powerpoint/2010/main" val="39370931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03960" y="671959"/>
            <a:ext cx="9982200" cy="2793072"/>
          </a:xfrm>
          <a:prstGeom prst="rect">
            <a:avLst/>
          </a:prstGeom>
        </p:spPr>
        <p:txBody>
          <a:bodyPr wrap="square">
            <a:spAutoFit/>
          </a:bodyPr>
          <a:lstStyle/>
          <a:p>
            <a:pPr marL="285750" indent="-285750" algn="just" rtl="1">
              <a:lnSpc>
                <a:spcPct val="200000"/>
              </a:lnSpc>
              <a:buFont typeface="Wingdings" panose="05000000000000000000" pitchFamily="2" charset="2"/>
              <a:buChar char="q"/>
            </a:pPr>
            <a:r>
              <a:rPr lang="fa-IR" dirty="0">
                <a:cs typeface="B Mitra" panose="00000400000000000000" pitchFamily="2" charset="-78"/>
              </a:rPr>
              <a:t>در مؤسسات و مراکزی که ممکن است مواجهه های متعددی در بین مصرف کنندگان رخ داده باشد، باید درمان پیشگیری پس از تماس در نظر گرفته شود. تهیه کنندگان مواد غذایی مبتلا به هپاتیت </a:t>
            </a:r>
            <a:r>
              <a:rPr lang="en-US" dirty="0">
                <a:cs typeface="B Mitra" panose="00000400000000000000" pitchFamily="2" charset="-78"/>
              </a:rPr>
              <a:t>A </a:t>
            </a:r>
            <a:r>
              <a:rPr lang="fa-IR" dirty="0">
                <a:cs typeface="B Mitra" panose="00000400000000000000" pitchFamily="2" charset="-78"/>
              </a:rPr>
              <a:t>می توانند از طریق مواد غذایی آلوده و احتمالا ظروف یا سطوح، ویروس هپاتیت </a:t>
            </a:r>
            <a:r>
              <a:rPr lang="en-US" dirty="0">
                <a:cs typeface="B Mitra" panose="00000400000000000000" pitchFamily="2" charset="-78"/>
              </a:rPr>
              <a:t>A </a:t>
            </a:r>
            <a:r>
              <a:rPr lang="fa-IR" dirty="0">
                <a:cs typeface="B Mitra" panose="00000400000000000000" pitchFamily="2" charset="-78"/>
              </a:rPr>
              <a:t>را به مشتریان یا سایر همکاران خود منتقل کنند. چنانچه ارزیابی های انجام شده در مرکز تهیه مواد غذایی که مورد مبتلا به هپاتیت </a:t>
            </a:r>
            <a:r>
              <a:rPr lang="en-US" dirty="0">
                <a:cs typeface="B Mitra" panose="00000400000000000000" pitchFamily="2" charset="-78"/>
              </a:rPr>
              <a:t>A </a:t>
            </a:r>
            <a:r>
              <a:rPr lang="fa-IR" dirty="0">
                <a:cs typeface="B Mitra" panose="00000400000000000000" pitchFamily="2" charset="-78"/>
              </a:rPr>
              <a:t>در آن مشاهده شده است حاکی از آن باشد که سایر کارکنان به دلیل خوردن غذای آماده شده توسط فرد بیمار یا به دلیل استفاده از سرویس بهداشتی یا محل شستشوی دست به صورت مشترک با وی در معرض خطر ابتلا به هپاتیت </a:t>
            </a:r>
            <a:r>
              <a:rPr lang="en-US" dirty="0">
                <a:cs typeface="B Mitra" panose="00000400000000000000" pitchFamily="2" charset="-78"/>
              </a:rPr>
              <a:t>A </a:t>
            </a:r>
            <a:r>
              <a:rPr lang="fa-IR" dirty="0">
                <a:cs typeface="B Mitra" panose="00000400000000000000" pitchFamily="2" charset="-78"/>
              </a:rPr>
              <a:t>هستند، باید برای افرادی که ایمن نیستند درمان پیشگیری پس از تماس انجام شود</a:t>
            </a:r>
            <a:r>
              <a:rPr lang="fa-IR" dirty="0"/>
              <a:t>.</a:t>
            </a:r>
            <a:endParaRPr lang="en-US" dirty="0"/>
          </a:p>
        </p:txBody>
      </p:sp>
    </p:spTree>
    <p:extLst>
      <p:ext uri="{BB962C8B-B14F-4D97-AF65-F5344CB8AC3E}">
        <p14:creationId xmlns:p14="http://schemas.microsoft.com/office/powerpoint/2010/main" val="32305487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اطلاع رسانی خطر به مشتریان</a:t>
            </a:r>
            <a:endParaRPr lang="en-US" sz="2800" dirty="0">
              <a:cs typeface="B Titr" panose="00000700000000000000" pitchFamily="2" charset="-78"/>
            </a:endParaRPr>
          </a:p>
        </p:txBody>
      </p:sp>
      <p:sp>
        <p:nvSpPr>
          <p:cNvPr id="2" name="Rectangle 1"/>
          <p:cNvSpPr/>
          <p:nvPr/>
        </p:nvSpPr>
        <p:spPr>
          <a:xfrm>
            <a:off x="886681" y="1103204"/>
            <a:ext cx="10104119" cy="4662815"/>
          </a:xfrm>
          <a:prstGeom prst="rect">
            <a:avLst/>
          </a:prstGeom>
        </p:spPr>
        <p:txBody>
          <a:bodyPr wrap="square">
            <a:spAutoFit/>
          </a:bodyPr>
          <a:lstStyle/>
          <a:p>
            <a:pPr algn="just" rtl="1">
              <a:lnSpc>
                <a:spcPct val="150000"/>
              </a:lnSpc>
            </a:pPr>
            <a:r>
              <a:rPr lang="fa-IR" dirty="0" smtClean="0">
                <a:cs typeface="B Mitra" panose="00000400000000000000" pitchFamily="2" charset="-78"/>
              </a:rPr>
              <a:t>شناسایی </a:t>
            </a:r>
            <a:r>
              <a:rPr lang="fa-IR" dirty="0">
                <a:cs typeface="B Mitra" panose="00000400000000000000" pitchFamily="2" charset="-78"/>
              </a:rPr>
              <a:t>تمام کسانی که ممکن است سابقه مواجهه با غذای تهیه شده توسط فرد بیمار داشته باشند می تواند کار مشکلی باشد. بنابر این مهم این است که میزان خطر در مصرف کنندگان از طریق انجام ارزیابی خطر در فرد بیمار بررسی شود. در صورتی که عامل خطری در این خصوص شناسایی شد، ۲ دلیل اولیه برای اطلاع رسانی و آگاهی دادن به مشتریان وجود دارد: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انجام </a:t>
            </a:r>
            <a:r>
              <a:rPr lang="fa-IR" dirty="0">
                <a:cs typeface="B Mitra" panose="00000400000000000000" pitchFamily="2" charset="-78"/>
              </a:rPr>
              <a:t>پرو فیلاکسی پس از تماس و پیشگیری از بروز بیماری در افرادی که </a:t>
            </a:r>
            <a:r>
              <a:rPr lang="fa-IR" dirty="0" smtClean="0">
                <a:cs typeface="B Mitra" panose="00000400000000000000" pitchFamily="2" charset="-78"/>
              </a:rPr>
              <a:t>بالقوه مواجهه </a:t>
            </a:r>
            <a:r>
              <a:rPr lang="fa-IR" dirty="0">
                <a:cs typeface="B Mitra" panose="00000400000000000000" pitchFamily="2" charset="-78"/>
              </a:rPr>
              <a:t>یافته </a:t>
            </a:r>
            <a:r>
              <a:rPr lang="fa-IR" dirty="0" smtClean="0">
                <a:cs typeface="B Mitra" panose="00000400000000000000" pitchFamily="2" charset="-78"/>
              </a:rPr>
              <a:t>اند</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هشدار </a:t>
            </a:r>
            <a:r>
              <a:rPr lang="fa-IR" dirty="0">
                <a:cs typeface="B Mitra" panose="00000400000000000000" pitchFamily="2" charset="-78"/>
              </a:rPr>
              <a:t>و آموزش به افرادی که ممکن است در حال حاضر در دوره </a:t>
            </a:r>
            <a:r>
              <a:rPr lang="fa-IR" dirty="0" smtClean="0">
                <a:cs typeface="B Mitra" panose="00000400000000000000" pitchFamily="2" charset="-78"/>
              </a:rPr>
              <a:t>انتقالی بیماری </a:t>
            </a:r>
            <a:r>
              <a:rPr lang="fa-IR" dirty="0">
                <a:cs typeface="B Mitra" panose="00000400000000000000" pitchFamily="2" charset="-78"/>
              </a:rPr>
              <a:t>باشند به جهت تسهیل در روند امکان تشخیص سریع بیماری در این افراد و همچنین پیشگیری از انتقال عفونت به سایرین و بروز موارد </a:t>
            </a:r>
            <a:r>
              <a:rPr lang="fa-IR" dirty="0" smtClean="0">
                <a:cs typeface="B Mitra" panose="00000400000000000000" pitchFamily="2" charset="-78"/>
              </a:rPr>
              <a:t>جدید بیماری</a:t>
            </a:r>
          </a:p>
          <a:p>
            <a:pPr algn="just" rtl="1">
              <a:lnSpc>
                <a:spcPct val="150000"/>
              </a:lnSpc>
            </a:pPr>
            <a:endParaRPr lang="fa-IR" dirty="0">
              <a:cs typeface="B Mitra" panose="00000400000000000000" pitchFamily="2" charset="-78"/>
            </a:endParaRPr>
          </a:p>
          <a:p>
            <a:pPr marL="285750" indent="-285750" algn="just" rtl="1">
              <a:lnSpc>
                <a:spcPct val="150000"/>
              </a:lnSpc>
              <a:buFont typeface="Wingdings" panose="05000000000000000000" pitchFamily="2" charset="2"/>
              <a:buChar char="v"/>
            </a:pPr>
            <a:r>
              <a:rPr lang="fa-IR" dirty="0">
                <a:cs typeface="B Mitra" panose="00000400000000000000" pitchFamily="2" charset="-78"/>
              </a:rPr>
              <a:t>این اقدامات را در مراکزی مانند مدارس، مهدکودکها یا سایر مراکز تجمعی مشابه که گروههای در معرض خطر متمرکز و به راحتی در دسترس هستند می توان به سادگی اجرایی نمود ولی در مورد رستورانها، مغازه های ساندویچ فروشی و سایر مراکز مشابه ممکن است نیاز باشد برای اطلاع رسانی به مصرف کنندگان از روشهای دیگری استفاده شود. کارکنان مرکز تهیه و توزیع مواد غذایی مورد نظر نیز باید در خصوص مسئولیت هایشان در زمینه محافظت از سلامت عمومی </a:t>
            </a:r>
            <a:r>
              <a:rPr lang="fa-IR" dirty="0" smtClean="0">
                <a:cs typeface="B Mitra" panose="00000400000000000000" pitchFamily="2" charset="-78"/>
              </a:rPr>
              <a:t>و نیاز به همکاری در اطلاع رسانی </a:t>
            </a:r>
            <a:r>
              <a:rPr lang="fa-IR" dirty="0">
                <a:cs typeface="B Mitra" panose="00000400000000000000" pitchFamily="2" charset="-78"/>
              </a:rPr>
              <a:t>های عمومی مشاوره شوند</a:t>
            </a:r>
            <a:endParaRPr lang="en-US" dirty="0">
              <a:cs typeface="B Mitra" panose="00000400000000000000" pitchFamily="2" charset="-78"/>
            </a:endParaRPr>
          </a:p>
        </p:txBody>
      </p:sp>
    </p:spTree>
    <p:extLst>
      <p:ext uri="{BB962C8B-B14F-4D97-AF65-F5344CB8AC3E}">
        <p14:creationId xmlns:p14="http://schemas.microsoft.com/office/powerpoint/2010/main" val="635181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p:cNvSpPr txBox="1"/>
          <p:nvPr/>
        </p:nvSpPr>
        <p:spPr>
          <a:xfrm>
            <a:off x="534390" y="320634"/>
            <a:ext cx="11139054" cy="523220"/>
          </a:xfrm>
          <a:prstGeom prst="rect">
            <a:avLst/>
          </a:prstGeom>
          <a:solidFill>
            <a:schemeClr val="accent5">
              <a:lumMod val="40000"/>
              <a:lumOff val="60000"/>
            </a:schemeClr>
          </a:solidFill>
        </p:spPr>
        <p:txBody>
          <a:bodyPr wrap="square" rtlCol="1">
            <a:spAutoFit/>
          </a:bodyPr>
          <a:lstStyle/>
          <a:p>
            <a:pPr algn="r" rtl="1"/>
            <a:r>
              <a:rPr lang="fa-IR" sz="2800" dirty="0" smtClean="0">
                <a:cs typeface="B Titr" panose="00000700000000000000" pitchFamily="2" charset="-78"/>
              </a:rPr>
              <a:t>مراحل بیماری</a:t>
            </a:r>
            <a:endParaRPr lang="fa-IR" sz="2800" dirty="0">
              <a:cs typeface="B Titr" panose="00000700000000000000" pitchFamily="2" charset="-78"/>
            </a:endParaRPr>
          </a:p>
        </p:txBody>
      </p:sp>
      <p:pic>
        <p:nvPicPr>
          <p:cNvPr id="6" name="Picture 5"/>
          <p:cNvPicPr/>
          <p:nvPr/>
        </p:nvPicPr>
        <p:blipFill>
          <a:blip r:embed="rId2"/>
          <a:stretch>
            <a:fillRect/>
          </a:stretch>
        </p:blipFill>
        <p:spPr>
          <a:xfrm>
            <a:off x="335280" y="1082738"/>
            <a:ext cx="10972800" cy="4647501"/>
          </a:xfrm>
          <a:prstGeom prst="rect">
            <a:avLst/>
          </a:prstGeom>
        </p:spPr>
      </p:pic>
    </p:spTree>
    <p:extLst>
      <p:ext uri="{BB962C8B-B14F-4D97-AF65-F5344CB8AC3E}">
        <p14:creationId xmlns:p14="http://schemas.microsoft.com/office/powerpoint/2010/main" val="390365952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اطلاع رسانی خطر به عموم مردم</a:t>
            </a:r>
            <a:endParaRPr lang="en-US" sz="2800" dirty="0">
              <a:cs typeface="B Titr" panose="00000700000000000000" pitchFamily="2" charset="-78"/>
            </a:endParaRPr>
          </a:p>
        </p:txBody>
      </p:sp>
      <p:sp>
        <p:nvSpPr>
          <p:cNvPr id="2" name="Rectangle 1"/>
          <p:cNvSpPr/>
          <p:nvPr/>
        </p:nvSpPr>
        <p:spPr>
          <a:xfrm>
            <a:off x="886681" y="1122462"/>
            <a:ext cx="10104119" cy="4662815"/>
          </a:xfrm>
          <a:prstGeom prst="rect">
            <a:avLst/>
          </a:prstGeom>
        </p:spPr>
        <p:txBody>
          <a:bodyPr wrap="square">
            <a:spAutoFit/>
          </a:bodyPr>
          <a:lstStyle/>
          <a:p>
            <a:pPr algn="just" rtl="1">
              <a:lnSpc>
                <a:spcPct val="150000"/>
              </a:lnSpc>
            </a:pPr>
            <a:r>
              <a:rPr lang="fa-IR" dirty="0">
                <a:cs typeface="B Mitra" panose="00000400000000000000" pitchFamily="2" charset="-78"/>
              </a:rPr>
              <a:t>پس از انجام یک ارزیابی خطر دقیق، تیم سلامت می تواند در مورد محل فروش مواد غذایی یا آلودگی دست اندرکاران مرکز اقدام به اطلاع رسان</a:t>
            </a:r>
          </a:p>
          <a:p>
            <a:pPr algn="just" rtl="1">
              <a:lnSpc>
                <a:spcPct val="150000"/>
              </a:lnSpc>
            </a:pPr>
            <a:r>
              <a:rPr lang="fa-IR" dirty="0">
                <a:cs typeface="B Mitra" panose="00000400000000000000" pitchFamily="2" charset="-78"/>
              </a:rPr>
              <a:t>دست اندرکاران مرکز اقدام به اطلاع رسانی عمومی نماید چنانچه: </a:t>
            </a:r>
            <a:endParaRPr lang="fa-IR" dirty="0" smtClean="0">
              <a:cs typeface="B Mitra" panose="00000400000000000000" pitchFamily="2" charset="-78"/>
            </a:endParaRPr>
          </a:p>
          <a:p>
            <a:pPr marL="285750" indent="-285750" algn="just" rtl="1">
              <a:lnSpc>
                <a:spcPct val="150000"/>
              </a:lnSpc>
              <a:buFont typeface="Wingdings" panose="05000000000000000000" pitchFamily="2" charset="2"/>
              <a:buChar char="§"/>
            </a:pPr>
            <a:r>
              <a:rPr lang="fa-IR" dirty="0" smtClean="0">
                <a:cs typeface="B Mitra" panose="00000400000000000000" pitchFamily="2" charset="-78"/>
              </a:rPr>
              <a:t> </a:t>
            </a:r>
            <a:r>
              <a:rPr lang="fa-IR" dirty="0">
                <a:cs typeface="B Mitra" panose="00000400000000000000" pitchFamily="2" charset="-78"/>
              </a:rPr>
              <a:t>مستنداتی در خصوص بروز عفونت در سایر کارکنان یا مشتریان مرکز مورد </a:t>
            </a:r>
            <a:r>
              <a:rPr lang="fa-IR" dirty="0" smtClean="0">
                <a:cs typeface="B Mitra" panose="00000400000000000000" pitchFamily="2" charset="-78"/>
              </a:rPr>
              <a:t>نظر وجود </a:t>
            </a:r>
            <a:r>
              <a:rPr lang="fa-IR" dirty="0">
                <a:cs typeface="B Mitra" panose="00000400000000000000" pitchFamily="2" charset="-78"/>
              </a:rPr>
              <a:t>داشته باشد؛</a:t>
            </a:r>
          </a:p>
          <a:p>
            <a:pPr algn="just" rtl="1">
              <a:lnSpc>
                <a:spcPct val="150000"/>
              </a:lnSpc>
            </a:pPr>
            <a:r>
              <a:rPr lang="fa-IR" dirty="0">
                <a:cs typeface="B Mitra" panose="00000400000000000000" pitchFamily="2" charset="-78"/>
              </a:rPr>
              <a:t>و </a:t>
            </a:r>
            <a:endParaRPr lang="fa-IR" dirty="0" smtClean="0">
              <a:cs typeface="B Mitra" panose="00000400000000000000" pitchFamily="2" charset="-78"/>
            </a:endParaRPr>
          </a:p>
          <a:p>
            <a:pPr marL="285750" indent="-285750" algn="just" rtl="1">
              <a:lnSpc>
                <a:spcPct val="150000"/>
              </a:lnSpc>
              <a:buFont typeface="Wingdings" panose="05000000000000000000" pitchFamily="2" charset="2"/>
              <a:buChar char="§"/>
            </a:pPr>
            <a:r>
              <a:rPr lang="fa-IR" dirty="0" smtClean="0">
                <a:cs typeface="B Mitra" panose="00000400000000000000" pitchFamily="2" charset="-78"/>
              </a:rPr>
              <a:t>نگرانی </a:t>
            </a:r>
            <a:r>
              <a:rPr lang="fa-IR" dirty="0">
                <a:cs typeface="B Mitra" panose="00000400000000000000" pitchFamily="2" charset="-78"/>
              </a:rPr>
              <a:t>های قابل توجهی در خصوص ایمنی مواد غذایی (</a:t>
            </a:r>
            <a:r>
              <a:rPr lang="en-US" dirty="0">
                <a:cs typeface="B Mitra" panose="00000400000000000000" pitchFamily="2" charset="-78"/>
              </a:rPr>
              <a:t>Food safety) </a:t>
            </a:r>
            <a:r>
              <a:rPr lang="fa-IR" dirty="0" smtClean="0">
                <a:cs typeface="B Mitra" panose="00000400000000000000" pitchFamily="2" charset="-78"/>
              </a:rPr>
              <a:t>وجود داشته </a:t>
            </a:r>
            <a:r>
              <a:rPr lang="fa-IR" dirty="0">
                <a:cs typeface="B Mitra" panose="00000400000000000000" pitchFamily="2" charset="-78"/>
              </a:rPr>
              <a:t>باشد؛</a:t>
            </a:r>
          </a:p>
          <a:p>
            <a:pPr algn="just" rtl="1">
              <a:lnSpc>
                <a:spcPct val="150000"/>
              </a:lnSpc>
            </a:pPr>
            <a:r>
              <a:rPr lang="fa-IR" dirty="0">
                <a:cs typeface="B Mitra" panose="00000400000000000000" pitchFamily="2" charset="-78"/>
              </a:rPr>
              <a:t>و </a:t>
            </a:r>
            <a:endParaRPr lang="fa-IR" dirty="0" smtClean="0">
              <a:cs typeface="B Mitra" panose="00000400000000000000" pitchFamily="2" charset="-78"/>
            </a:endParaRPr>
          </a:p>
          <a:p>
            <a:pPr marL="285750" indent="-285750" algn="just" rtl="1">
              <a:lnSpc>
                <a:spcPct val="150000"/>
              </a:lnSpc>
              <a:buFont typeface="Wingdings" panose="05000000000000000000" pitchFamily="2" charset="2"/>
              <a:buChar char="§"/>
            </a:pPr>
            <a:r>
              <a:rPr lang="fa-IR" dirty="0" smtClean="0">
                <a:cs typeface="B Mitra" panose="00000400000000000000" pitchFamily="2" charset="-78"/>
              </a:rPr>
              <a:t>تماس </a:t>
            </a:r>
            <a:r>
              <a:rPr lang="fa-IR" dirty="0">
                <a:cs typeface="B Mitra" panose="00000400000000000000" pitchFamily="2" charset="-78"/>
              </a:rPr>
              <a:t>با مصرف کنندگان مواد غذایی طی ۲ هفته پس از مواجهه به </a:t>
            </a:r>
            <a:r>
              <a:rPr lang="fa-IR" dirty="0" smtClean="0">
                <a:cs typeface="B Mitra" panose="00000400000000000000" pitchFamily="2" charset="-78"/>
              </a:rPr>
              <a:t>سادگی امکان </a:t>
            </a:r>
            <a:r>
              <a:rPr lang="fa-IR" dirty="0">
                <a:cs typeface="B Mitra" panose="00000400000000000000" pitchFamily="2" charset="-78"/>
              </a:rPr>
              <a:t>پذیر نباشد. </a:t>
            </a:r>
            <a:endParaRPr lang="fa-IR" dirty="0" smtClean="0">
              <a:cs typeface="B Mitra" panose="00000400000000000000" pitchFamily="2" charset="-78"/>
            </a:endParaRPr>
          </a:p>
          <a:p>
            <a:pPr algn="just" rtl="1">
              <a:lnSpc>
                <a:spcPct val="150000"/>
              </a:lnSpc>
            </a:pPr>
            <a:r>
              <a:rPr lang="fa-IR" dirty="0">
                <a:cs typeface="B Mitra" panose="00000400000000000000" pitchFamily="2" charset="-78"/>
              </a:rPr>
              <a:t> </a:t>
            </a:r>
            <a:endParaRPr lang="fa-IR" dirty="0" smtClean="0">
              <a:cs typeface="B Mitra" panose="00000400000000000000" pitchFamily="2" charset="-78"/>
            </a:endParaRPr>
          </a:p>
          <a:p>
            <a:pPr algn="just" rtl="1">
              <a:lnSpc>
                <a:spcPct val="150000"/>
              </a:lnSpc>
            </a:pPr>
            <a:r>
              <a:rPr lang="fa-IR" dirty="0" smtClean="0">
                <a:cs typeface="B Mitra" panose="00000400000000000000" pitchFamily="2" charset="-78"/>
              </a:rPr>
              <a:t>طغیان </a:t>
            </a:r>
            <a:r>
              <a:rPr lang="fa-IR" dirty="0">
                <a:cs typeface="B Mitra" panose="00000400000000000000" pitchFamily="2" charset="-78"/>
              </a:rPr>
              <a:t>های با منبع مشترک غیر مرتبط با تهیه غذا باید به صورت شفاف اعلام شوند.</a:t>
            </a:r>
          </a:p>
          <a:p>
            <a:pPr algn="just" rtl="1">
              <a:lnSpc>
                <a:spcPct val="150000"/>
              </a:lnSpc>
            </a:pPr>
            <a:r>
              <a:rPr lang="fa-IR" dirty="0">
                <a:cs typeface="B Mitra" panose="00000400000000000000" pitchFamily="2" charset="-78"/>
              </a:rPr>
              <a:t>در صورت تصمیم به </a:t>
            </a:r>
            <a:r>
              <a:rPr lang="en-US" dirty="0">
                <a:cs typeface="B Mitra" panose="00000400000000000000" pitchFamily="2" charset="-78"/>
              </a:rPr>
              <a:t>Risk communication </a:t>
            </a:r>
            <a:r>
              <a:rPr lang="fa-IR" dirty="0">
                <a:cs typeface="B Mitra" panose="00000400000000000000" pitchFamily="2" charset="-78"/>
              </a:rPr>
              <a:t>و اطلاع رسانی خطر به صورت عمومی، تیم سلامت باید حتما اصول و قوانین </a:t>
            </a:r>
            <a:r>
              <a:rPr lang="en-US" dirty="0">
                <a:cs typeface="B Mitra" panose="00000400000000000000" pitchFamily="2" charset="-78"/>
              </a:rPr>
              <a:t>Risk communication </a:t>
            </a:r>
            <a:r>
              <a:rPr lang="fa-IR" dirty="0">
                <a:cs typeface="B Mitra" panose="00000400000000000000" pitchFamily="2" charset="-78"/>
              </a:rPr>
              <a:t>را رعایت نموده و مراتب با هماهنگی مسئولین ارشد مرتبط در حوزه دانشگاه/ دانشکده انجام شود.</a:t>
            </a:r>
            <a:endParaRPr lang="en-US" dirty="0">
              <a:cs typeface="B Mitra" panose="00000400000000000000" pitchFamily="2" charset="-78"/>
            </a:endParaRPr>
          </a:p>
        </p:txBody>
      </p:sp>
    </p:spTree>
    <p:extLst>
      <p:ext uri="{BB962C8B-B14F-4D97-AF65-F5344CB8AC3E}">
        <p14:creationId xmlns:p14="http://schemas.microsoft.com/office/powerpoint/2010/main" val="22312160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اصول عمومی برای تصمیم گیری</a:t>
            </a:r>
            <a:endParaRPr lang="en-US" sz="2800" dirty="0">
              <a:cs typeface="B Titr" panose="00000700000000000000" pitchFamily="2" charset="-78"/>
            </a:endParaRPr>
          </a:p>
        </p:txBody>
      </p:sp>
      <p:sp>
        <p:nvSpPr>
          <p:cNvPr id="2" name="Rectangle 1"/>
          <p:cNvSpPr/>
          <p:nvPr/>
        </p:nvSpPr>
        <p:spPr>
          <a:xfrm>
            <a:off x="886681" y="1286917"/>
            <a:ext cx="10104119" cy="3416320"/>
          </a:xfrm>
          <a:prstGeom prst="rect">
            <a:avLst/>
          </a:prstGeom>
        </p:spPr>
        <p:txBody>
          <a:bodyPr wrap="square">
            <a:spAutoFit/>
          </a:bodyPr>
          <a:lstStyle/>
          <a:p>
            <a:pPr algn="just" rtl="1"/>
            <a:r>
              <a:rPr lang="fa-IR" b="1" dirty="0">
                <a:cs typeface="B Mitra" panose="00000400000000000000" pitchFamily="2" charset="-78"/>
              </a:rPr>
              <a:t>نکات اصلی برای تصمیم گیری در مورد مدیریت تماس افراد تهیه کننده غذای الوده به ویروس هپاتیت </a:t>
            </a:r>
            <a:r>
              <a:rPr lang="en-US" b="1" dirty="0">
                <a:cs typeface="B Mitra" panose="00000400000000000000" pitchFamily="2" charset="-78"/>
              </a:rPr>
              <a:t>A </a:t>
            </a:r>
            <a:r>
              <a:rPr lang="fa-IR" b="1" dirty="0">
                <a:cs typeface="B Mitra" panose="00000400000000000000" pitchFamily="2" charset="-78"/>
              </a:rPr>
              <a:t>بستگی دارد به اینکه</a:t>
            </a:r>
            <a:r>
              <a:rPr lang="fa-IR" b="1" dirty="0" smtClean="0">
                <a:cs typeface="B Mitra" panose="00000400000000000000" pitchFamily="2" charset="-78"/>
              </a:rPr>
              <a:t>:</a:t>
            </a:r>
          </a:p>
          <a:p>
            <a:pPr algn="just" rtl="1"/>
            <a:endParaRPr lang="fa-IR" b="1" dirty="0" smtClean="0">
              <a:cs typeface="B Mitra" panose="00000400000000000000" pitchFamily="2" charset="-78"/>
            </a:endParaRP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اگر </a:t>
            </a:r>
            <a:r>
              <a:rPr lang="fa-IR" dirty="0">
                <a:cs typeface="B Mitra" panose="00000400000000000000" pitchFamily="2" charset="-78"/>
              </a:rPr>
              <a:t>فرد مبتلا در طول دوره عفونت زایی مشغول به کار بوده و با غذاهای </a:t>
            </a:r>
            <a:r>
              <a:rPr lang="fa-IR" dirty="0" smtClean="0">
                <a:cs typeface="B Mitra" panose="00000400000000000000" pitchFamily="2" charset="-78"/>
              </a:rPr>
              <a:t>آماده برای </a:t>
            </a:r>
            <a:r>
              <a:rPr lang="fa-IR" dirty="0">
                <a:cs typeface="B Mitra" panose="00000400000000000000" pitchFamily="2" charset="-78"/>
              </a:rPr>
              <a:t>مصرف که ریسک بالای آلودگی دارند در تماس بوده </a:t>
            </a:r>
            <a:r>
              <a:rPr lang="fa-IR" dirty="0" smtClean="0">
                <a:cs typeface="B Mitra" panose="00000400000000000000" pitchFamily="2" charset="-78"/>
              </a:rPr>
              <a:t>است</a:t>
            </a: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اگر </a:t>
            </a:r>
            <a:r>
              <a:rPr lang="fa-IR" dirty="0">
                <a:cs typeface="B Mitra" panose="00000400000000000000" pitchFamily="2" charset="-78"/>
              </a:rPr>
              <a:t>مشتریان یا کارکنان </a:t>
            </a:r>
            <a:r>
              <a:rPr lang="fa-IR" dirty="0" smtClean="0">
                <a:cs typeface="B Mitra" panose="00000400000000000000" pitchFamily="2" charset="-78"/>
              </a:rPr>
              <a:t>مواجهه های </a:t>
            </a:r>
            <a:r>
              <a:rPr lang="fa-IR" dirty="0">
                <a:cs typeface="B Mitra" panose="00000400000000000000" pitchFamily="2" charset="-78"/>
              </a:rPr>
              <a:t>مکرر داشته </a:t>
            </a:r>
            <a:r>
              <a:rPr lang="fa-IR" dirty="0" smtClean="0">
                <a:cs typeface="B Mitra" panose="00000400000000000000" pitchFamily="2" charset="-78"/>
              </a:rPr>
              <a:t>اند</a:t>
            </a: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اگر فرد اقدامات </a:t>
            </a:r>
            <a:r>
              <a:rPr lang="fa-IR" dirty="0">
                <a:cs typeface="B Mitra" panose="00000400000000000000" pitchFamily="2" charset="-78"/>
              </a:rPr>
              <a:t>بهداشتی خوبی داشته و در طول دوره عفونت زایی دچار اسهال نبوده </a:t>
            </a:r>
            <a:r>
              <a:rPr lang="fa-IR" dirty="0" smtClean="0">
                <a:cs typeface="B Mitra" panose="00000400000000000000" pitchFamily="2" charset="-78"/>
              </a:rPr>
              <a:t>است</a:t>
            </a:r>
          </a:p>
          <a:p>
            <a:pPr marL="285750" indent="-285750" algn="just" rtl="1">
              <a:lnSpc>
                <a:spcPct val="200000"/>
              </a:lnSpc>
              <a:buFont typeface="Arial" panose="020B0604020202020204" pitchFamily="34" charset="0"/>
              <a:buChar char="•"/>
            </a:pPr>
            <a:r>
              <a:rPr lang="fa-IR" dirty="0">
                <a:cs typeface="B Mitra" panose="00000400000000000000" pitchFamily="2" charset="-78"/>
              </a:rPr>
              <a:t>اگر کارکنان مرکز تهیه غذا به خوبی آموزش دیده و سیستم موثر و کارایی </a:t>
            </a:r>
            <a:r>
              <a:rPr lang="fa-IR" dirty="0" smtClean="0">
                <a:cs typeface="B Mitra" panose="00000400000000000000" pitchFamily="2" charset="-78"/>
              </a:rPr>
              <a:t>برای کنترل </a:t>
            </a:r>
            <a:r>
              <a:rPr lang="fa-IR" dirty="0">
                <a:cs typeface="B Mitra" panose="00000400000000000000" pitchFamily="2" charset="-78"/>
              </a:rPr>
              <a:t>مخاطرات برقرار میباشد </a:t>
            </a:r>
            <a:endParaRPr lang="fa-IR" dirty="0" smtClean="0">
              <a:cs typeface="B Mitra" panose="00000400000000000000" pitchFamily="2" charset="-78"/>
            </a:endParaRP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اگر </a:t>
            </a:r>
            <a:r>
              <a:rPr lang="fa-IR" dirty="0">
                <a:cs typeface="B Mitra" panose="00000400000000000000" pitchFamily="2" charset="-78"/>
              </a:rPr>
              <a:t>مشتریان و موارد تماس را می توان طی ۲ هفته شناسایی و با آنها </a:t>
            </a:r>
            <a:r>
              <a:rPr lang="fa-IR" dirty="0" smtClean="0">
                <a:cs typeface="B Mitra" panose="00000400000000000000" pitchFamily="2" charset="-78"/>
              </a:rPr>
              <a:t>تماس گرفت</a:t>
            </a:r>
          </a:p>
        </p:txBody>
      </p:sp>
    </p:spTree>
    <p:extLst>
      <p:ext uri="{BB962C8B-B14F-4D97-AF65-F5344CB8AC3E}">
        <p14:creationId xmlns:p14="http://schemas.microsoft.com/office/powerpoint/2010/main" val="29124943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اصول عمومی برای تصمیم گیری</a:t>
            </a:r>
            <a:endParaRPr lang="en-US" sz="2800" dirty="0">
              <a:cs typeface="B Titr" panose="00000700000000000000" pitchFamily="2" charset="-78"/>
            </a:endParaRPr>
          </a:p>
        </p:txBody>
      </p:sp>
      <p:sp>
        <p:nvSpPr>
          <p:cNvPr id="2" name="Rectangle 1"/>
          <p:cNvSpPr/>
          <p:nvPr/>
        </p:nvSpPr>
        <p:spPr>
          <a:xfrm>
            <a:off x="886680" y="1134517"/>
            <a:ext cx="10104119" cy="5078313"/>
          </a:xfrm>
          <a:prstGeom prst="rect">
            <a:avLst/>
          </a:prstGeom>
        </p:spPr>
        <p:txBody>
          <a:bodyPr wrap="square">
            <a:spAutoFit/>
          </a:bodyPr>
          <a:lstStyle/>
          <a:p>
            <a:pPr algn="just" rtl="1">
              <a:lnSpc>
                <a:spcPct val="200000"/>
              </a:lnSpc>
            </a:pPr>
            <a:r>
              <a:rPr lang="fa-IR" b="1" dirty="0">
                <a:cs typeface="B Mitra" panose="00000400000000000000" pitchFamily="2" charset="-78"/>
              </a:rPr>
              <a:t>استانداردهای بهداشتی مناسب شامل موارد زیر می باشد: </a:t>
            </a:r>
            <a:endParaRPr lang="fa-IR" b="1" dirty="0" smtClean="0">
              <a:cs typeface="B Mitra" panose="00000400000000000000" pitchFamily="2" charset="-78"/>
            </a:endParaRP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همیشه از دستکش یا ظروف به طور مناسب استفاده </a:t>
            </a:r>
            <a:r>
              <a:rPr lang="fa-IR" dirty="0" smtClean="0">
                <a:cs typeface="B Mitra" panose="00000400000000000000" pitchFamily="2" charset="-78"/>
              </a:rPr>
              <a:t>شود</a:t>
            </a: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در صورت قطع پروسه آماده سازی غذا دستکش ها تعویض </a:t>
            </a:r>
            <a:r>
              <a:rPr lang="fa-IR" dirty="0" smtClean="0">
                <a:cs typeface="B Mitra" panose="00000400000000000000" pitchFamily="2" charset="-78"/>
              </a:rPr>
              <a:t>شوند</a:t>
            </a: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بعد از توالت و قبل از تهیه غذا دست ها به دقت شسته </a:t>
            </a:r>
            <a:r>
              <a:rPr lang="fa-IR" dirty="0" smtClean="0">
                <a:cs typeface="B Mitra" panose="00000400000000000000" pitchFamily="2" charset="-78"/>
              </a:rPr>
              <a:t>شوند</a:t>
            </a: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دسترسی کافی به توالتهای بهداشتی و تمیز وجود داشته </a:t>
            </a:r>
            <a:r>
              <a:rPr lang="fa-IR" dirty="0" smtClean="0">
                <a:cs typeface="B Mitra" panose="00000400000000000000" pitchFamily="2" charset="-78"/>
              </a:rPr>
              <a:t>باشد</a:t>
            </a: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برنامه آموزشی تایید شده ای اجرا و سیستم کنترل مخاطرات مورد تأییدی </a:t>
            </a:r>
            <a:r>
              <a:rPr lang="fa-IR" dirty="0" smtClean="0">
                <a:cs typeface="B Mitra" panose="00000400000000000000" pitchFamily="2" charset="-78"/>
              </a:rPr>
              <a:t>نیز پیاده </a:t>
            </a:r>
            <a:r>
              <a:rPr lang="fa-IR" dirty="0">
                <a:cs typeface="B Mitra" panose="00000400000000000000" pitchFamily="2" charset="-78"/>
              </a:rPr>
              <a:t>سازی شده </a:t>
            </a:r>
            <a:r>
              <a:rPr lang="fa-IR" dirty="0" smtClean="0">
                <a:cs typeface="B Mitra" panose="00000400000000000000" pitchFamily="2" charset="-78"/>
              </a:rPr>
              <a:t>باشد</a:t>
            </a: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سرویس های شستشوی دست تمیز، حاوی ذخایر مناسبی از صابون و حوله </a:t>
            </a:r>
            <a:r>
              <a:rPr lang="fa-IR" dirty="0" smtClean="0">
                <a:cs typeface="B Mitra" panose="00000400000000000000" pitchFamily="2" charset="-78"/>
              </a:rPr>
              <a:t>یکبار </a:t>
            </a:r>
            <a:r>
              <a:rPr lang="fa-IR" dirty="0">
                <a:cs typeface="B Mitra" panose="00000400000000000000" pitchFamily="2" charset="-78"/>
              </a:rPr>
              <a:t>مصرف، در دسترس و قابل استفاده </a:t>
            </a:r>
            <a:r>
              <a:rPr lang="fa-IR" dirty="0" smtClean="0">
                <a:cs typeface="B Mitra" panose="00000400000000000000" pitchFamily="2" charset="-78"/>
              </a:rPr>
              <a:t>باشند</a:t>
            </a: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غذا </a:t>
            </a:r>
            <a:r>
              <a:rPr lang="fa-IR" dirty="0">
                <a:cs typeface="B Mitra" panose="00000400000000000000" pitchFamily="2" charset="-78"/>
              </a:rPr>
              <a:t>به میزان کافی حرارت دیده یا در یخچال نگهداری شده و به مدت </a:t>
            </a:r>
            <a:r>
              <a:rPr lang="fa-IR" dirty="0" smtClean="0">
                <a:cs typeface="B Mitra" panose="00000400000000000000" pitchFamily="2" charset="-78"/>
              </a:rPr>
              <a:t>طولانی در </a:t>
            </a:r>
            <a:r>
              <a:rPr lang="fa-IR" dirty="0">
                <a:cs typeface="B Mitra" panose="00000400000000000000" pitchFamily="2" charset="-78"/>
              </a:rPr>
              <a:t>محیط بیرون قرار </a:t>
            </a:r>
            <a:r>
              <a:rPr lang="fa-IR" dirty="0" smtClean="0">
                <a:cs typeface="B Mitra" panose="00000400000000000000" pitchFamily="2" charset="-78"/>
              </a:rPr>
              <a:t>نگیرد</a:t>
            </a:r>
          </a:p>
          <a:p>
            <a:pPr marL="285750" indent="-285750" algn="just" rtl="1">
              <a:lnSpc>
                <a:spcPct val="20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سطوح بطور منظم تمیز و پاکسازی شوند</a:t>
            </a:r>
            <a:endParaRPr lang="en-US" dirty="0">
              <a:cs typeface="B Mitra" panose="00000400000000000000" pitchFamily="2" charset="-78"/>
            </a:endParaRPr>
          </a:p>
        </p:txBody>
      </p:sp>
    </p:spTree>
    <p:extLst>
      <p:ext uri="{BB962C8B-B14F-4D97-AF65-F5344CB8AC3E}">
        <p14:creationId xmlns:p14="http://schemas.microsoft.com/office/powerpoint/2010/main" val="5636673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1520" y="501640"/>
            <a:ext cx="10637520" cy="4628190"/>
          </a:xfrm>
          <a:prstGeom prst="rect">
            <a:avLst/>
          </a:prstGeom>
        </p:spPr>
        <p:txBody>
          <a:bodyPr wrap="square">
            <a:spAutoFit/>
          </a:bodyPr>
          <a:lstStyle/>
          <a:p>
            <a:pPr marL="285750" indent="-285750" algn="just" rtl="1">
              <a:lnSpc>
                <a:spcPct val="150000"/>
              </a:lnSpc>
              <a:buFont typeface="Wingdings" panose="05000000000000000000" pitchFamily="2" charset="2"/>
              <a:buChar char="ü"/>
            </a:pPr>
            <a:r>
              <a:rPr lang="fa-IR" dirty="0">
                <a:cs typeface="B Mitra" panose="00000400000000000000" pitchFamily="2" charset="-78"/>
              </a:rPr>
              <a:t>موقعیت های پرخطر زمانی به وجود می آیند که سابقه مواجهه های متعدد با کارکنان یا مشتریان وجود داشته و همچنین استانداردهای بهداشتی مرکز تهیه غذا یا فرد تهیه کننده غذا نیز زیر سوال برود که در این شرایط باید در خصوص اجرای مداخلات پیشگیری گسترده برنامه ریزی و اقدام شود.</a:t>
            </a:r>
          </a:p>
          <a:p>
            <a:pPr marL="285750" indent="-285750" algn="just" rtl="1">
              <a:lnSpc>
                <a:spcPct val="150000"/>
              </a:lnSpc>
              <a:buFont typeface="Wingdings" panose="05000000000000000000" pitchFamily="2" charset="2"/>
              <a:buChar char="ü"/>
            </a:pPr>
            <a:r>
              <a:rPr lang="fa-IR" dirty="0">
                <a:cs typeface="B Mitra" panose="00000400000000000000" pitchFamily="2" charset="-78"/>
              </a:rPr>
              <a:t>اگر شواهدی از عفونت در سایر کارکنان یا مشتریان وجود دارد، صرف نظر از چگونگی استانداردهای بهداشتی در مرکز یا کارکنان، باید ارزیابی خطر برای عموم جامعه مجددا اجرا و ارزیابی کاملی از محل نیز به عمل آید.</a:t>
            </a:r>
          </a:p>
          <a:p>
            <a:pPr marL="285750" indent="-285750" algn="just" rtl="1">
              <a:lnSpc>
                <a:spcPct val="150000"/>
              </a:lnSpc>
              <a:buFont typeface="Wingdings" panose="05000000000000000000" pitchFamily="2" charset="2"/>
              <a:buChar char="ü"/>
            </a:pPr>
            <a:r>
              <a:rPr lang="fa-IR" dirty="0">
                <a:cs typeface="B Mitra" panose="00000400000000000000" pitchFamily="2" charset="-78"/>
              </a:rPr>
              <a:t>سناریوهای همراه با خطر کم انتقال مداوم عفونت زمانی است که هیچ شواهدی از نقض بهداشتی (از قبیل موارد آلودگی متقابل و غیره) و انتقال ویروس هپاتیت </a:t>
            </a:r>
            <a:r>
              <a:rPr lang="en-US" dirty="0">
                <a:cs typeface="B Mitra" panose="00000400000000000000" pitchFamily="2" charset="-78"/>
              </a:rPr>
              <a:t>A </a:t>
            </a:r>
            <a:r>
              <a:rPr lang="fa-IR" dirty="0">
                <a:cs typeface="B Mitra" panose="00000400000000000000" pitchFamily="2" charset="-78"/>
              </a:rPr>
              <a:t>به سایرین وجود ندارد.</a:t>
            </a:r>
          </a:p>
          <a:p>
            <a:pPr algn="just" rtl="1">
              <a:lnSpc>
                <a:spcPct val="150000"/>
              </a:lnSpc>
            </a:pPr>
            <a:r>
              <a:rPr lang="fa-IR" b="1" dirty="0">
                <a:cs typeface="B Mitra" panose="00000400000000000000" pitchFamily="2" charset="-78"/>
              </a:rPr>
              <a:t>در همه موارد باید:</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دیگر </a:t>
            </a:r>
            <a:r>
              <a:rPr lang="fa-IR" dirty="0">
                <a:cs typeface="B Mitra" panose="00000400000000000000" pitchFamily="2" charset="-78"/>
              </a:rPr>
              <a:t>تهیه کنندگان غذا به جهت مشخص شدن ابتلای قبلی یا اخیر به </a:t>
            </a:r>
            <a:r>
              <a:rPr lang="fa-IR" dirty="0" smtClean="0">
                <a:cs typeface="B Mitra" panose="00000400000000000000" pitchFamily="2" charset="-78"/>
              </a:rPr>
              <a:t>هپاتیت </a:t>
            </a:r>
            <a:r>
              <a:rPr lang="en-US" dirty="0" smtClean="0">
                <a:cs typeface="B Mitra" panose="00000400000000000000" pitchFamily="2" charset="-78"/>
              </a:rPr>
              <a:t>A</a:t>
            </a:r>
            <a:r>
              <a:rPr lang="fa-IR" dirty="0" smtClean="0">
                <a:cs typeface="B Mitra" panose="00000400000000000000" pitchFamily="2" charset="-78"/>
              </a:rPr>
              <a:t> </a:t>
            </a:r>
            <a:r>
              <a:rPr lang="fa-IR" dirty="0">
                <a:cs typeface="B Mitra" panose="00000400000000000000" pitchFamily="2" charset="-78"/>
              </a:rPr>
              <a:t>و اینکه آیا به صورت محلی مبتلا شده اند یا خیر بررسی </a:t>
            </a:r>
            <a:r>
              <a:rPr lang="fa-IR" dirty="0" smtClean="0">
                <a:cs typeface="B Mitra" panose="00000400000000000000" pitchFamily="2" charset="-78"/>
              </a:rPr>
              <a:t>شوند</a:t>
            </a:r>
            <a:endParaRPr lang="en-US"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بازرسی </a:t>
            </a:r>
            <a:r>
              <a:rPr lang="fa-IR" dirty="0">
                <a:cs typeface="B Mitra" panose="00000400000000000000" pitchFamily="2" charset="-78"/>
              </a:rPr>
              <a:t>های گذشته مجددا بررسی و اظهارات ارائه شده در مصاحبه ها نیز </a:t>
            </a:r>
            <a:r>
              <a:rPr lang="fa-IR" dirty="0" smtClean="0">
                <a:cs typeface="B Mitra" panose="00000400000000000000" pitchFamily="2" charset="-78"/>
              </a:rPr>
              <a:t>تأیید</a:t>
            </a:r>
            <a:r>
              <a:rPr lang="en-US" dirty="0" smtClean="0">
                <a:cs typeface="B Mitra" panose="00000400000000000000" pitchFamily="2" charset="-78"/>
              </a:rPr>
              <a:t> </a:t>
            </a:r>
            <a:r>
              <a:rPr lang="fa-IR" dirty="0" smtClean="0">
                <a:cs typeface="B Mitra" panose="00000400000000000000" pitchFamily="2" charset="-78"/>
              </a:rPr>
              <a:t>شوند</a:t>
            </a:r>
            <a:r>
              <a:rPr lang="fa-IR" dirty="0">
                <a:cs typeface="B Mitra" panose="00000400000000000000" pitchFamily="2" charset="-78"/>
              </a:rPr>
              <a:t>. </a:t>
            </a:r>
            <a:endParaRPr lang="en-US"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پتانسیل </a:t>
            </a:r>
            <a:r>
              <a:rPr lang="fa-IR" dirty="0">
                <a:cs typeface="B Mitra" panose="00000400000000000000" pitchFamily="2" charset="-78"/>
              </a:rPr>
              <a:t>ایجاد وقفه در عملکرد مناسب به دقت ارزیابی شود. </a:t>
            </a:r>
            <a:endParaRPr lang="en-US"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 </a:t>
            </a:r>
            <a:r>
              <a:rPr lang="fa-IR" dirty="0">
                <a:cs typeface="B Mitra" panose="00000400000000000000" pitchFamily="2" charset="-78"/>
              </a:rPr>
              <a:t>کارکنانی که در معرض خطر ابتلا به هپاتیت </a:t>
            </a:r>
            <a:r>
              <a:rPr lang="en-US" dirty="0">
                <a:cs typeface="B Mitra" panose="00000400000000000000" pitchFamily="2" charset="-78"/>
              </a:rPr>
              <a:t>A </a:t>
            </a:r>
            <a:r>
              <a:rPr lang="fa-IR" dirty="0">
                <a:cs typeface="B Mitra" panose="00000400000000000000" pitchFamily="2" charset="-78"/>
              </a:rPr>
              <a:t>هستند به مدت یک دوره </a:t>
            </a:r>
            <a:r>
              <a:rPr lang="fa-IR" dirty="0" smtClean="0">
                <a:cs typeface="B Mitra" panose="00000400000000000000" pitchFamily="2" charset="-78"/>
              </a:rPr>
              <a:t>کمون</a:t>
            </a:r>
            <a:r>
              <a:rPr lang="en-US" dirty="0" smtClean="0">
                <a:cs typeface="B Mitra" panose="00000400000000000000" pitchFamily="2" charset="-78"/>
              </a:rPr>
              <a:t> </a:t>
            </a:r>
            <a:r>
              <a:rPr lang="fa-IR" dirty="0" smtClean="0">
                <a:cs typeface="B Mitra" panose="00000400000000000000" pitchFamily="2" charset="-78"/>
              </a:rPr>
              <a:t>(</a:t>
            </a:r>
            <a:r>
              <a:rPr lang="fa-IR" dirty="0">
                <a:cs typeface="B Mitra" panose="00000400000000000000" pitchFamily="2" charset="-78"/>
              </a:rPr>
              <a:t>۵۰ روز) بعد از آخرین مواجهه ایشان با مورد مبتلا، کنترل شوند.</a:t>
            </a:r>
            <a:endParaRPr lang="en-US" dirty="0">
              <a:cs typeface="B Mitra" panose="00000400000000000000" pitchFamily="2" charset="-78"/>
            </a:endParaRPr>
          </a:p>
        </p:txBody>
      </p:sp>
    </p:spTree>
    <p:extLst>
      <p:ext uri="{BB962C8B-B14F-4D97-AF65-F5344CB8AC3E}">
        <p14:creationId xmlns:p14="http://schemas.microsoft.com/office/powerpoint/2010/main" val="130302224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8680" y="1160979"/>
            <a:ext cx="10332720" cy="2135200"/>
          </a:xfrm>
          <a:prstGeom prst="rect">
            <a:avLst/>
          </a:prstGeom>
        </p:spPr>
        <p:txBody>
          <a:bodyPr wrap="square">
            <a:spAutoFit/>
          </a:bodyPr>
          <a:lstStyle/>
          <a:p>
            <a:pPr marL="285750" indent="-285750" algn="just" rtl="1">
              <a:lnSpc>
                <a:spcPct val="150000"/>
              </a:lnSpc>
              <a:buFont typeface="Wingdings" panose="05000000000000000000" pitchFamily="2" charset="2"/>
              <a:buChar char="v"/>
            </a:pPr>
            <a:r>
              <a:rPr lang="fa-IR" dirty="0">
                <a:cs typeface="B Mitra" panose="00000400000000000000" pitchFamily="2" charset="-78"/>
              </a:rPr>
              <a:t>در اغلب موارد به دلیل اینکه در دوره عفونت زایی، عفونت با </a:t>
            </a:r>
            <a:r>
              <a:rPr lang="fa-IR" dirty="0" smtClean="0">
                <a:cs typeface="B Mitra" panose="00000400000000000000" pitchFamily="2" charset="-78"/>
              </a:rPr>
              <a:t>ویروس</a:t>
            </a:r>
            <a:r>
              <a:rPr lang="en-US" dirty="0" smtClean="0">
                <a:cs typeface="B Mitra" panose="00000400000000000000" pitchFamily="2" charset="-78"/>
              </a:rPr>
              <a:t> HAV </a:t>
            </a:r>
            <a:r>
              <a:rPr lang="fa-IR" dirty="0">
                <a:cs typeface="B Mitra" panose="00000400000000000000" pitchFamily="2" charset="-78"/>
              </a:rPr>
              <a:t>در فرد اولیه تشخیص و گزارش نشده است و یا اینکه اقدام انجام شده توسط فرد آلوده در مراحل تهیه و دست کاری غذا به اشتباه به عنوان یک اقدام کم خطر از نظر انتقال ویروس هپاتیت </a:t>
            </a:r>
            <a:r>
              <a:rPr lang="en-US" dirty="0">
                <a:cs typeface="B Mitra" panose="00000400000000000000" pitchFamily="2" charset="-78"/>
              </a:rPr>
              <a:t>A </a:t>
            </a:r>
            <a:r>
              <a:rPr lang="fa-IR" dirty="0">
                <a:cs typeface="B Mitra" panose="00000400000000000000" pitchFamily="2" charset="-78"/>
              </a:rPr>
              <a:t>طبقه بندی شده است، زمان مناسب برای انجام پرو فیلاکسی پس از تماس در افراد مواجهه یافته از دست رفته است، لذا بعد از شروع موارد ثانویه بیماری نباید به افراد مواجهه یافته درمان پیشگیری پس از تماس داده شود زیرا فرصت دو هفته ای برای درمان پروفیلاکسی مؤثر سپری شده است، مگر در شرایطی که موردی از بیماری در سایر تهیه کنندگان شناسایی شده باشد که علائم وی دیرتر شروع شده است</a:t>
            </a:r>
            <a:r>
              <a:rPr lang="fa-IR" dirty="0"/>
              <a:t>.</a:t>
            </a:r>
            <a:endParaRPr lang="en-US" dirty="0"/>
          </a:p>
        </p:txBody>
      </p:sp>
    </p:spTree>
    <p:extLst>
      <p:ext uri="{BB962C8B-B14F-4D97-AF65-F5344CB8AC3E}">
        <p14:creationId xmlns:p14="http://schemas.microsoft.com/office/powerpoint/2010/main" val="258002123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5360" y="1703923"/>
            <a:ext cx="10058400" cy="1450757"/>
          </a:xfrm>
        </p:spPr>
        <p:txBody>
          <a:bodyPr/>
          <a:lstStyle/>
          <a:p>
            <a:pPr algn="ctr" rtl="1"/>
            <a:r>
              <a:rPr lang="fa-IR" dirty="0" smtClean="0">
                <a:solidFill>
                  <a:schemeClr val="accent5">
                    <a:lumMod val="75000"/>
                  </a:schemeClr>
                </a:solidFill>
                <a:cs typeface="B Titr" panose="00000700000000000000" pitchFamily="2" charset="-78"/>
              </a:rPr>
              <a:t>برنامه نظام مراقبت هپاتیت</a:t>
            </a:r>
            <a:r>
              <a:rPr lang="en-US" dirty="0" smtClean="0">
                <a:solidFill>
                  <a:schemeClr val="accent5">
                    <a:lumMod val="75000"/>
                  </a:schemeClr>
                </a:solidFill>
                <a:cs typeface="B Titr" panose="00000700000000000000" pitchFamily="2" charset="-78"/>
              </a:rPr>
              <a:t>E</a:t>
            </a:r>
            <a:endParaRPr lang="fa-IR" dirty="0">
              <a:solidFill>
                <a:schemeClr val="accent5">
                  <a:lumMod val="75000"/>
                </a:schemeClr>
              </a:solidFill>
              <a:cs typeface="B Titr" panose="00000700000000000000" pitchFamily="2" charset="-78"/>
            </a:endParaRPr>
          </a:p>
        </p:txBody>
      </p:sp>
    </p:spTree>
    <p:extLst>
      <p:ext uri="{BB962C8B-B14F-4D97-AF65-F5344CB8AC3E}">
        <p14:creationId xmlns:p14="http://schemas.microsoft.com/office/powerpoint/2010/main" val="149290695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5761" y="46773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en-US" sz="2800" dirty="0">
                <a:cs typeface="B Titr" panose="00000700000000000000" pitchFamily="2" charset="-78"/>
              </a:rPr>
              <a:t> </a:t>
            </a:r>
            <a:r>
              <a:rPr lang="fa-IR" sz="2800" dirty="0" smtClean="0">
                <a:cs typeface="B Titr" panose="00000700000000000000" pitchFamily="2" charset="-78"/>
              </a:rPr>
              <a:t>کلیات هپاتیت </a:t>
            </a:r>
            <a:r>
              <a:rPr lang="en-US" sz="2800" dirty="0" smtClean="0">
                <a:cs typeface="B Titr" panose="00000700000000000000" pitchFamily="2" charset="-78"/>
              </a:rPr>
              <a:t>E</a:t>
            </a:r>
            <a:endParaRPr lang="en-US" sz="2800" dirty="0">
              <a:cs typeface="B Titr" panose="00000700000000000000" pitchFamily="2" charset="-78"/>
            </a:endParaRPr>
          </a:p>
        </p:txBody>
      </p:sp>
      <p:sp>
        <p:nvSpPr>
          <p:cNvPr id="2" name="Rectangle 1"/>
          <p:cNvSpPr/>
          <p:nvPr/>
        </p:nvSpPr>
        <p:spPr>
          <a:xfrm>
            <a:off x="1145761" y="1280726"/>
            <a:ext cx="10104119" cy="5078313"/>
          </a:xfrm>
          <a:prstGeom prst="rect">
            <a:avLst/>
          </a:prstGeom>
        </p:spPr>
        <p:txBody>
          <a:bodyPr wrap="square">
            <a:spAutoFit/>
          </a:bodyPr>
          <a:lstStyle/>
          <a:p>
            <a:pPr marL="285750" indent="-285750" algn="r" rtl="1">
              <a:buFont typeface="Wingdings" panose="05000000000000000000" pitchFamily="2" charset="2"/>
              <a:buChar char="ü"/>
            </a:pPr>
            <a:r>
              <a:rPr lang="fa-IR" dirty="0">
                <a:cs typeface="B Mitra" panose="00000400000000000000" pitchFamily="2" charset="-78"/>
              </a:rPr>
              <a:t>بیماری هپاتیت </a:t>
            </a:r>
            <a:r>
              <a:rPr lang="en-US" dirty="0">
                <a:cs typeface="B Mitra" panose="00000400000000000000" pitchFamily="2" charset="-78"/>
              </a:rPr>
              <a:t>E </a:t>
            </a:r>
            <a:r>
              <a:rPr lang="fa-IR" dirty="0" smtClean="0">
                <a:cs typeface="B Mitra" panose="00000400000000000000" pitchFamily="2" charset="-78"/>
              </a:rPr>
              <a:t> یکی از </a:t>
            </a:r>
            <a:r>
              <a:rPr lang="fa-IR" dirty="0">
                <a:cs typeface="B Mitra" panose="00000400000000000000" pitchFamily="2" charset="-78"/>
              </a:rPr>
              <a:t>مشکلات بهداشت عمومی در جهان و به خصوص در کشورهای در حال توسعه می باشد.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عامل </a:t>
            </a:r>
            <a:r>
              <a:rPr lang="fa-IR" dirty="0">
                <a:cs typeface="B Mitra" panose="00000400000000000000" pitchFamily="2" charset="-78"/>
              </a:rPr>
              <a:t>ایجاد این بیماری، ویروس </a:t>
            </a:r>
            <a:r>
              <a:rPr lang="fa-IR" dirty="0" smtClean="0">
                <a:cs typeface="B Mitra" panose="00000400000000000000" pitchFamily="2" charset="-78"/>
              </a:rPr>
              <a:t>هپاتیت </a:t>
            </a:r>
            <a:r>
              <a:rPr lang="en-US" dirty="0" smtClean="0">
                <a:cs typeface="B Mitra" panose="00000400000000000000" pitchFamily="2" charset="-78"/>
              </a:rPr>
              <a:t>HEV</a:t>
            </a:r>
            <a:r>
              <a:rPr lang="en-US" dirty="0">
                <a:cs typeface="B Mitra" panose="00000400000000000000" pitchFamily="2" charset="-78"/>
              </a:rPr>
              <a:t>) </a:t>
            </a:r>
            <a:r>
              <a:rPr lang="en-US" dirty="0" smtClean="0">
                <a:cs typeface="B Mitra" panose="00000400000000000000" pitchFamily="2" charset="-78"/>
              </a:rPr>
              <a:t>E</a:t>
            </a:r>
            <a:r>
              <a:rPr lang="fa-IR" dirty="0" smtClean="0">
                <a:cs typeface="B Mitra" panose="00000400000000000000" pitchFamily="2" charset="-78"/>
              </a:rPr>
              <a:t> )</a:t>
            </a:r>
            <a:r>
              <a:rPr lang="en-US" dirty="0" smtClean="0">
                <a:cs typeface="B Mitra" panose="00000400000000000000" pitchFamily="2" charset="-78"/>
              </a:rPr>
              <a:t>، </a:t>
            </a:r>
            <a:r>
              <a:rPr lang="fa-IR" dirty="0" smtClean="0">
                <a:cs typeface="B Mitra" panose="00000400000000000000" pitchFamily="2" charset="-78"/>
              </a:rPr>
              <a:t>ویروسی </a:t>
            </a:r>
            <a:r>
              <a:rPr lang="fa-IR" dirty="0">
                <a:cs typeface="B Mitra" panose="00000400000000000000" pitchFamily="2" charset="-78"/>
              </a:rPr>
              <a:t>فاقد پوشینه و دارای ژنوم </a:t>
            </a:r>
            <a:r>
              <a:rPr lang="en-US" dirty="0">
                <a:cs typeface="B Mitra" panose="00000400000000000000" pitchFamily="2" charset="-78"/>
              </a:rPr>
              <a:t>RNA </a:t>
            </a:r>
            <a:r>
              <a:rPr lang="fa-IR" dirty="0">
                <a:cs typeface="B Mitra" panose="00000400000000000000" pitchFamily="2" charset="-78"/>
              </a:rPr>
              <a:t>تک رشته ای مثبت </a:t>
            </a:r>
            <a:r>
              <a:rPr lang="fa-IR" dirty="0" smtClean="0">
                <a:cs typeface="B Mitra" panose="00000400000000000000" pitchFamily="2" charset="-78"/>
              </a:rPr>
              <a:t>است</a:t>
            </a:r>
            <a:endParaRPr lang="fa-IR" dirty="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این </a:t>
            </a:r>
            <a:r>
              <a:rPr lang="fa-IR" dirty="0">
                <a:cs typeface="B Mitra" panose="00000400000000000000" pitchFamily="2" charset="-78"/>
              </a:rPr>
              <a:t>ویروس در خانواده هپا ویریده و در ۸ ژنوتایپ طبقه بندی گردیده است که ۵ ژنوتایپ از این ۸ ژنوتایپ می تواند موجب عفونت در انسان گردد (ژنوتایپهای ۱ تا ۴ و ۷).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ژنوتایپ </a:t>
            </a:r>
            <a:r>
              <a:rPr lang="fa-IR" dirty="0">
                <a:cs typeface="B Mitra" panose="00000400000000000000" pitchFamily="2" charset="-78"/>
              </a:rPr>
              <a:t>نوع ۱ ویروس هپاتیت </a:t>
            </a:r>
            <a:r>
              <a:rPr lang="en-US" dirty="0">
                <a:cs typeface="B Mitra" panose="00000400000000000000" pitchFamily="2" charset="-78"/>
              </a:rPr>
              <a:t>E </a:t>
            </a:r>
            <a:r>
              <a:rPr lang="fa-IR" dirty="0">
                <a:cs typeface="B Mitra" panose="00000400000000000000" pitchFamily="2" charset="-78"/>
              </a:rPr>
              <a:t>ژنوتایپ غالب در عفونت های اپیدمیک و آندمیک مرتبط با </a:t>
            </a:r>
            <a:r>
              <a:rPr lang="en-US" dirty="0">
                <a:cs typeface="B Mitra" panose="00000400000000000000" pitchFamily="2" charset="-78"/>
              </a:rPr>
              <a:t>HEV </a:t>
            </a:r>
            <a:r>
              <a:rPr lang="fa-IR" dirty="0">
                <a:cs typeface="B Mitra" panose="00000400000000000000" pitchFamily="2" charset="-78"/>
              </a:rPr>
              <a:t>در آسیا و آفریقا است، در مقابل ژنوتیپ ۲ ویروس هپاتیت </a:t>
            </a:r>
            <a:r>
              <a:rPr lang="en-US" dirty="0">
                <a:cs typeface="B Mitra" panose="00000400000000000000" pitchFamily="2" charset="-78"/>
              </a:rPr>
              <a:t>E </a:t>
            </a:r>
            <a:r>
              <a:rPr lang="fa-IR" dirty="0">
                <a:cs typeface="B Mitra" panose="00000400000000000000" pitchFamily="2" charset="-78"/>
              </a:rPr>
              <a:t>در آفریقای غربی و مناطقی از آمریکای لاتین نظیر مکزیک آندمیک است.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راه </a:t>
            </a:r>
            <a:r>
              <a:rPr lang="fa-IR" dirty="0">
                <a:cs typeface="B Mitra" panose="00000400000000000000" pitchFamily="2" charset="-78"/>
              </a:rPr>
              <a:t>انتقال این ژنوتایپ اساسا مدفوعی- دهانی است که عمدتا از طریق آب آلوده و عدم رعایت بهداشت صورت می گیرد.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در </a:t>
            </a:r>
            <a:r>
              <a:rPr lang="fa-IR" dirty="0">
                <a:cs typeface="B Mitra" panose="00000400000000000000" pitchFamily="2" charset="-78"/>
              </a:rPr>
              <a:t>مناطق گرمسیری ژنوتایپ ۱ و ۲ وجود داشته و موجب ۳ میلیون مورد علامت دار می گردد که منجر به ۵۶۰۰۰ مورد مرگ در هرسال می گردد.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این </a:t>
            </a:r>
            <a:r>
              <a:rPr lang="fa-IR" dirty="0">
                <a:cs typeface="B Mitra" panose="00000400000000000000" pitchFamily="2" charset="-78"/>
              </a:rPr>
              <a:t>عفونتها در غالب طغيانها اتفاق می افتد و بوسیله آب آلوده انتقال می یابد.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هیچ </a:t>
            </a:r>
            <a:r>
              <a:rPr lang="fa-IR" dirty="0">
                <a:cs typeface="B Mitra" panose="00000400000000000000" pitchFamily="2" charset="-78"/>
              </a:rPr>
              <a:t>منبع حیوانی برای ژنوتایپ ۱ و ۲ شناخته نشده </a:t>
            </a:r>
            <a:r>
              <a:rPr lang="fa-IR" dirty="0" smtClean="0">
                <a:cs typeface="B Mitra" panose="00000400000000000000" pitchFamily="2" charset="-78"/>
              </a:rPr>
              <a:t>است </a:t>
            </a:r>
          </a:p>
          <a:p>
            <a:pPr marL="285750" indent="-285750" algn="r" rtl="1">
              <a:buFont typeface="Wingdings" panose="05000000000000000000" pitchFamily="2" charset="2"/>
              <a:buChar char="ü"/>
            </a:pPr>
            <a:r>
              <a:rPr lang="fa-IR" dirty="0" smtClean="0">
                <a:cs typeface="B Mitra" panose="00000400000000000000" pitchFamily="2" charset="-78"/>
              </a:rPr>
              <a:t> </a:t>
            </a:r>
            <a:r>
              <a:rPr lang="fa-IR" dirty="0">
                <a:cs typeface="B Mitra" panose="00000400000000000000" pitchFamily="2" charset="-78"/>
              </a:rPr>
              <a:t>به همین ترتیب عفونتهایی از ژنوتایپ ۴ این ویروس توسط گوشت خوک منتقل می شود که در آسیا شایع است و فقط موارد خیلی نادری از آن به صورت بومی در اروپا مشاهده شده است.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علاوه </a:t>
            </a:r>
            <a:r>
              <a:rPr lang="fa-IR" dirty="0">
                <a:cs typeface="B Mitra" panose="00000400000000000000" pitchFamily="2" charset="-78"/>
              </a:rPr>
              <a:t>بر گوشت خوک، میوه ها و سبزیجات آلوده به مدفوع یا کودهای آلوده تهیه شده از مدفوع خوک نیز مکن است منبع بالقوه عفونت </a:t>
            </a:r>
            <a:r>
              <a:rPr lang="en-US" dirty="0">
                <a:cs typeface="B Mitra" panose="00000400000000000000" pitchFamily="2" charset="-78"/>
              </a:rPr>
              <a:t>HEV </a:t>
            </a:r>
            <a:r>
              <a:rPr lang="fa-IR" dirty="0">
                <a:cs typeface="B Mitra" panose="00000400000000000000" pitchFamily="2" charset="-78"/>
              </a:rPr>
              <a:t>باشد.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ویروس </a:t>
            </a:r>
            <a:r>
              <a:rPr lang="fa-IR" dirty="0">
                <a:cs typeface="B Mitra" panose="00000400000000000000" pitchFamily="2" charset="-78"/>
              </a:rPr>
              <a:t>هپاتیت </a:t>
            </a:r>
            <a:r>
              <a:rPr lang="en-US" dirty="0" smtClean="0">
                <a:cs typeface="B Mitra" panose="00000400000000000000" pitchFamily="2" charset="-78"/>
              </a:rPr>
              <a:t>E</a:t>
            </a:r>
            <a:r>
              <a:rPr lang="fa-IR" dirty="0" smtClean="0">
                <a:cs typeface="B Mitra" panose="00000400000000000000" pitchFamily="2" charset="-78"/>
              </a:rPr>
              <a:t> می تواند در بافت نرم تنان </a:t>
            </a:r>
            <a:r>
              <a:rPr lang="fa-IR" dirty="0">
                <a:cs typeface="B Mitra" panose="00000400000000000000" pitchFamily="2" charset="-78"/>
              </a:rPr>
              <a:t>و غذاهای دریایی انباشته شده و لذا به عنوان </a:t>
            </a:r>
            <a:r>
              <a:rPr lang="fa-IR" dirty="0" smtClean="0">
                <a:cs typeface="B Mitra" panose="00000400000000000000" pitchFamily="2" charset="-78"/>
              </a:rPr>
              <a:t>منبع </a:t>
            </a:r>
            <a:r>
              <a:rPr lang="fa-IR" dirty="0">
                <a:cs typeface="B Mitra" panose="00000400000000000000" pitchFamily="2" charset="-78"/>
              </a:rPr>
              <a:t>بالقوه انتقال </a:t>
            </a:r>
            <a:r>
              <a:rPr lang="en-US" dirty="0">
                <a:cs typeface="B Mitra" panose="00000400000000000000" pitchFamily="2" charset="-78"/>
              </a:rPr>
              <a:t>HEV </a:t>
            </a:r>
            <a:r>
              <a:rPr lang="fa-IR" dirty="0" smtClean="0">
                <a:cs typeface="B Mitra" panose="00000400000000000000" pitchFamily="2" charset="-78"/>
              </a:rPr>
              <a:t>باشند</a:t>
            </a:r>
          </a:p>
          <a:p>
            <a:pPr marL="285750" indent="-285750" algn="r" rtl="1">
              <a:buFont typeface="Wingdings" panose="05000000000000000000" pitchFamily="2" charset="2"/>
              <a:buChar char="ü"/>
            </a:pPr>
            <a:r>
              <a:rPr lang="fa-IR" dirty="0">
                <a:cs typeface="B Mitra" panose="00000400000000000000" pitchFamily="2" charset="-78"/>
              </a:rPr>
              <a:t>در موارد نادر هپاتیت </a:t>
            </a:r>
            <a:r>
              <a:rPr lang="en-US" dirty="0">
                <a:cs typeface="B Mitra" panose="00000400000000000000" pitchFamily="2" charset="-78"/>
              </a:rPr>
              <a:t>E </a:t>
            </a:r>
            <a:r>
              <a:rPr lang="fa-IR" dirty="0">
                <a:cs typeface="B Mitra" panose="00000400000000000000" pitchFamily="2" charset="-78"/>
              </a:rPr>
              <a:t>می تواند حاد بوده و منجر به هپاتیت برق آسا (فولمینانت) گردد که این بیماران در معرض خطر مرگ هستند.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زنان </a:t>
            </a:r>
            <a:r>
              <a:rPr lang="fa-IR" dirty="0">
                <a:cs typeface="B Mitra" panose="00000400000000000000" pitchFamily="2" charset="-78"/>
              </a:rPr>
              <a:t>باردار مبتلا به هپاتیت </a:t>
            </a:r>
            <a:r>
              <a:rPr lang="en-US" dirty="0">
                <a:cs typeface="B Mitra" panose="00000400000000000000" pitchFamily="2" charset="-78"/>
              </a:rPr>
              <a:t>E </a:t>
            </a:r>
            <a:r>
              <a:rPr lang="fa-IR" dirty="0">
                <a:cs typeface="B Mitra" panose="00000400000000000000" pitchFamily="2" charset="-78"/>
              </a:rPr>
              <a:t>به ویژه زنانی که در سه ماهه دوم یا سوم بارداری هستند در معرض خطر فزاینده بروز نارسایی حاد کبدی و همچنین مرگ ناشی از این بیماری قرار دارند. </a:t>
            </a:r>
            <a:endParaRPr lang="fa-IR" dirty="0" smtClean="0">
              <a:cs typeface="B Mitra" panose="00000400000000000000" pitchFamily="2" charset="-78"/>
            </a:endParaRPr>
          </a:p>
          <a:p>
            <a:pPr marL="285750" indent="-285750" algn="r" rtl="1">
              <a:buFont typeface="Wingdings" panose="05000000000000000000" pitchFamily="2" charset="2"/>
              <a:buChar char="ü"/>
            </a:pPr>
            <a:r>
              <a:rPr lang="fa-IR" dirty="0" smtClean="0">
                <a:cs typeface="B Mitra" panose="00000400000000000000" pitchFamily="2" charset="-78"/>
              </a:rPr>
              <a:t>میزان </a:t>
            </a:r>
            <a:r>
              <a:rPr lang="fa-IR" dirty="0">
                <a:cs typeface="B Mitra" panose="00000400000000000000" pitchFamily="2" charset="-78"/>
              </a:rPr>
              <a:t>مرگ ناشی از ابتلا به هپاتیت </a:t>
            </a:r>
            <a:r>
              <a:rPr lang="en-US" dirty="0">
                <a:cs typeface="B Mitra" panose="00000400000000000000" pitchFamily="2" charset="-78"/>
              </a:rPr>
              <a:t>E </a:t>
            </a:r>
            <a:r>
              <a:rPr lang="fa-IR" dirty="0">
                <a:cs typeface="B Mitra" panose="00000400000000000000" pitchFamily="2" charset="-78"/>
              </a:rPr>
              <a:t>در سه ماهه سوم بارداری می تواند تا ۲۵-۲۰٪ نیز باشد.</a:t>
            </a:r>
            <a:endParaRPr lang="en-US" dirty="0">
              <a:cs typeface="B Mitra" panose="00000400000000000000" pitchFamily="2" charset="-78"/>
            </a:endParaRPr>
          </a:p>
        </p:txBody>
      </p:sp>
    </p:spTree>
    <p:extLst>
      <p:ext uri="{BB962C8B-B14F-4D97-AF65-F5344CB8AC3E}">
        <p14:creationId xmlns:p14="http://schemas.microsoft.com/office/powerpoint/2010/main" val="7181249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روش انتقال بیماری</a:t>
            </a:r>
            <a:endParaRPr lang="en-US" sz="2800" dirty="0">
              <a:cs typeface="B Titr" panose="00000700000000000000" pitchFamily="2" charset="-78"/>
            </a:endParaRPr>
          </a:p>
        </p:txBody>
      </p:sp>
      <p:sp>
        <p:nvSpPr>
          <p:cNvPr id="5" name="Rectangle 4"/>
          <p:cNvSpPr/>
          <p:nvPr/>
        </p:nvSpPr>
        <p:spPr>
          <a:xfrm>
            <a:off x="886681" y="1257776"/>
            <a:ext cx="10104119" cy="3970318"/>
          </a:xfrm>
          <a:prstGeom prst="rect">
            <a:avLst/>
          </a:prstGeom>
        </p:spPr>
        <p:txBody>
          <a:bodyPr wrap="square">
            <a:spAutoFit/>
          </a:bodyPr>
          <a:lstStyle/>
          <a:p>
            <a:pPr algn="just" rtl="1"/>
            <a:r>
              <a:rPr lang="fa-IR" dirty="0">
                <a:cs typeface="B Mitra" panose="00000400000000000000" pitchFamily="2" charset="-78"/>
              </a:rPr>
              <a:t>روش انتقال بیماری اصلی ترین راه انتقال </a:t>
            </a:r>
            <a:r>
              <a:rPr lang="en-US" dirty="0">
                <a:cs typeface="B Mitra" panose="00000400000000000000" pitchFamily="2" charset="-78"/>
              </a:rPr>
              <a:t>HEV </a:t>
            </a:r>
            <a:r>
              <a:rPr lang="fa-IR" dirty="0">
                <a:cs typeface="B Mitra" panose="00000400000000000000" pitchFamily="2" charset="-78"/>
              </a:rPr>
              <a:t>روش دهانی- مدفوعی است که عموما به دنبال الودگی متنوعی آب آشامیدنی اتفاق می </a:t>
            </a:r>
            <a:r>
              <a:rPr lang="fa-IR" dirty="0" smtClean="0">
                <a:cs typeface="B Mitra" panose="00000400000000000000" pitchFamily="2" charset="-78"/>
              </a:rPr>
              <a:t>افتد.در </a:t>
            </a:r>
            <a:r>
              <a:rPr lang="fa-IR" dirty="0">
                <a:cs typeface="B Mitra" panose="00000400000000000000" pitchFamily="2" charset="-78"/>
              </a:rPr>
              <a:t>واقع ریسک فاکتورهای اصلی انتقال هپاتیت </a:t>
            </a:r>
            <a:r>
              <a:rPr lang="en-US" dirty="0">
                <a:cs typeface="B Mitra" panose="00000400000000000000" pitchFamily="2" charset="-78"/>
              </a:rPr>
              <a:t>E </a:t>
            </a:r>
            <a:r>
              <a:rPr lang="fa-IR" dirty="0" smtClean="0">
                <a:cs typeface="B Mitra" panose="00000400000000000000" pitchFamily="2" charset="-78"/>
              </a:rPr>
              <a:t> با </a:t>
            </a:r>
            <a:r>
              <a:rPr lang="fa-IR" dirty="0">
                <a:cs typeface="B Mitra" panose="00000400000000000000" pitchFamily="2" charset="-78"/>
              </a:rPr>
              <a:t>ضعف یا اختلال در سیستم جمع آوری فاضلاب مرتبط می باشند. </a:t>
            </a:r>
            <a:endParaRPr lang="fa-IR" dirty="0" smtClean="0">
              <a:cs typeface="B Mitra" panose="00000400000000000000" pitchFamily="2" charset="-78"/>
            </a:endParaRPr>
          </a:p>
          <a:p>
            <a:pPr algn="just" rtl="1"/>
            <a:r>
              <a:rPr lang="fa-IR" dirty="0" smtClean="0">
                <a:cs typeface="B Mitra" panose="00000400000000000000" pitchFamily="2" charset="-78"/>
              </a:rPr>
              <a:t>مناطقی </a:t>
            </a:r>
            <a:r>
              <a:rPr lang="fa-IR" dirty="0">
                <a:cs typeface="B Mitra" panose="00000400000000000000" pitchFamily="2" charset="-78"/>
              </a:rPr>
              <a:t>که تحت تاثیر باران های سیل آسا و سیل قرار می گیرند بدلیل تخریب سیستم های آبرسانی </a:t>
            </a:r>
            <a:r>
              <a:rPr lang="fa-IR" dirty="0" smtClean="0">
                <a:cs typeface="B Mitra" panose="00000400000000000000" pitchFamily="2" charset="-78"/>
              </a:rPr>
              <a:t>و نفوذ </a:t>
            </a:r>
            <a:r>
              <a:rPr lang="fa-IR" dirty="0">
                <a:cs typeface="B Mitra" panose="00000400000000000000" pitchFamily="2" charset="-78"/>
              </a:rPr>
              <a:t>فاضلاب به آب </a:t>
            </a:r>
            <a:r>
              <a:rPr lang="fa-IR" dirty="0" smtClean="0">
                <a:cs typeface="B Mitra" panose="00000400000000000000" pitchFamily="2" charset="-78"/>
              </a:rPr>
              <a:t>آشامیدنی در معرض بروز طغیان بیماری هپاتیت </a:t>
            </a:r>
            <a:r>
              <a:rPr lang="en-US" dirty="0" smtClean="0">
                <a:cs typeface="B Mitra" panose="00000400000000000000" pitchFamily="2" charset="-78"/>
              </a:rPr>
              <a:t>E</a:t>
            </a:r>
            <a:r>
              <a:rPr lang="fa-IR" dirty="0" smtClean="0">
                <a:cs typeface="B Mitra" panose="00000400000000000000" pitchFamily="2" charset="-78"/>
              </a:rPr>
              <a:t> می باشند.</a:t>
            </a:r>
          </a:p>
          <a:p>
            <a:pPr algn="just" rtl="1"/>
            <a:r>
              <a:rPr lang="fa-IR" dirty="0" smtClean="0">
                <a:cs typeface="B Mitra" panose="00000400000000000000" pitchFamily="2" charset="-78"/>
              </a:rPr>
              <a:t>انتقال </a:t>
            </a:r>
            <a:r>
              <a:rPr lang="fa-IR" dirty="0">
                <a:cs typeface="B Mitra" panose="00000400000000000000" pitchFamily="2" charset="-78"/>
              </a:rPr>
              <a:t>انسان به انسان این عفونت </a:t>
            </a:r>
            <a:r>
              <a:rPr lang="fa-IR" dirty="0" smtClean="0">
                <a:cs typeface="B Mitra" panose="00000400000000000000" pitchFamily="2" charset="-78"/>
              </a:rPr>
              <a:t>نادر است و </a:t>
            </a:r>
            <a:r>
              <a:rPr lang="fa-IR" dirty="0">
                <a:cs typeface="B Mitra" panose="00000400000000000000" pitchFamily="2" charset="-78"/>
              </a:rPr>
              <a:t>تماس های نزدیک به عنوان ریسک فاکتور </a:t>
            </a:r>
            <a:r>
              <a:rPr lang="fa-IR" dirty="0" smtClean="0">
                <a:cs typeface="B Mitra" panose="00000400000000000000" pitchFamily="2" charset="-78"/>
              </a:rPr>
              <a:t>انتقال در </a:t>
            </a:r>
            <a:r>
              <a:rPr lang="fa-IR" dirty="0">
                <a:cs typeface="B Mitra" panose="00000400000000000000" pitchFamily="2" charset="-78"/>
              </a:rPr>
              <a:t>نظر گرفته نمی شوند</a:t>
            </a:r>
            <a:r>
              <a:rPr lang="fa-IR" dirty="0" smtClean="0">
                <a:cs typeface="B Mitra" panose="00000400000000000000" pitchFamily="2" charset="-78"/>
              </a:rPr>
              <a:t>.</a:t>
            </a:r>
          </a:p>
          <a:p>
            <a:pPr algn="just" rtl="1"/>
            <a:endParaRPr lang="fa-IR" dirty="0">
              <a:cs typeface="B Mitra" panose="00000400000000000000" pitchFamily="2" charset="-78"/>
            </a:endParaRPr>
          </a:p>
          <a:p>
            <a:pPr marL="285750" indent="-285750" algn="just" rtl="1">
              <a:buFont typeface="Wingdings" panose="05000000000000000000" pitchFamily="2" charset="2"/>
              <a:buChar char="v"/>
            </a:pPr>
            <a:r>
              <a:rPr lang="fa-IR" b="1" dirty="0" smtClean="0">
                <a:cs typeface="B Mitra" panose="00000400000000000000" pitchFamily="2" charset="-78"/>
              </a:rPr>
              <a:t>سایر </a:t>
            </a:r>
            <a:r>
              <a:rPr lang="fa-IR" b="1" dirty="0">
                <a:cs typeface="B Mitra" panose="00000400000000000000" pitchFamily="2" charset="-78"/>
              </a:rPr>
              <a:t>روش های انتقال این </a:t>
            </a:r>
            <a:r>
              <a:rPr lang="fa-IR" b="1" dirty="0" smtClean="0">
                <a:cs typeface="B Mitra" panose="00000400000000000000" pitchFamily="2" charset="-78"/>
              </a:rPr>
              <a:t>ویروس </a:t>
            </a:r>
            <a:r>
              <a:rPr lang="fa-IR" b="1" dirty="0">
                <a:cs typeface="B Mitra" panose="00000400000000000000" pitchFamily="2" charset="-78"/>
              </a:rPr>
              <a:t>که در نسبت بسیار کمتری از موارد بالینی </a:t>
            </a:r>
            <a:r>
              <a:rPr lang="fa-IR" b="1" dirty="0" smtClean="0">
                <a:cs typeface="B Mitra" panose="00000400000000000000" pitchFamily="2" charset="-78"/>
              </a:rPr>
              <a:t>بیماری شناسایی </a:t>
            </a:r>
            <a:r>
              <a:rPr lang="fa-IR" b="1" dirty="0">
                <a:cs typeface="B Mitra" panose="00000400000000000000" pitchFamily="2" charset="-78"/>
              </a:rPr>
              <a:t>شده است عبارتند از</a:t>
            </a:r>
            <a:r>
              <a:rPr lang="fa-IR" b="1" dirty="0" smtClean="0">
                <a:cs typeface="B Mitra" panose="00000400000000000000" pitchFamily="2" charset="-78"/>
              </a:rPr>
              <a:t>:</a:t>
            </a:r>
          </a:p>
          <a:p>
            <a:pPr algn="just" rtl="1"/>
            <a:endParaRPr lang="fa-IR" b="1" dirty="0">
              <a:cs typeface="B Mitra" panose="00000400000000000000" pitchFamily="2" charset="-78"/>
            </a:endParaRPr>
          </a:p>
          <a:p>
            <a:pPr marL="285750" indent="-285750" algn="just" rtl="1">
              <a:lnSpc>
                <a:spcPct val="150000"/>
              </a:lnSpc>
              <a:buFont typeface="Courier New" panose="02070309020205020404" pitchFamily="49" charset="0"/>
              <a:buChar char="o"/>
            </a:pPr>
            <a:r>
              <a:rPr lang="fa-IR" dirty="0" smtClean="0">
                <a:cs typeface="B Mitra" panose="00000400000000000000" pitchFamily="2" charset="-78"/>
              </a:rPr>
              <a:t>مصرف </a:t>
            </a:r>
            <a:r>
              <a:rPr lang="fa-IR" dirty="0">
                <a:cs typeface="B Mitra" panose="00000400000000000000" pitchFamily="2" charset="-78"/>
              </a:rPr>
              <a:t>گوشت کم پخت یا فراورده های گوشتی تهیه شده از حیوانات آلوده </a:t>
            </a:r>
            <a:r>
              <a:rPr lang="fa-IR" dirty="0" smtClean="0">
                <a:cs typeface="B Mitra" panose="00000400000000000000" pitchFamily="2" charset="-78"/>
              </a:rPr>
              <a:t>به ویروس </a:t>
            </a:r>
            <a:r>
              <a:rPr lang="fa-IR" dirty="0">
                <a:cs typeface="B Mitra" panose="00000400000000000000" pitchFamily="2" charset="-78"/>
              </a:rPr>
              <a:t>(مانند کبد خوک)</a:t>
            </a:r>
          </a:p>
          <a:p>
            <a:pPr marL="285750" indent="-285750" algn="just" rtl="1">
              <a:lnSpc>
                <a:spcPct val="150000"/>
              </a:lnSpc>
              <a:buFont typeface="Courier New" panose="02070309020205020404" pitchFamily="49" charset="0"/>
              <a:buChar char="o"/>
            </a:pPr>
            <a:r>
              <a:rPr lang="fa-IR" dirty="0" smtClean="0">
                <a:cs typeface="B Mitra" panose="00000400000000000000" pitchFamily="2" charset="-78"/>
              </a:rPr>
              <a:t>انتقال </a:t>
            </a:r>
            <a:r>
              <a:rPr lang="fa-IR" dirty="0">
                <a:cs typeface="B Mitra" panose="00000400000000000000" pitchFamily="2" charset="-78"/>
              </a:rPr>
              <a:t>از طریق فراورده های خونی آلوده که در برخی از کشورها گزارش </a:t>
            </a:r>
            <a:r>
              <a:rPr lang="fa-IR" dirty="0" smtClean="0">
                <a:cs typeface="B Mitra" panose="00000400000000000000" pitchFamily="2" charset="-78"/>
              </a:rPr>
              <a:t>شده است</a:t>
            </a:r>
            <a:r>
              <a:rPr lang="fa-IR" dirty="0">
                <a:cs typeface="B Mitra" panose="00000400000000000000" pitchFamily="2" charset="-78"/>
              </a:rPr>
              <a:t>.</a:t>
            </a:r>
          </a:p>
          <a:p>
            <a:pPr marL="285750" indent="-285750" algn="just" rtl="1">
              <a:lnSpc>
                <a:spcPct val="150000"/>
              </a:lnSpc>
              <a:buFont typeface="Courier New" panose="02070309020205020404" pitchFamily="49" charset="0"/>
              <a:buChar char="o"/>
            </a:pPr>
            <a:r>
              <a:rPr lang="fa-IR" dirty="0" smtClean="0">
                <a:cs typeface="B Mitra" panose="00000400000000000000" pitchFamily="2" charset="-78"/>
              </a:rPr>
              <a:t>انتقال </a:t>
            </a:r>
            <a:r>
              <a:rPr lang="fa-IR" dirty="0">
                <a:cs typeface="B Mitra" panose="00000400000000000000" pitchFamily="2" charset="-78"/>
              </a:rPr>
              <a:t>عمودی از مادر باردار به نوزاد</a:t>
            </a:r>
          </a:p>
          <a:p>
            <a:pPr marL="285750" indent="-285750" algn="just" rtl="1">
              <a:lnSpc>
                <a:spcPct val="150000"/>
              </a:lnSpc>
              <a:buFont typeface="Courier New" panose="02070309020205020404" pitchFamily="49" charset="0"/>
              <a:buChar char="o"/>
            </a:pPr>
            <a:r>
              <a:rPr lang="fa-IR" dirty="0">
                <a:cs typeface="B Mitra" panose="00000400000000000000" pitchFamily="2" charset="-78"/>
              </a:rPr>
              <a:t>انتقال از مادر به جنین اغلب رخ می دهد و در کشورهای با شیوع بالای هپاتیت </a:t>
            </a:r>
            <a:r>
              <a:rPr lang="en-US" dirty="0">
                <a:cs typeface="B Mitra" panose="00000400000000000000" pitchFamily="2" charset="-78"/>
              </a:rPr>
              <a:t>E </a:t>
            </a:r>
            <a:r>
              <a:rPr lang="fa-IR" dirty="0" smtClean="0">
                <a:cs typeface="B Mitra" panose="00000400000000000000" pitchFamily="2" charset="-78"/>
              </a:rPr>
              <a:t> این </a:t>
            </a:r>
            <a:r>
              <a:rPr lang="fa-IR" dirty="0">
                <a:cs typeface="B Mitra" panose="00000400000000000000" pitchFamily="2" charset="-78"/>
              </a:rPr>
              <a:t>بیماری نقش عمده ای در مرگ جنین و مرگ و میر نوزادان دارد.</a:t>
            </a:r>
            <a:endParaRPr lang="en-US" dirty="0">
              <a:cs typeface="B Mitra" panose="00000400000000000000" pitchFamily="2" charset="-78"/>
            </a:endParaRPr>
          </a:p>
        </p:txBody>
      </p:sp>
    </p:spTree>
    <p:extLst>
      <p:ext uri="{BB962C8B-B14F-4D97-AF65-F5344CB8AC3E}">
        <p14:creationId xmlns:p14="http://schemas.microsoft.com/office/powerpoint/2010/main" val="41487153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بیماری زایی ، علائم و یافته های بالینی بیماری</a:t>
            </a:r>
            <a:endParaRPr lang="en-US" sz="2800" dirty="0">
              <a:cs typeface="B Titr" panose="00000700000000000000" pitchFamily="2" charset="-78"/>
            </a:endParaRPr>
          </a:p>
        </p:txBody>
      </p:sp>
      <p:sp>
        <p:nvSpPr>
          <p:cNvPr id="4" name="Rectangle 3"/>
          <p:cNvSpPr/>
          <p:nvPr/>
        </p:nvSpPr>
        <p:spPr>
          <a:xfrm>
            <a:off x="1008601" y="1249797"/>
            <a:ext cx="10104119" cy="5078313"/>
          </a:xfrm>
          <a:prstGeom prst="rect">
            <a:avLst/>
          </a:prstGeom>
        </p:spPr>
        <p:txBody>
          <a:bodyPr wrap="square">
            <a:spAutoFit/>
          </a:bodyPr>
          <a:lstStyle/>
          <a:p>
            <a:pPr marL="285750" indent="-285750" algn="just" rtl="1">
              <a:lnSpc>
                <a:spcPct val="200000"/>
              </a:lnSpc>
              <a:buFont typeface="Wingdings" panose="05000000000000000000" pitchFamily="2" charset="2"/>
              <a:buChar char="Ø"/>
            </a:pPr>
            <a:r>
              <a:rPr lang="fa-IR" dirty="0">
                <a:cs typeface="B Mitra" panose="00000400000000000000" pitchFamily="2" charset="-78"/>
              </a:rPr>
              <a:t>در مناطقی که </a:t>
            </a:r>
            <a:r>
              <a:rPr lang="en-US" dirty="0">
                <a:cs typeface="B Mitra" panose="00000400000000000000" pitchFamily="2" charset="-78"/>
              </a:rPr>
              <a:t>HEV </a:t>
            </a:r>
            <a:r>
              <a:rPr lang="fa-IR" dirty="0">
                <a:cs typeface="B Mitra" panose="00000400000000000000" pitchFamily="2" charset="-78"/>
              </a:rPr>
              <a:t>از شیوع پایینی برخوردار است به طور معمول فقط در افرادی که سابقه سفر به مناطق با شیوع بالای این عفونت را دارند یا در صورتی که در ارزیابی های انجام شده مستنداتی دال بر ابتلا به سایر انواع هپاتیتهای ویروسی یافت نشود، احتمال ابتلا به هپاتیت ناشی از </a:t>
            </a:r>
            <a:r>
              <a:rPr lang="en-US" dirty="0">
                <a:cs typeface="B Mitra" panose="00000400000000000000" pitchFamily="2" charset="-78"/>
              </a:rPr>
              <a:t>HEV </a:t>
            </a:r>
            <a:r>
              <a:rPr lang="fa-IR" dirty="0">
                <a:cs typeface="B Mitra" panose="00000400000000000000" pitchFamily="2" charset="-78"/>
              </a:rPr>
              <a:t>در نظر گرفته </a:t>
            </a:r>
            <a:r>
              <a:rPr lang="fa-IR" dirty="0" smtClean="0">
                <a:cs typeface="B Mitra" panose="00000400000000000000" pitchFamily="2" charset="-78"/>
              </a:rPr>
              <a:t>میشود.</a:t>
            </a: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طول </a:t>
            </a:r>
            <a:r>
              <a:rPr lang="fa-IR" dirty="0">
                <a:cs typeface="B Mitra" panose="00000400000000000000" pitchFamily="2" charset="-78"/>
              </a:rPr>
              <a:t>دوره کمون بین ۱۰-۲ هفته و میانگین آن ۶-۵ هفته است.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ترشح </a:t>
            </a:r>
            <a:r>
              <a:rPr lang="fa-IR" dirty="0">
                <a:cs typeface="B Mitra" panose="00000400000000000000" pitchFamily="2" charset="-78"/>
              </a:rPr>
              <a:t>ویروس در مدفوع از چند روز قبل از شروع علائم تا ۴-۳ هفته پس از بروز بیماری ادامه دارد.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در </a:t>
            </a:r>
            <a:r>
              <a:rPr lang="fa-IR" dirty="0">
                <a:cs typeface="B Mitra" panose="00000400000000000000" pitchFamily="2" charset="-78"/>
              </a:rPr>
              <a:t>مناطقی که </a:t>
            </a:r>
            <a:r>
              <a:rPr lang="en-US" dirty="0">
                <a:cs typeface="B Mitra" panose="00000400000000000000" pitchFamily="2" charset="-78"/>
              </a:rPr>
              <a:t>HEV </a:t>
            </a:r>
            <a:r>
              <a:rPr lang="fa-IR" dirty="0">
                <a:cs typeface="B Mitra" panose="00000400000000000000" pitchFamily="2" charset="-78"/>
              </a:rPr>
              <a:t>از شیوع بالایی برخوردار است شکل علامت دار عفونت با این ویروس بیشتر در بالغین جوان سنین ۴۰-۱۵ سال مشاهده می شود.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میزان </a:t>
            </a:r>
            <a:r>
              <a:rPr lang="fa-IR" dirty="0">
                <a:cs typeface="B Mitra" panose="00000400000000000000" pitchFamily="2" charset="-78"/>
              </a:rPr>
              <a:t>بروز بیماری در بالغین بیشتر از کودکان است.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کودکان </a:t>
            </a:r>
            <a:r>
              <a:rPr lang="fa-IR" dirty="0">
                <a:cs typeface="B Mitra" panose="00000400000000000000" pitchFamily="2" charset="-78"/>
              </a:rPr>
              <a:t>مبتلا عموما یا فاقد علائم بالینی هستند یا عفونت به شکل بیماری خفیف و بدون تابلو زردی تظاهر می کند که معمولا هم تشخیص داده </a:t>
            </a:r>
            <a:r>
              <a:rPr lang="fa-IR" dirty="0" smtClean="0">
                <a:cs typeface="B Mitra" panose="00000400000000000000" pitchFamily="2" charset="-78"/>
              </a:rPr>
              <a:t>نمیشود.</a:t>
            </a: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هپاتیت </a:t>
            </a:r>
            <a:r>
              <a:rPr lang="en-US" dirty="0">
                <a:cs typeface="B Mitra" panose="00000400000000000000" pitchFamily="2" charset="-78"/>
              </a:rPr>
              <a:t>E </a:t>
            </a:r>
            <a:r>
              <a:rPr lang="fa-IR" dirty="0">
                <a:cs typeface="B Mitra" panose="00000400000000000000" pitchFamily="2" charset="-78"/>
              </a:rPr>
              <a:t>به صورت بالینی قابل افتراق از سایر انواع هپاتیت نمی باشد</a:t>
            </a:r>
            <a:r>
              <a:rPr lang="fa-IR" dirty="0" smtClean="0">
                <a:cs typeface="B Mitra" panose="00000400000000000000" pitchFamily="2" charset="-78"/>
              </a:rPr>
              <a:t>.</a:t>
            </a:r>
            <a:endParaRPr lang="fa-IR" dirty="0">
              <a:cs typeface="B Mitra" panose="00000400000000000000" pitchFamily="2" charset="-78"/>
            </a:endParaRPr>
          </a:p>
        </p:txBody>
      </p:sp>
    </p:spTree>
    <p:extLst>
      <p:ext uri="{BB962C8B-B14F-4D97-AF65-F5344CB8AC3E}">
        <p14:creationId xmlns:p14="http://schemas.microsoft.com/office/powerpoint/2010/main" val="5702595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55955"/>
            <a:ext cx="10363200" cy="6186309"/>
          </a:xfrm>
          <a:prstGeom prst="rect">
            <a:avLst/>
          </a:prstGeom>
        </p:spPr>
        <p:txBody>
          <a:bodyPr wrap="square">
            <a:spAutoFit/>
          </a:bodyPr>
          <a:lstStyle/>
          <a:p>
            <a:pPr algn="just" rtl="1"/>
            <a:r>
              <a:rPr lang="fa-IR" sz="2000" b="1" u="sng" dirty="0">
                <a:cs typeface="B Mitra" panose="00000400000000000000" pitchFamily="2" charset="-78"/>
              </a:rPr>
              <a:t>علائم و یافته های بالینی به طور معمول عبارتند از: </a:t>
            </a:r>
            <a:endParaRPr lang="fa-IR" sz="2000" b="1" u="sng" dirty="0" smtClean="0">
              <a:cs typeface="B Mitra" panose="00000400000000000000" pitchFamily="2" charset="-78"/>
            </a:endParaRPr>
          </a:p>
          <a:p>
            <a:pPr algn="just" rtl="1"/>
            <a:endParaRPr lang="fa-IR" b="1" u="sng"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بیماری </a:t>
            </a:r>
            <a:r>
              <a:rPr lang="fa-IR" dirty="0">
                <a:cs typeface="B Mitra" panose="00000400000000000000" pitchFamily="2" charset="-78"/>
              </a:rPr>
              <a:t>در مراحل اولیه همراه با تب خفیف، کاهش اشتها، تهوع و استفراغ بوده و </a:t>
            </a:r>
            <a:r>
              <a:rPr lang="fa-IR" dirty="0" smtClean="0">
                <a:cs typeface="B Mitra" panose="00000400000000000000" pitchFamily="2" charset="-78"/>
              </a:rPr>
              <a:t>ممکن است </a:t>
            </a:r>
            <a:r>
              <a:rPr lang="fa-IR" dirty="0">
                <a:cs typeface="B Mitra" panose="00000400000000000000" pitchFamily="2" charset="-78"/>
              </a:rPr>
              <a:t>تا چند روز هم تداوم داشته باشد.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در </a:t>
            </a:r>
            <a:r>
              <a:rPr lang="fa-IR" dirty="0">
                <a:cs typeface="B Mitra" panose="00000400000000000000" pitchFamily="2" charset="-78"/>
              </a:rPr>
              <a:t>برخی از افراد ممکن </a:t>
            </a:r>
            <a:r>
              <a:rPr lang="fa-IR" dirty="0" smtClean="0">
                <a:cs typeface="B Mitra" panose="00000400000000000000" pitchFamily="2" charset="-78"/>
              </a:rPr>
              <a:t>است علائم درد شکمی ، خارش </a:t>
            </a:r>
            <a:r>
              <a:rPr lang="fa-IR" dirty="0">
                <a:cs typeface="B Mitra" panose="00000400000000000000" pitchFamily="2" charset="-78"/>
              </a:rPr>
              <a:t>(همراه با ضایعات پوستی)، راش جلدی یا درد مفاصل نیز بروز کند.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اولین یافته </a:t>
            </a:r>
            <a:r>
              <a:rPr lang="fa-IR" dirty="0">
                <a:cs typeface="B Mitra" panose="00000400000000000000" pitchFamily="2" charset="-78"/>
              </a:rPr>
              <a:t>بالینی عموما ادرار تیره و سپس مدفوع کم رنگ یا بی رنگ می باشد.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ممکن است برخی </a:t>
            </a:r>
            <a:r>
              <a:rPr lang="fa-IR" dirty="0">
                <a:cs typeface="B Mitra" panose="00000400000000000000" pitchFamily="2" charset="-78"/>
              </a:rPr>
              <a:t>از بیماران دچار زردی واضح نشوند ولی در مواردی بیماری با زردی در پوست و سفید چشم ها همراه می شود.</a:t>
            </a:r>
          </a:p>
          <a:p>
            <a:pPr marL="285750" indent="-285750" algn="just" rtl="1">
              <a:lnSpc>
                <a:spcPct val="200000"/>
              </a:lnSpc>
              <a:buFont typeface="Wingdings" panose="05000000000000000000" pitchFamily="2" charset="2"/>
              <a:buChar char="Ø"/>
            </a:pPr>
            <a:r>
              <a:rPr lang="fa-IR" dirty="0">
                <a:cs typeface="B Mitra" panose="00000400000000000000" pitchFamily="2" charset="-78"/>
              </a:rPr>
              <a:t>در معاینه بیماران بزرگی کبد(هپاتومگالی و حساسیت در لمس ناحیه کبد ممکن است یافت شود.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در % ۱5-۱۰ </a:t>
            </a:r>
            <a:r>
              <a:rPr lang="fa-IR" dirty="0">
                <a:cs typeface="B Mitra" panose="00000400000000000000" pitchFamily="2" charset="-78"/>
              </a:rPr>
              <a:t>بیماران بزرگی طحال (اسپلنومگالی) دیده میشود.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در </a:t>
            </a:r>
            <a:r>
              <a:rPr lang="fa-IR" dirty="0">
                <a:cs typeface="B Mitra" panose="00000400000000000000" pitchFamily="2" charset="-78"/>
              </a:rPr>
              <a:t>موارد نادری هپاتیت </a:t>
            </a:r>
            <a:r>
              <a:rPr lang="en-US" dirty="0">
                <a:cs typeface="B Mitra" panose="00000400000000000000" pitchFamily="2" charset="-78"/>
              </a:rPr>
              <a:t>E </a:t>
            </a:r>
            <a:r>
              <a:rPr lang="fa-IR" dirty="0">
                <a:cs typeface="B Mitra" panose="00000400000000000000" pitchFamily="2" charset="-78"/>
              </a:rPr>
              <a:t>حاد می تواند به بیماری شدید و در نتیجه هپاتیت </a:t>
            </a:r>
            <a:r>
              <a:rPr lang="fa-IR" dirty="0" smtClean="0">
                <a:cs typeface="B Mitra" panose="00000400000000000000" pitchFamily="2" charset="-78"/>
              </a:rPr>
              <a:t>فولمینانت (نارسایی </a:t>
            </a:r>
            <a:r>
              <a:rPr lang="fa-IR" dirty="0">
                <a:cs typeface="B Mitra" panose="00000400000000000000" pitchFamily="2" charset="-78"/>
              </a:rPr>
              <a:t>حاد کبد) منجر شود که این بیماران در معرض خطر مرگ می </a:t>
            </a:r>
            <a:r>
              <a:rPr lang="fa-IR" dirty="0" smtClean="0">
                <a:cs typeface="B Mitra" panose="00000400000000000000" pitchFamily="2" charset="-78"/>
              </a:rPr>
              <a:t>باشند. در </a:t>
            </a:r>
            <a:r>
              <a:rPr lang="fa-IR" dirty="0">
                <a:cs typeface="B Mitra" panose="00000400000000000000" pitchFamily="2" charset="-78"/>
              </a:rPr>
              <a:t>صورت ابتلا مادران باردار به هپاتیت </a:t>
            </a:r>
            <a:r>
              <a:rPr lang="en-US" dirty="0">
                <a:cs typeface="B Mitra" panose="00000400000000000000" pitchFamily="2" charset="-78"/>
              </a:rPr>
              <a:t>E </a:t>
            </a:r>
            <a:r>
              <a:rPr lang="fa-IR" dirty="0">
                <a:cs typeface="B Mitra" panose="00000400000000000000" pitchFamily="2" charset="-78"/>
              </a:rPr>
              <a:t>خطر وقوع هپاتیت فولمینانت بیشتر خواهد بود.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خطر </a:t>
            </a:r>
            <a:r>
              <a:rPr lang="fa-IR" dirty="0">
                <a:cs typeface="B Mitra" panose="00000400000000000000" pitchFamily="2" charset="-78"/>
              </a:rPr>
              <a:t>نارسایی حاد کبد، مرگ جنین و مرگ و میر در مادران باردار مبتلا به هپاتیت </a:t>
            </a:r>
            <a:r>
              <a:rPr lang="en-US" dirty="0">
                <a:cs typeface="B Mitra" panose="00000400000000000000" pitchFamily="2" charset="-78"/>
              </a:rPr>
              <a:t>E </a:t>
            </a:r>
            <a:r>
              <a:rPr lang="fa-IR" dirty="0">
                <a:cs typeface="B Mitra" panose="00000400000000000000" pitchFamily="2" charset="-78"/>
              </a:rPr>
              <a:t>به ویژه در صورت ابتلا طی سه ماهه دوم و سوم بارداری افزایش می یابد به صورتی که ابتلا به هپاتیت </a:t>
            </a:r>
            <a:r>
              <a:rPr lang="en-US" dirty="0">
                <a:cs typeface="B Mitra" panose="00000400000000000000" pitchFamily="2" charset="-78"/>
              </a:rPr>
              <a:t>E </a:t>
            </a:r>
            <a:r>
              <a:rPr lang="fa-IR" dirty="0">
                <a:cs typeface="B Mitra" panose="00000400000000000000" pitchFamily="2" charset="-78"/>
              </a:rPr>
              <a:t>در سه ماهه سوم بارداری ممکن است در ۲۵-۲۰٪ موارد منجر به مرگ شود</a:t>
            </a:r>
            <a:r>
              <a:rPr lang="fa-IR" dirty="0" smtClean="0">
                <a:cs typeface="B Mitra" panose="00000400000000000000" pitchFamily="2" charset="-78"/>
              </a:rPr>
              <a:t>.</a:t>
            </a:r>
            <a:endParaRPr lang="fa-IR" dirty="0">
              <a:cs typeface="B Mitra" panose="00000400000000000000" pitchFamily="2" charset="-78"/>
            </a:endParaRPr>
          </a:p>
        </p:txBody>
      </p:sp>
    </p:spTree>
    <p:extLst>
      <p:ext uri="{BB962C8B-B14F-4D97-AF65-F5344CB8AC3E}">
        <p14:creationId xmlns:p14="http://schemas.microsoft.com/office/powerpoint/2010/main" val="34848116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p:nvPr/>
        </p:nvPicPr>
        <p:blipFill>
          <a:blip r:embed="rId3"/>
          <a:stretch>
            <a:fillRect/>
          </a:stretch>
        </p:blipFill>
        <p:spPr>
          <a:xfrm>
            <a:off x="1745673" y="3688650"/>
            <a:ext cx="7255823" cy="3067050"/>
          </a:xfrm>
          <a:prstGeom prst="rect">
            <a:avLst/>
          </a:prstGeom>
          <a:ln>
            <a:noFill/>
          </a:ln>
          <a:effectLst>
            <a:softEdge rad="112500"/>
          </a:effectLst>
        </p:spPr>
      </p:pic>
      <p:sp>
        <p:nvSpPr>
          <p:cNvPr id="4" name="Rectangle 3"/>
          <p:cNvSpPr/>
          <p:nvPr/>
        </p:nvSpPr>
        <p:spPr>
          <a:xfrm>
            <a:off x="629392" y="661475"/>
            <a:ext cx="11091553" cy="421654"/>
          </a:xfrm>
          <a:prstGeom prst="rect">
            <a:avLst/>
          </a:prstGeom>
          <a:solidFill>
            <a:schemeClr val="accent5">
              <a:lumMod val="40000"/>
              <a:lumOff val="60000"/>
            </a:schemeClr>
          </a:solidFill>
        </p:spPr>
        <p:txBody>
          <a:bodyPr wrap="square">
            <a:spAutoFit/>
          </a:bodyPr>
          <a:lstStyle/>
          <a:p>
            <a:pPr algn="r" rtl="1">
              <a:lnSpc>
                <a:spcPct val="107000"/>
              </a:lnSpc>
              <a:spcBef>
                <a:spcPts val="200"/>
              </a:spcBef>
              <a:spcAft>
                <a:spcPts val="0"/>
              </a:spcAft>
            </a:pPr>
            <a:r>
              <a:rPr lang="ar-SA" sz="2000" b="1" dirty="0">
                <a:latin typeface="B Yagut" panose="00000400000000000000" pitchFamily="2" charset="-78"/>
                <a:ea typeface="Times New Roman" panose="02020603050405020304" pitchFamily="18" charset="0"/>
                <a:cs typeface="B Titr" panose="00000700000000000000" pitchFamily="2" charset="-78"/>
              </a:rPr>
              <a:t>دوره </a:t>
            </a:r>
            <a:r>
              <a:rPr lang="ar-SA" sz="2000" b="1" dirty="0" smtClean="0">
                <a:latin typeface="B Yagut" panose="00000400000000000000" pitchFamily="2" charset="-78"/>
                <a:ea typeface="Times New Roman" panose="02020603050405020304" pitchFamily="18" charset="0"/>
                <a:cs typeface="B Titr" panose="00000700000000000000" pitchFamily="2" charset="-78"/>
              </a:rPr>
              <a:t>عفونت</a:t>
            </a:r>
            <a:r>
              <a:rPr lang="fa-IR" sz="2000" b="1" dirty="0" smtClean="0">
                <a:latin typeface="B Yagut" panose="00000400000000000000" pitchFamily="2" charset="-78"/>
                <a:ea typeface="Times New Roman" panose="02020603050405020304" pitchFamily="18" charset="0"/>
                <a:cs typeface="B Titr" panose="00000700000000000000" pitchFamily="2" charset="-78"/>
              </a:rPr>
              <a:t> زایی</a:t>
            </a:r>
            <a:endParaRPr lang="en-US" sz="2000" b="1" dirty="0">
              <a:latin typeface="B Yagut" panose="00000400000000000000" pitchFamily="2" charset="-78"/>
              <a:ea typeface="Times New Roman" panose="02020603050405020304" pitchFamily="18" charset="0"/>
              <a:cs typeface="B Yagut" panose="00000400000000000000" pitchFamily="2" charset="-78"/>
            </a:endParaRPr>
          </a:p>
        </p:txBody>
      </p:sp>
      <p:sp>
        <p:nvSpPr>
          <p:cNvPr id="2" name="Rectangle 1"/>
          <p:cNvSpPr/>
          <p:nvPr/>
        </p:nvSpPr>
        <p:spPr>
          <a:xfrm>
            <a:off x="825910" y="1400069"/>
            <a:ext cx="11025664" cy="2862322"/>
          </a:xfrm>
          <a:prstGeom prst="rect">
            <a:avLst/>
          </a:prstGeom>
        </p:spPr>
        <p:txBody>
          <a:bodyPr wrap="square">
            <a:spAutoFit/>
          </a:bodyPr>
          <a:lstStyle/>
          <a:p>
            <a:pPr algn="just" rtl="1">
              <a:lnSpc>
                <a:spcPct val="200000"/>
              </a:lnSpc>
            </a:pPr>
            <a:r>
              <a:rPr lang="ar-SA" dirty="0">
                <a:solidFill>
                  <a:srgbClr val="000000"/>
                </a:solidFill>
                <a:ea typeface="Calibri" panose="020F0502020204030204" pitchFamily="34" charset="0"/>
                <a:cs typeface="B Titr" panose="00000700000000000000" pitchFamily="2" charset="-78"/>
              </a:rPr>
              <a:t>موارد از 2 هفته قبل از شروع علائم </a:t>
            </a:r>
            <a:r>
              <a:rPr lang="fa-IR" dirty="0" smtClean="0">
                <a:solidFill>
                  <a:srgbClr val="000000"/>
                </a:solidFill>
                <a:ea typeface="Calibri" panose="020F0502020204030204" pitchFamily="34" charset="0"/>
                <a:cs typeface="B Titr" panose="00000700000000000000" pitchFamily="2" charset="-78"/>
              </a:rPr>
              <a:t>اولیه </a:t>
            </a:r>
            <a:r>
              <a:rPr lang="ar-SA" dirty="0" smtClean="0">
                <a:solidFill>
                  <a:srgbClr val="000000"/>
                </a:solidFill>
                <a:ea typeface="Calibri" panose="020F0502020204030204" pitchFamily="34" charset="0"/>
                <a:cs typeface="B Titr" panose="00000700000000000000" pitchFamily="2" charset="-78"/>
              </a:rPr>
              <a:t>تا </a:t>
            </a:r>
            <a:r>
              <a:rPr lang="ar-SA" dirty="0">
                <a:solidFill>
                  <a:srgbClr val="000000"/>
                </a:solidFill>
                <a:ea typeface="Calibri" panose="020F0502020204030204" pitchFamily="34" charset="0"/>
                <a:cs typeface="B Titr" panose="00000700000000000000" pitchFamily="2" charset="-78"/>
              </a:rPr>
              <a:t>یک هفته بعد از بروز زردی(اگر اتفاق بیفتد) یا دو هفته بعد از بروز علائم </a:t>
            </a:r>
            <a:r>
              <a:rPr lang="fa-IR" dirty="0" smtClean="0">
                <a:solidFill>
                  <a:srgbClr val="000000"/>
                </a:solidFill>
                <a:ea typeface="Calibri" panose="020F0502020204030204" pitchFamily="34" charset="0"/>
                <a:cs typeface="B Titr" panose="00000700000000000000" pitchFamily="2" charset="-78"/>
              </a:rPr>
              <a:t>اولیه</a:t>
            </a:r>
            <a:r>
              <a:rPr lang="ar-SA" dirty="0" smtClean="0">
                <a:solidFill>
                  <a:srgbClr val="000000"/>
                </a:solidFill>
                <a:ea typeface="Calibri" panose="020F0502020204030204" pitchFamily="34" charset="0"/>
                <a:cs typeface="B Titr" panose="00000700000000000000" pitchFamily="2" charset="-78"/>
              </a:rPr>
              <a:t> </a:t>
            </a:r>
            <a:r>
              <a:rPr lang="ar-SA" dirty="0">
                <a:solidFill>
                  <a:srgbClr val="000000"/>
                </a:solidFill>
                <a:ea typeface="Calibri" panose="020F0502020204030204" pitchFamily="34" charset="0"/>
                <a:cs typeface="B Titr" panose="00000700000000000000" pitchFamily="2" charset="-78"/>
              </a:rPr>
              <a:t>( اگر زردی اتفاق نیفتد) عفونی در نظر گرفته می شود. بیشترین مقدار </a:t>
            </a:r>
            <a:r>
              <a:rPr lang="en-US" dirty="0">
                <a:solidFill>
                  <a:srgbClr val="000000"/>
                </a:solidFill>
                <a:ea typeface="Calibri" panose="020F0502020204030204" pitchFamily="34" charset="0"/>
                <a:cs typeface="B Titr" panose="00000700000000000000" pitchFamily="2" charset="-78"/>
              </a:rPr>
              <a:t>HAV </a:t>
            </a:r>
            <a:r>
              <a:rPr lang="ar-SA" dirty="0">
                <a:solidFill>
                  <a:srgbClr val="000000"/>
                </a:solidFill>
                <a:ea typeface="Calibri" panose="020F0502020204030204" pitchFamily="34" charset="0"/>
                <a:cs typeface="B Titr" panose="00000700000000000000" pitchFamily="2" charset="-78"/>
              </a:rPr>
              <a:t>در مدفوع تشخیص داده می شود و بنابر این عفونت زایی در یک تا دو هفته قبل از بروز زردی (یا  حداکثر آلانین ترانس آمیناز</a:t>
            </a:r>
            <a:r>
              <a:rPr lang="en-US" dirty="0">
                <a:solidFill>
                  <a:srgbClr val="000000"/>
                </a:solidFill>
                <a:ea typeface="Calibri" panose="020F0502020204030204" pitchFamily="34" charset="0"/>
                <a:cs typeface="B Titr" panose="00000700000000000000" pitchFamily="2" charset="-78"/>
              </a:rPr>
              <a:t>(ALT) </a:t>
            </a:r>
            <a:r>
              <a:rPr lang="ar-SA" dirty="0">
                <a:solidFill>
                  <a:srgbClr val="000000"/>
                </a:solidFill>
                <a:ea typeface="Calibri" panose="020F0502020204030204" pitchFamily="34" charset="0"/>
                <a:cs typeface="B Titr" panose="00000700000000000000" pitchFamily="2" charset="-78"/>
              </a:rPr>
              <a:t>در غیاب زردی) در بالاترین حد قرار داشته و ریزش </a:t>
            </a:r>
            <a:r>
              <a:rPr lang="en-US" dirty="0">
                <a:solidFill>
                  <a:srgbClr val="000000"/>
                </a:solidFill>
                <a:ea typeface="Calibri" panose="020F0502020204030204" pitchFamily="34" charset="0"/>
                <a:cs typeface="B Titr" panose="00000700000000000000" pitchFamily="2" charset="-78"/>
              </a:rPr>
              <a:t>HAV </a:t>
            </a:r>
            <a:r>
              <a:rPr lang="ar-SA" dirty="0">
                <a:solidFill>
                  <a:srgbClr val="000000"/>
                </a:solidFill>
                <a:ea typeface="Calibri" panose="020F0502020204030204" pitchFamily="34" charset="0"/>
                <a:cs typeface="B Titr" panose="00000700000000000000" pitchFamily="2" charset="-78"/>
              </a:rPr>
              <a:t>در مدفوع در اکثر مواقع 10-7 روز بعد از بروز زردی (یا ماکزیمم </a:t>
            </a:r>
            <a:r>
              <a:rPr lang="en-US" dirty="0">
                <a:solidFill>
                  <a:srgbClr val="000000"/>
                </a:solidFill>
                <a:ea typeface="Calibri" panose="020F0502020204030204" pitchFamily="34" charset="0"/>
                <a:cs typeface="B Titr" panose="00000700000000000000" pitchFamily="2" charset="-78"/>
              </a:rPr>
              <a:t>ALT</a:t>
            </a:r>
            <a:r>
              <a:rPr lang="ar-SA" dirty="0">
                <a:solidFill>
                  <a:srgbClr val="000000"/>
                </a:solidFill>
                <a:ea typeface="Calibri" panose="020F0502020204030204" pitchFamily="34" charset="0"/>
                <a:cs typeface="B Titr" panose="00000700000000000000" pitchFamily="2" charset="-78"/>
              </a:rPr>
              <a:t>)کاهش می یابد. ریزش ویروس</a:t>
            </a:r>
            <a:r>
              <a:rPr lang="en-US" dirty="0">
                <a:solidFill>
                  <a:srgbClr val="000000"/>
                </a:solidFill>
                <a:ea typeface="Calibri" panose="020F0502020204030204" pitchFamily="34" charset="0"/>
                <a:cs typeface="B Titr" panose="00000700000000000000" pitchFamily="2" charset="-78"/>
              </a:rPr>
              <a:t>HAV </a:t>
            </a:r>
            <a:r>
              <a:rPr lang="fa-IR" dirty="0">
                <a:solidFill>
                  <a:srgbClr val="000000"/>
                </a:solidFill>
                <a:ea typeface="Calibri" panose="020F0502020204030204" pitchFamily="34" charset="0"/>
                <a:cs typeface="B Titr" panose="00000700000000000000" pitchFamily="2" charset="-78"/>
              </a:rPr>
              <a:t>در مدفوع ممکن است بمدت چند ماه در نوزادان و کودکان ادامه یابد. </a:t>
            </a:r>
            <a:endParaRPr lang="fa-IR" dirty="0">
              <a:cs typeface="B Titr" panose="00000700000000000000" pitchFamily="2" charset="-78"/>
            </a:endParaRPr>
          </a:p>
        </p:txBody>
      </p:sp>
    </p:spTree>
    <p:extLst>
      <p:ext uri="{BB962C8B-B14F-4D97-AF65-F5344CB8AC3E}">
        <p14:creationId xmlns:p14="http://schemas.microsoft.com/office/powerpoint/2010/main" val="205029339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6280" y="353259"/>
            <a:ext cx="10698480" cy="4647426"/>
          </a:xfrm>
          <a:prstGeom prst="rect">
            <a:avLst/>
          </a:prstGeom>
        </p:spPr>
        <p:txBody>
          <a:bodyPr wrap="square">
            <a:spAutoFit/>
          </a:bodyPr>
          <a:lstStyle/>
          <a:p>
            <a:pPr algn="just" rtl="1"/>
            <a:r>
              <a:rPr lang="fa-IR" sz="2000" b="1" u="sng" dirty="0">
                <a:cs typeface="B Mitra" panose="00000400000000000000" pitchFamily="2" charset="-78"/>
              </a:rPr>
              <a:t>عوارض </a:t>
            </a:r>
            <a:r>
              <a:rPr lang="fa-IR" sz="2000" b="1" u="sng" dirty="0" smtClean="0">
                <a:cs typeface="B Mitra" panose="00000400000000000000" pitchFamily="2" charset="-78"/>
              </a:rPr>
              <a:t>بیماری:</a:t>
            </a:r>
          </a:p>
          <a:p>
            <a:pPr algn="just" rtl="1"/>
            <a:endParaRPr lang="fa-IR" sz="2000" b="1" u="sng" dirty="0" smtClean="0">
              <a:cs typeface="B Mitra" panose="00000400000000000000" pitchFamily="2" charset="-78"/>
            </a:endParaRPr>
          </a:p>
          <a:p>
            <a:pPr marL="342900" indent="-342900" algn="just" rtl="1">
              <a:lnSpc>
                <a:spcPct val="200000"/>
              </a:lnSpc>
              <a:buFont typeface="Wingdings" panose="05000000000000000000" pitchFamily="2" charset="2"/>
              <a:buChar char="Ø"/>
            </a:pPr>
            <a:r>
              <a:rPr lang="fa-IR" dirty="0" smtClean="0">
                <a:cs typeface="B Mitra" panose="00000400000000000000" pitchFamily="2" charset="-78"/>
              </a:rPr>
              <a:t>با </a:t>
            </a:r>
            <a:r>
              <a:rPr lang="fa-IR" dirty="0">
                <a:cs typeface="B Mitra" panose="00000400000000000000" pitchFamily="2" charset="-78"/>
              </a:rPr>
              <a:t>بالا رفتن سن مبتلایان، عوارض بیماری نیز افزایش می یابد.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مهمترین </a:t>
            </a:r>
            <a:r>
              <a:rPr lang="fa-IR" dirty="0">
                <a:cs typeface="B Mitra" panose="00000400000000000000" pitchFamily="2" charset="-78"/>
              </a:rPr>
              <a:t>عارضه، هپاتیت فولمینانت میباشد که به طور متوسط در ۱٪ بیماران دیده میشود.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زنان </a:t>
            </a:r>
            <a:r>
              <a:rPr lang="fa-IR" dirty="0">
                <a:cs typeface="B Mitra" panose="00000400000000000000" pitchFamily="2" charset="-78"/>
              </a:rPr>
              <a:t>باردار و بیماران مبتلا به بیماریهای مزمن کبدی در صورت ابتلا به هپاتیت </a:t>
            </a:r>
            <a:r>
              <a:rPr lang="en-US" dirty="0">
                <a:cs typeface="B Mitra" panose="00000400000000000000" pitchFamily="2" charset="-78"/>
              </a:rPr>
              <a:t>E </a:t>
            </a:r>
            <a:r>
              <a:rPr lang="fa-IR" dirty="0">
                <a:cs typeface="B Mitra" panose="00000400000000000000" pitchFamily="2" charset="-78"/>
              </a:rPr>
              <a:t>در معرض خطر ابتلا به هپاتیت شدید و نارسایی کبد هستند.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در 25-۱۰ </a:t>
            </a:r>
            <a:r>
              <a:rPr lang="fa-IR" dirty="0">
                <a:cs typeface="B Mitra" panose="00000400000000000000" pitchFamily="2" charset="-78"/>
              </a:rPr>
              <a:t>٪ بیماران هپاتیت کلستاتیک دیده می شود.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ابتلا </a:t>
            </a:r>
            <a:r>
              <a:rPr lang="fa-IR" dirty="0">
                <a:cs typeface="B Mitra" panose="00000400000000000000" pitchFamily="2" charset="-78"/>
              </a:rPr>
              <a:t>در دوران بارداری می تواند به سقط جنین منجر شود.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Ø"/>
            </a:pPr>
            <a:r>
              <a:rPr lang="fa-IR" dirty="0" smtClean="0">
                <a:cs typeface="B Mitra" panose="00000400000000000000" pitchFamily="2" charset="-78"/>
              </a:rPr>
              <a:t>هپاتیت </a:t>
            </a:r>
            <a:r>
              <a:rPr lang="en-US" dirty="0">
                <a:cs typeface="B Mitra" panose="00000400000000000000" pitchFamily="2" charset="-78"/>
              </a:rPr>
              <a:t>E </a:t>
            </a:r>
            <a:r>
              <a:rPr lang="fa-IR" dirty="0">
                <a:cs typeface="B Mitra" panose="00000400000000000000" pitchFamily="2" charset="-78"/>
              </a:rPr>
              <a:t>منجر به هپاتیت مزمن نمی شود با این حال مواردی از شکل مزمن عفونت </a:t>
            </a:r>
            <a:r>
              <a:rPr lang="en-US" dirty="0">
                <a:cs typeface="B Mitra" panose="00000400000000000000" pitchFamily="2" charset="-78"/>
              </a:rPr>
              <a:t>HEV </a:t>
            </a:r>
            <a:r>
              <a:rPr lang="fa-IR" dirty="0">
                <a:cs typeface="B Mitra" panose="00000400000000000000" pitchFamily="2" charset="-78"/>
              </a:rPr>
              <a:t>در افراد دچار ضعف سیستم ایمنی به ویژه افراد با سابقه پیوند عضو که تحت درمان با داروهای سرکوب گر ایمنی هستند به دنبال عفونت با ژنوتایپ ۳ یا ۴ </a:t>
            </a:r>
            <a:r>
              <a:rPr lang="en-US" dirty="0">
                <a:cs typeface="B Mitra" panose="00000400000000000000" pitchFamily="2" charset="-78"/>
              </a:rPr>
              <a:t>HEV </a:t>
            </a:r>
            <a:r>
              <a:rPr lang="fa-IR" dirty="0" smtClean="0">
                <a:cs typeface="B Mitra" panose="00000400000000000000" pitchFamily="2" charset="-78"/>
              </a:rPr>
              <a:t>گزارش شده </a:t>
            </a:r>
            <a:r>
              <a:rPr lang="fa-IR" dirty="0">
                <a:cs typeface="B Mitra" panose="00000400000000000000" pitchFamily="2" charset="-78"/>
              </a:rPr>
              <a:t>است که البته یافته شایعی نمی باشد. </a:t>
            </a:r>
            <a:endParaRPr lang="en-US" dirty="0">
              <a:cs typeface="B Mitra" panose="00000400000000000000" pitchFamily="2" charset="-78"/>
            </a:endParaRPr>
          </a:p>
        </p:txBody>
      </p:sp>
    </p:spTree>
    <p:extLst>
      <p:ext uri="{BB962C8B-B14F-4D97-AF65-F5344CB8AC3E}">
        <p14:creationId xmlns:p14="http://schemas.microsoft.com/office/powerpoint/2010/main" val="11355515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اپیدمیولوژی و توزیع جغرافیایی بیماری</a:t>
            </a:r>
            <a:endParaRPr lang="en-US" sz="2800" dirty="0">
              <a:cs typeface="B Titr" panose="00000700000000000000" pitchFamily="2" charset="-78"/>
            </a:endParaRPr>
          </a:p>
        </p:txBody>
      </p:sp>
      <p:sp>
        <p:nvSpPr>
          <p:cNvPr id="2" name="Rectangle 1"/>
          <p:cNvSpPr/>
          <p:nvPr/>
        </p:nvSpPr>
        <p:spPr>
          <a:xfrm>
            <a:off x="886680" y="991166"/>
            <a:ext cx="10104119" cy="5009064"/>
          </a:xfrm>
          <a:prstGeom prst="rect">
            <a:avLst/>
          </a:prstGeom>
        </p:spPr>
        <p:txBody>
          <a:bodyPr wrap="square">
            <a:spAutoFit/>
          </a:bodyPr>
          <a:lstStyle/>
          <a:p>
            <a:pPr marL="285750" indent="-285750" algn="just" rtl="1">
              <a:lnSpc>
                <a:spcPct val="200000"/>
              </a:lnSpc>
              <a:buFont typeface="Wingdings" panose="05000000000000000000" pitchFamily="2" charset="2"/>
              <a:buChar char="§"/>
            </a:pPr>
            <a:r>
              <a:rPr lang="fa-IR" dirty="0" smtClean="0">
                <a:cs typeface="B Mitra" panose="00000400000000000000" pitchFamily="2" charset="-78"/>
              </a:rPr>
              <a:t>تخمین </a:t>
            </a:r>
            <a:r>
              <a:rPr lang="fa-IR" dirty="0">
                <a:cs typeface="B Mitra" panose="00000400000000000000" pitchFamily="2" charset="-78"/>
              </a:rPr>
              <a:t>زده می شود که سالانه حدود ۲۰ میلیون مورد عفونت </a:t>
            </a:r>
            <a:r>
              <a:rPr lang="en-US" dirty="0">
                <a:cs typeface="B Mitra" panose="00000400000000000000" pitchFamily="2" charset="-78"/>
              </a:rPr>
              <a:t>HEV </a:t>
            </a:r>
            <a:r>
              <a:rPr lang="fa-IR" dirty="0">
                <a:cs typeface="B Mitra" panose="00000400000000000000" pitchFamily="2" charset="-78"/>
              </a:rPr>
              <a:t>در سرتاسر جهان می دهد که منجر به </a:t>
            </a:r>
            <a:r>
              <a:rPr lang="fa-IR" dirty="0" smtClean="0">
                <a:cs typeface="B Mitra" panose="00000400000000000000" pitchFamily="2" charset="-78"/>
              </a:rPr>
              <a:t>بروز ۳/۳ میلیون </a:t>
            </a:r>
            <a:r>
              <a:rPr lang="fa-IR" dirty="0">
                <a:cs typeface="B Mitra" panose="00000400000000000000" pitchFamily="2" charset="-78"/>
              </a:rPr>
              <a:t>مورد از شکل علامت دار بیماری هپاتیت </a:t>
            </a:r>
            <a:r>
              <a:rPr lang="en-US" dirty="0">
                <a:cs typeface="B Mitra" panose="00000400000000000000" pitchFamily="2" charset="-78"/>
              </a:rPr>
              <a:t>E </a:t>
            </a:r>
            <a:r>
              <a:rPr lang="fa-IR" dirty="0">
                <a:cs typeface="B Mitra" panose="00000400000000000000" pitchFamily="2" charset="-78"/>
              </a:rPr>
              <a:t>می گردد.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
            </a:pPr>
            <a:r>
              <a:rPr lang="fa-IR" dirty="0" smtClean="0">
                <a:cs typeface="B Mitra" panose="00000400000000000000" pitchFamily="2" charset="-78"/>
              </a:rPr>
              <a:t>بر </a:t>
            </a:r>
            <a:r>
              <a:rPr lang="fa-IR" dirty="0">
                <a:cs typeface="B Mitra" panose="00000400000000000000" pitchFamily="2" charset="-78"/>
              </a:rPr>
              <a:t>اساس برآورد سازمان جهانی بهداشت هپاتیت </a:t>
            </a:r>
            <a:r>
              <a:rPr lang="en-US" dirty="0">
                <a:cs typeface="B Mitra" panose="00000400000000000000" pitchFamily="2" charset="-78"/>
              </a:rPr>
              <a:t>E </a:t>
            </a:r>
            <a:r>
              <a:rPr lang="fa-IR" dirty="0">
                <a:cs typeface="B Mitra" panose="00000400000000000000" pitchFamily="2" charset="-78"/>
              </a:rPr>
              <a:t>در سال ۲۰۱۵ </a:t>
            </a:r>
            <a:r>
              <a:rPr lang="fa-IR" dirty="0" smtClean="0">
                <a:cs typeface="B Mitra" panose="00000400000000000000" pitchFamily="2" charset="-78"/>
              </a:rPr>
              <a:t>موجب مرگ </a:t>
            </a:r>
            <a:r>
              <a:rPr lang="fa-IR" dirty="0">
                <a:cs typeface="B Mitra" panose="00000400000000000000" pitchFamily="2" charset="-78"/>
              </a:rPr>
              <a:t>حدود ۴۴۰۰۰ مورد شده است.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
            </a:pPr>
            <a:r>
              <a:rPr lang="fa-IR" dirty="0" smtClean="0">
                <a:cs typeface="B Mitra" panose="00000400000000000000" pitchFamily="2" charset="-78"/>
              </a:rPr>
              <a:t>شیوع </a:t>
            </a:r>
            <a:r>
              <a:rPr lang="fa-IR" dirty="0">
                <a:cs typeface="B Mitra" panose="00000400000000000000" pitchFamily="2" charset="-78"/>
              </a:rPr>
              <a:t>عفونت </a:t>
            </a:r>
            <a:r>
              <a:rPr lang="en-US" dirty="0">
                <a:cs typeface="B Mitra" panose="00000400000000000000" pitchFamily="2" charset="-78"/>
              </a:rPr>
              <a:t>HEV </a:t>
            </a:r>
            <a:r>
              <a:rPr lang="fa-IR" dirty="0">
                <a:cs typeface="B Mitra" panose="00000400000000000000" pitchFamily="2" charset="-78"/>
              </a:rPr>
              <a:t>در کشورهای در حال توسعه ای که آندمیک این بیماری بوده و سطح بهداشت نسبتا پایین تر است حدود ۵۰% </a:t>
            </a:r>
            <a:r>
              <a:rPr lang="fa-IR" dirty="0" smtClean="0">
                <a:cs typeface="B Mitra" panose="00000400000000000000" pitchFamily="2" charset="-78"/>
              </a:rPr>
              <a:t>برآورد </a:t>
            </a:r>
            <a:r>
              <a:rPr lang="fa-IR" dirty="0">
                <a:cs typeface="B Mitra" panose="00000400000000000000" pitchFamily="2" charset="-78"/>
              </a:rPr>
              <a:t>شده است ولی در کشورهایی که این بیماری آندمیک نیست شیوع عفونت </a:t>
            </a:r>
            <a:r>
              <a:rPr lang="fa-IR" dirty="0" smtClean="0">
                <a:cs typeface="B Mitra" panose="00000400000000000000" pitchFamily="2" charset="-78"/>
              </a:rPr>
              <a:t>بین</a:t>
            </a:r>
            <a:r>
              <a:rPr lang="fa-IR" dirty="0">
                <a:cs typeface="B Mitra" panose="00000400000000000000" pitchFamily="2" charset="-78"/>
              </a:rPr>
              <a:t>٪</a:t>
            </a:r>
            <a:r>
              <a:rPr lang="fa-IR" dirty="0" smtClean="0">
                <a:cs typeface="B Mitra" panose="00000400000000000000" pitchFamily="2" charset="-78"/>
              </a:rPr>
              <a:t> ۱-۲۰ متغیر </a:t>
            </a:r>
            <a:r>
              <a:rPr lang="fa-IR" dirty="0">
                <a:cs typeface="B Mitra" panose="00000400000000000000" pitchFamily="2" charset="-78"/>
              </a:rPr>
              <a:t>می باشد.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
            </a:pPr>
            <a:r>
              <a:rPr lang="fa-IR" dirty="0" smtClean="0">
                <a:cs typeface="B Mitra" panose="00000400000000000000" pitchFamily="2" charset="-78"/>
              </a:rPr>
              <a:t>مطالعات </a:t>
            </a:r>
            <a:r>
              <a:rPr lang="fa-IR" dirty="0">
                <a:cs typeface="B Mitra" panose="00000400000000000000" pitchFamily="2" charset="-78"/>
              </a:rPr>
              <a:t>مختلفی در خصوص بررسی شیوع هپاتیت </a:t>
            </a:r>
            <a:r>
              <a:rPr lang="en-US" dirty="0">
                <a:cs typeface="B Mitra" panose="00000400000000000000" pitchFamily="2" charset="-78"/>
              </a:rPr>
              <a:t>E </a:t>
            </a:r>
            <a:r>
              <a:rPr lang="fa-IR" dirty="0">
                <a:cs typeface="B Mitra" panose="00000400000000000000" pitchFamily="2" charset="-78"/>
              </a:rPr>
              <a:t>در ایران انجام شده است. نتایج یک مطالعه سیستماتیک در سال ۲۰۱۶ شیوع هپاتیت </a:t>
            </a:r>
            <a:r>
              <a:rPr lang="en-US" dirty="0">
                <a:cs typeface="B Mitra" panose="00000400000000000000" pitchFamily="2" charset="-78"/>
              </a:rPr>
              <a:t>E </a:t>
            </a:r>
            <a:r>
              <a:rPr lang="fa-IR" dirty="0">
                <a:cs typeface="B Mitra" panose="00000400000000000000" pitchFamily="2" charset="-78"/>
              </a:rPr>
              <a:t>را در ایران ۱۰٪ نشان داده است. مطالعات اپیدمیولوژیکی موجود در مناطق مختلف ایران نشان داده است که میزان شیوع </a:t>
            </a:r>
            <a:r>
              <a:rPr lang="en-US" dirty="0">
                <a:cs typeface="B Mitra" panose="00000400000000000000" pitchFamily="2" charset="-78"/>
              </a:rPr>
              <a:t>HEV </a:t>
            </a:r>
            <a:r>
              <a:rPr lang="fa-IR" dirty="0">
                <a:cs typeface="B Mitra" panose="00000400000000000000" pitchFamily="2" charset="-78"/>
              </a:rPr>
              <a:t>در کل جمعیت ۱۴/۲ - ۱/۱٪، در مصرف کنندگان تزریقی مواد مخدر </a:t>
            </a:r>
            <a:r>
              <a:rPr lang="fa-IR" dirty="0" smtClean="0">
                <a:cs typeface="B Mitra" panose="00000400000000000000" pitchFamily="2" charset="-78"/>
              </a:rPr>
              <a:t>۲۲/۸ -۶/۱ % ، </a:t>
            </a:r>
            <a:r>
              <a:rPr lang="fa-IR" dirty="0">
                <a:cs typeface="B Mitra" panose="00000400000000000000" pitchFamily="2" charset="-78"/>
              </a:rPr>
              <a:t>در افرادی که همودیالیز میشوند ٪۶/۳-۲۸/۳ و در افراد آلوده به سایر انواع ویروس های </a:t>
            </a:r>
            <a:r>
              <a:rPr lang="fa-IR" dirty="0" smtClean="0">
                <a:cs typeface="B Mitra" panose="00000400000000000000" pitchFamily="2" charset="-78"/>
              </a:rPr>
              <a:t>هپاتیت  ۱۱/۳ -</a:t>
            </a:r>
            <a:r>
              <a:rPr lang="fa-IR" dirty="0">
                <a:cs typeface="B Mitra" panose="00000400000000000000" pitchFamily="2" charset="-78"/>
              </a:rPr>
              <a:t>۱/۶% می باشد. </a:t>
            </a:r>
            <a:endParaRPr lang="fa-IR" dirty="0" smtClean="0">
              <a:cs typeface="B Mitra" panose="00000400000000000000" pitchFamily="2" charset="-78"/>
            </a:endParaRPr>
          </a:p>
        </p:txBody>
      </p:sp>
    </p:spTree>
    <p:extLst>
      <p:ext uri="{BB962C8B-B14F-4D97-AF65-F5344CB8AC3E}">
        <p14:creationId xmlns:p14="http://schemas.microsoft.com/office/powerpoint/2010/main" val="87867605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تظاهرات خارج کبدی هپاتیت </a:t>
            </a:r>
            <a:r>
              <a:rPr lang="en-US" sz="2800" dirty="0" smtClean="0">
                <a:cs typeface="B Titr" panose="00000700000000000000" pitchFamily="2" charset="-78"/>
              </a:rPr>
              <a:t>E</a:t>
            </a:r>
            <a:endParaRPr lang="en-US" sz="2800" dirty="0">
              <a:cs typeface="B Titr" panose="00000700000000000000" pitchFamily="2" charset="-78"/>
            </a:endParaRPr>
          </a:p>
        </p:txBody>
      </p:sp>
      <p:sp>
        <p:nvSpPr>
          <p:cNvPr id="2" name="Rectangle 1"/>
          <p:cNvSpPr/>
          <p:nvPr/>
        </p:nvSpPr>
        <p:spPr>
          <a:xfrm>
            <a:off x="886681" y="1083439"/>
            <a:ext cx="10104119" cy="3901068"/>
          </a:xfrm>
          <a:prstGeom prst="rect">
            <a:avLst/>
          </a:prstGeom>
        </p:spPr>
        <p:txBody>
          <a:bodyPr wrap="square">
            <a:spAutoFit/>
          </a:bodyPr>
          <a:lstStyle/>
          <a:p>
            <a:pPr marL="285750" indent="-285750" algn="just" rtl="1">
              <a:lnSpc>
                <a:spcPct val="200000"/>
              </a:lnSpc>
              <a:buFont typeface="Courier New" panose="02070309020205020404" pitchFamily="49" charset="0"/>
              <a:buChar char="o"/>
            </a:pPr>
            <a:r>
              <a:rPr lang="fa-IR" dirty="0">
                <a:cs typeface="B Mitra" panose="00000400000000000000" pitchFamily="2" charset="-78"/>
              </a:rPr>
              <a:t>عفونت با </a:t>
            </a:r>
            <a:r>
              <a:rPr lang="en-US" dirty="0">
                <a:cs typeface="B Mitra" panose="00000400000000000000" pitchFamily="2" charset="-78"/>
              </a:rPr>
              <a:t>HEV </a:t>
            </a:r>
            <a:r>
              <a:rPr lang="fa-IR" dirty="0" smtClean="0">
                <a:cs typeface="B Mitra" panose="00000400000000000000" pitchFamily="2" charset="-78"/>
              </a:rPr>
              <a:t> ممکن است </a:t>
            </a:r>
            <a:r>
              <a:rPr lang="fa-IR" dirty="0">
                <a:cs typeface="B Mitra" panose="00000400000000000000" pitchFamily="2" charset="-78"/>
              </a:rPr>
              <a:t>در مواردی با درگیری و علائم خارج کبدی نیز همراه شود. </a:t>
            </a:r>
            <a:endParaRPr lang="fa-IR" dirty="0" smtClean="0">
              <a:cs typeface="B Mitra" panose="00000400000000000000" pitchFamily="2" charset="-78"/>
            </a:endParaRPr>
          </a:p>
          <a:p>
            <a:pPr marL="285750" indent="-285750" algn="just" rtl="1">
              <a:lnSpc>
                <a:spcPct val="200000"/>
              </a:lnSpc>
              <a:buFont typeface="Courier New" panose="02070309020205020404" pitchFamily="49" charset="0"/>
              <a:buChar char="o"/>
            </a:pPr>
            <a:r>
              <a:rPr lang="fa-IR" dirty="0" smtClean="0">
                <a:cs typeface="B Mitra" panose="00000400000000000000" pitchFamily="2" charset="-78"/>
              </a:rPr>
              <a:t>در </a:t>
            </a:r>
            <a:r>
              <a:rPr lang="fa-IR" dirty="0">
                <a:cs typeface="B Mitra" panose="00000400000000000000" pitchFamily="2" charset="-78"/>
              </a:rPr>
              <a:t>برخی منابع ارتباط </a:t>
            </a:r>
            <a:r>
              <a:rPr lang="fa-IR" dirty="0">
                <a:cs typeface="B Mitra" panose="00000400000000000000" pitchFamily="2" charset="-78"/>
              </a:rPr>
              <a:t>منابع ارتباط بین برخی اختلالات شامل سندرم گیلن باره، </a:t>
            </a:r>
            <a:r>
              <a:rPr lang="fa-IR" dirty="0" smtClean="0">
                <a:cs typeface="B Mitra" panose="00000400000000000000" pitchFamily="2" charset="-78"/>
              </a:rPr>
              <a:t>آمیوتروفی نورولوژیک، </a:t>
            </a:r>
            <a:r>
              <a:rPr lang="fa-IR" dirty="0">
                <a:cs typeface="B Mitra" panose="00000400000000000000" pitchFamily="2" charset="-78"/>
              </a:rPr>
              <a:t>لنفوم، پانکراتیت، ترومبوسیتوپنی، مننژیت ویروسی، </a:t>
            </a:r>
            <a:r>
              <a:rPr lang="fa-IR" dirty="0" smtClean="0">
                <a:cs typeface="B Mitra" panose="00000400000000000000" pitchFamily="2" charset="-78"/>
              </a:rPr>
              <a:t>تیروئیدیت ، میوکاردیت</a:t>
            </a:r>
            <a:r>
              <a:rPr lang="fa-IR" dirty="0">
                <a:cs typeface="B Mitra" panose="00000400000000000000" pitchFamily="2" charset="-78"/>
              </a:rPr>
              <a:t>، گلومرولونفریت، پورپورای هنوخ شوئن لاين" و میاستنی و </a:t>
            </a:r>
            <a:r>
              <a:rPr lang="fa-IR" dirty="0" smtClean="0">
                <a:cs typeface="B Mitra" panose="00000400000000000000" pitchFamily="2" charset="-78"/>
              </a:rPr>
              <a:t>با </a:t>
            </a:r>
            <a:r>
              <a:rPr lang="fa-IR" dirty="0">
                <a:cs typeface="B Mitra" panose="00000400000000000000" pitchFamily="2" charset="-78"/>
              </a:rPr>
              <a:t>عفونت </a:t>
            </a:r>
            <a:r>
              <a:rPr lang="en-US" dirty="0">
                <a:cs typeface="B Mitra" panose="00000400000000000000" pitchFamily="2" charset="-78"/>
              </a:rPr>
              <a:t>HEV </a:t>
            </a:r>
            <a:r>
              <a:rPr lang="fa-IR" dirty="0">
                <a:cs typeface="B Mitra" panose="00000400000000000000" pitchFamily="2" charset="-78"/>
              </a:rPr>
              <a:t>گزارش شده است. </a:t>
            </a:r>
            <a:endParaRPr lang="fa-IR" dirty="0" smtClean="0">
              <a:cs typeface="B Mitra" panose="00000400000000000000" pitchFamily="2" charset="-78"/>
            </a:endParaRPr>
          </a:p>
          <a:p>
            <a:pPr marL="285750" indent="-285750" algn="just" rtl="1">
              <a:lnSpc>
                <a:spcPct val="200000"/>
              </a:lnSpc>
              <a:buFont typeface="Courier New" panose="02070309020205020404" pitchFamily="49" charset="0"/>
              <a:buChar char="o"/>
            </a:pPr>
            <a:r>
              <a:rPr lang="fa-IR" dirty="0" smtClean="0">
                <a:cs typeface="B Mitra" panose="00000400000000000000" pitchFamily="2" charset="-78"/>
              </a:rPr>
              <a:t>عوارض </a:t>
            </a:r>
            <a:r>
              <a:rPr lang="fa-IR" dirty="0">
                <a:cs typeface="B Mitra" panose="00000400000000000000" pitchFamily="2" charset="-78"/>
              </a:rPr>
              <a:t>عصبی مانند سندرم گیلن باره، </a:t>
            </a:r>
            <a:r>
              <a:rPr lang="fa-IR" dirty="0" smtClean="0">
                <a:cs typeface="B Mitra" panose="00000400000000000000" pitchFamily="2" charset="-78"/>
              </a:rPr>
              <a:t>فلج  بلز ، </a:t>
            </a:r>
            <a:r>
              <a:rPr lang="fa-IR" dirty="0">
                <a:cs typeface="B Mitra" panose="00000400000000000000" pitchFamily="2" charset="-78"/>
              </a:rPr>
              <a:t>نوریت شبکه زیر بغل، میلیت عرضی حاد و مننگو انسفالیت حاد بیشتر به دنبال عفونت با </a:t>
            </a:r>
            <a:r>
              <a:rPr lang="en-US" dirty="0">
                <a:cs typeface="B Mitra" panose="00000400000000000000" pitchFamily="2" charset="-78"/>
              </a:rPr>
              <a:t>HEV </a:t>
            </a:r>
            <a:r>
              <a:rPr lang="fa-IR" dirty="0">
                <a:cs typeface="B Mitra" panose="00000400000000000000" pitchFamily="2" charset="-78"/>
              </a:rPr>
              <a:t>ژنوتیپ ۱ است </a:t>
            </a:r>
            <a:endParaRPr lang="fa-IR" dirty="0" smtClean="0">
              <a:cs typeface="B Mitra" panose="00000400000000000000" pitchFamily="2" charset="-78"/>
            </a:endParaRPr>
          </a:p>
          <a:p>
            <a:pPr marL="285750" indent="-285750" algn="just" rtl="1">
              <a:lnSpc>
                <a:spcPct val="200000"/>
              </a:lnSpc>
              <a:buFont typeface="Courier New" panose="02070309020205020404" pitchFamily="49" charset="0"/>
              <a:buChar char="o"/>
            </a:pPr>
            <a:r>
              <a:rPr lang="fa-IR" dirty="0" smtClean="0">
                <a:cs typeface="B Mitra" panose="00000400000000000000" pitchFamily="2" charset="-78"/>
              </a:rPr>
              <a:t>ژنوتیپ </a:t>
            </a:r>
            <a:r>
              <a:rPr lang="fa-IR" dirty="0">
                <a:cs typeface="B Mitra" panose="00000400000000000000" pitchFamily="2" charset="-78"/>
              </a:rPr>
              <a:t>۳ این ویروس بیشتر باعث پلی رادیکولوپاتی، نوریت براکیال دو طرفه، آتاکسی و میوپاتی پروگزیمال می شود. </a:t>
            </a:r>
            <a:r>
              <a:rPr lang="fa-IR" dirty="0">
                <a:cs typeface="B Mitra" panose="00000400000000000000" pitchFamily="2" charset="-78"/>
              </a:rPr>
              <a:t>گلومرولونفریت نیز در بیماران با عفونت مزمن گزارش شده است.</a:t>
            </a:r>
            <a:endParaRPr lang="en-US" dirty="0">
              <a:cs typeface="B Mitra" panose="00000400000000000000" pitchFamily="2" charset="-78"/>
            </a:endParaRPr>
          </a:p>
        </p:txBody>
      </p:sp>
    </p:spTree>
    <p:extLst>
      <p:ext uri="{BB962C8B-B14F-4D97-AF65-F5344CB8AC3E}">
        <p14:creationId xmlns:p14="http://schemas.microsoft.com/office/powerpoint/2010/main" val="23977079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تشخیص آزمایشگاهی</a:t>
            </a:r>
            <a:endParaRPr lang="en-US" sz="2800" dirty="0">
              <a:cs typeface="B Titr" panose="00000700000000000000" pitchFamily="2" charset="-78"/>
            </a:endParaRPr>
          </a:p>
        </p:txBody>
      </p:sp>
      <p:sp>
        <p:nvSpPr>
          <p:cNvPr id="2" name="Rectangle 1"/>
          <p:cNvSpPr/>
          <p:nvPr/>
        </p:nvSpPr>
        <p:spPr>
          <a:xfrm>
            <a:off x="886680" y="875885"/>
            <a:ext cx="10104119" cy="5493812"/>
          </a:xfrm>
          <a:prstGeom prst="rect">
            <a:avLst/>
          </a:prstGeom>
        </p:spPr>
        <p:txBody>
          <a:bodyPr wrap="square">
            <a:spAutoFit/>
          </a:bodyPr>
          <a:lstStyle/>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تشخیص </a:t>
            </a:r>
            <a:r>
              <a:rPr lang="fa-IR" dirty="0">
                <a:cs typeface="B Mitra" panose="00000400000000000000" pitchFamily="2" charset="-78"/>
              </a:rPr>
              <a:t>قطعی هپاتیت </a:t>
            </a:r>
            <a:r>
              <a:rPr lang="en-US" dirty="0">
                <a:cs typeface="B Mitra" panose="00000400000000000000" pitchFamily="2" charset="-78"/>
              </a:rPr>
              <a:t>E </a:t>
            </a:r>
            <a:r>
              <a:rPr lang="fa-IR" dirty="0">
                <a:cs typeface="B Mitra" panose="00000400000000000000" pitchFamily="2" charset="-78"/>
              </a:rPr>
              <a:t>معمولا بر اساس جداسازی </a:t>
            </a:r>
            <a:r>
              <a:rPr lang="en-US" dirty="0">
                <a:cs typeface="B Mitra" panose="00000400000000000000" pitchFamily="2" charset="-78"/>
              </a:rPr>
              <a:t>IgM </a:t>
            </a:r>
            <a:r>
              <a:rPr lang="fa-IR" dirty="0" smtClean="0">
                <a:cs typeface="B Mitra" panose="00000400000000000000" pitchFamily="2" charset="-78"/>
              </a:rPr>
              <a:t> اختصاصی  </a:t>
            </a:r>
            <a:r>
              <a:rPr lang="en-US" dirty="0" smtClean="0">
                <a:cs typeface="B Mitra" panose="00000400000000000000" pitchFamily="2" charset="-78"/>
              </a:rPr>
              <a:t>Anti-HEV</a:t>
            </a:r>
            <a:r>
              <a:rPr lang="fa-IR" dirty="0" smtClean="0">
                <a:cs typeface="B Mitra" panose="00000400000000000000" pitchFamily="2" charset="-78"/>
              </a:rPr>
              <a:t> از </a:t>
            </a:r>
            <a:r>
              <a:rPr lang="fa-IR" dirty="0">
                <a:cs typeface="B Mitra" panose="00000400000000000000" pitchFamily="2" charset="-78"/>
              </a:rPr>
              <a:t>نمونه خون فرد بیمار می باشد اگرچه باید ذکر کرد </a:t>
            </a:r>
            <a:r>
              <a:rPr lang="fa-IR" dirty="0">
                <a:cs typeface="B Mitra" panose="00000400000000000000" pitchFamily="2" charset="-78"/>
              </a:rPr>
              <a:t>که در </a:t>
            </a:r>
            <a:r>
              <a:rPr lang="fa-IR" dirty="0">
                <a:cs typeface="B Mitra" panose="00000400000000000000" pitchFamily="2" charset="-78"/>
              </a:rPr>
              <a:t>2-0.3 % بیماران </a:t>
            </a:r>
            <a:r>
              <a:rPr lang="fa-IR" dirty="0">
                <a:cs typeface="B Mitra" panose="00000400000000000000" pitchFamily="2" charset="-78"/>
              </a:rPr>
              <a:t>نتیجه مثبت کاذب وجود دارد. </a:t>
            </a:r>
            <a:endParaRPr lang="fa-IR" dirty="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a:cs typeface="B Mitra" panose="00000400000000000000" pitchFamily="2" charset="-78"/>
              </a:rPr>
              <a:t>طبق </a:t>
            </a:r>
            <a:r>
              <a:rPr lang="fa-IR" dirty="0">
                <a:cs typeface="B Mitra" panose="00000400000000000000" pitchFamily="2" charset="-78"/>
              </a:rPr>
              <a:t>توصیه سازمان بهداشت جهانی در مناطقی که بیماری شایع است معمولا انجام این تست کفایت می کند. </a:t>
            </a:r>
            <a:endParaRPr lang="fa-IR" dirty="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a:cs typeface="B Mitra" panose="00000400000000000000" pitchFamily="2" charset="-78"/>
              </a:rPr>
              <a:t>تست </a:t>
            </a:r>
            <a:r>
              <a:rPr lang="fa-IR" dirty="0">
                <a:cs typeface="B Mitra" panose="00000400000000000000" pitchFamily="2" charset="-78"/>
              </a:rPr>
              <a:t>تشخیصی دیگر </a:t>
            </a:r>
            <a:r>
              <a:rPr lang="fa-IR" dirty="0">
                <a:cs typeface="B Mitra" panose="00000400000000000000" pitchFamily="2" charset="-78"/>
              </a:rPr>
              <a:t>شامل </a:t>
            </a:r>
            <a:r>
              <a:rPr lang="en-US" dirty="0">
                <a:cs typeface="B Mitra" panose="00000400000000000000" pitchFamily="2" charset="-78"/>
              </a:rPr>
              <a:t>RT-PCR</a:t>
            </a:r>
            <a:r>
              <a:rPr lang="fa-IR" dirty="0">
                <a:cs typeface="B Mitra" panose="00000400000000000000" pitchFamily="2" charset="-78"/>
              </a:rPr>
              <a:t> </a:t>
            </a:r>
            <a:r>
              <a:rPr lang="fa-IR" dirty="0" smtClean="0">
                <a:cs typeface="B Mitra" panose="00000400000000000000" pitchFamily="2" charset="-78"/>
              </a:rPr>
              <a:t>با هدف </a:t>
            </a:r>
            <a:r>
              <a:rPr lang="fa-IR" dirty="0">
                <a:cs typeface="B Mitra" panose="00000400000000000000" pitchFamily="2" charset="-78"/>
              </a:rPr>
              <a:t>جداسازی </a:t>
            </a:r>
            <a:r>
              <a:rPr lang="en-US" dirty="0">
                <a:cs typeface="B Mitra" panose="00000400000000000000" pitchFamily="2" charset="-78"/>
              </a:rPr>
              <a:t>RNA </a:t>
            </a:r>
            <a:r>
              <a:rPr lang="fa-IR" dirty="0" smtClean="0">
                <a:cs typeface="B Mitra" panose="00000400000000000000" pitchFamily="2" charset="-78"/>
              </a:rPr>
              <a:t> ویروس </a:t>
            </a:r>
            <a:r>
              <a:rPr lang="en-US" dirty="0">
                <a:cs typeface="B Mitra" panose="00000400000000000000" pitchFamily="2" charset="-78"/>
              </a:rPr>
              <a:t>HEV </a:t>
            </a:r>
            <a:r>
              <a:rPr lang="fa-IR" dirty="0" smtClean="0">
                <a:cs typeface="B Mitra" panose="00000400000000000000" pitchFamily="2" charset="-78"/>
              </a:rPr>
              <a:t> در </a:t>
            </a:r>
            <a:r>
              <a:rPr lang="fa-IR" dirty="0">
                <a:cs typeface="B Mitra" panose="00000400000000000000" pitchFamily="2" charset="-78"/>
              </a:rPr>
              <a:t>نمونه خون یا مدفوع می باشد. </a:t>
            </a:r>
            <a:r>
              <a:rPr lang="fa-IR" dirty="0">
                <a:cs typeface="B Mitra" panose="00000400000000000000" pitchFamily="2" charset="-78"/>
              </a:rPr>
              <a:t>این تست بسیار حساس است و بیشتر در آزمایشگاه های تخصصی و به منظور پژوهش انجام می شود، به ویژه در مناطقی که هپاتیت </a:t>
            </a:r>
            <a:r>
              <a:rPr lang="en-US" dirty="0">
                <a:cs typeface="B Mitra" panose="00000400000000000000" pitchFamily="2" charset="-78"/>
              </a:rPr>
              <a:t>E </a:t>
            </a:r>
            <a:r>
              <a:rPr lang="fa-IR" dirty="0">
                <a:cs typeface="B Mitra" panose="00000400000000000000" pitchFamily="2" charset="-78"/>
              </a:rPr>
              <a:t>شایع </a:t>
            </a:r>
            <a:r>
              <a:rPr lang="fa-IR" dirty="0" smtClean="0">
                <a:cs typeface="B Mitra" panose="00000400000000000000" pitchFamily="2" charset="-78"/>
              </a:rPr>
              <a:t>نیست.</a:t>
            </a:r>
          </a:p>
          <a:p>
            <a:pPr marL="285750" indent="-285750" algn="just" rtl="1">
              <a:lnSpc>
                <a:spcPct val="150000"/>
              </a:lnSpc>
              <a:buFont typeface="Wingdings" panose="05000000000000000000" pitchFamily="2" charset="2"/>
              <a:buChar char="ü"/>
            </a:pPr>
            <a:r>
              <a:rPr lang="en-US" dirty="0" smtClean="0">
                <a:cs typeface="B Mitra" panose="00000400000000000000" pitchFamily="2" charset="-78"/>
              </a:rPr>
              <a:t>RT-PCR</a:t>
            </a:r>
            <a:r>
              <a:rPr lang="fa-IR" dirty="0" smtClean="0">
                <a:cs typeface="B Mitra" panose="00000400000000000000" pitchFamily="2" charset="-78"/>
              </a:rPr>
              <a:t> همچنین </a:t>
            </a:r>
            <a:r>
              <a:rPr lang="fa-IR" dirty="0">
                <a:cs typeface="B Mitra" panose="00000400000000000000" pitchFamily="2" charset="-78"/>
              </a:rPr>
              <a:t>در موارد عفونت مزمن </a:t>
            </a:r>
            <a:r>
              <a:rPr lang="en-US" dirty="0">
                <a:cs typeface="B Mitra" panose="00000400000000000000" pitchFamily="2" charset="-78"/>
              </a:rPr>
              <a:t>HEV </a:t>
            </a:r>
            <a:r>
              <a:rPr lang="fa-IR" dirty="0">
                <a:cs typeface="B Mitra" panose="00000400000000000000" pitchFamily="2" charset="-78"/>
              </a:rPr>
              <a:t>نیز کاربرد تشخیصی دارد. </a:t>
            </a:r>
            <a:endParaRPr lang="fa-IR" dirty="0" smtClean="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در </a:t>
            </a:r>
            <a:r>
              <a:rPr lang="fa-IR" dirty="0">
                <a:cs typeface="B Mitra" panose="00000400000000000000" pitchFamily="2" charset="-78"/>
              </a:rPr>
              <a:t>زمان تشخیص بالینی بیماری معمولا </a:t>
            </a:r>
            <a:r>
              <a:rPr lang="en-US" dirty="0">
                <a:cs typeface="B Mitra" panose="00000400000000000000" pitchFamily="2" charset="-78"/>
              </a:rPr>
              <a:t>HEV RNA </a:t>
            </a:r>
            <a:r>
              <a:rPr lang="fa-IR" dirty="0">
                <a:cs typeface="B Mitra" panose="00000400000000000000" pitchFamily="2" charset="-78"/>
              </a:rPr>
              <a:t>و </a:t>
            </a:r>
            <a:r>
              <a:rPr lang="en-US" dirty="0">
                <a:cs typeface="B Mitra" panose="00000400000000000000" pitchFamily="2" charset="-78"/>
              </a:rPr>
              <a:t>Anti-HEV IgM </a:t>
            </a:r>
            <a:r>
              <a:rPr lang="fa-IR" dirty="0">
                <a:cs typeface="B Mitra" panose="00000400000000000000" pitchFamily="2" charset="-78"/>
              </a:rPr>
              <a:t>قابل شناسایی هستند و به دنبال </a:t>
            </a:r>
            <a:r>
              <a:rPr lang="fa-IR" dirty="0" smtClean="0">
                <a:cs typeface="B Mitra" panose="00000400000000000000" pitchFamily="2" charset="-78"/>
              </a:rPr>
              <a:t>آن </a:t>
            </a:r>
            <a:r>
              <a:rPr lang="en-US" dirty="0" smtClean="0">
                <a:cs typeface="B Mitra" panose="00000400000000000000" pitchFamily="2" charset="-78"/>
              </a:rPr>
              <a:t>Anti-HEV </a:t>
            </a:r>
            <a:r>
              <a:rPr lang="en-US" dirty="0">
                <a:cs typeface="B Mitra" panose="00000400000000000000" pitchFamily="2" charset="-78"/>
              </a:rPr>
              <a:t>IgG </a:t>
            </a:r>
            <a:r>
              <a:rPr lang="fa-IR" dirty="0">
                <a:cs typeface="B Mitra" panose="00000400000000000000" pitchFamily="2" charset="-78"/>
              </a:rPr>
              <a:t>تولید میشود</a:t>
            </a:r>
            <a:r>
              <a:rPr lang="fa-IR" dirty="0" smtClean="0">
                <a:cs typeface="B Mitra" panose="00000400000000000000" pitchFamily="2" charset="-78"/>
              </a:rPr>
              <a:t>.</a:t>
            </a: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 </a:t>
            </a:r>
            <a:r>
              <a:rPr lang="en-US" dirty="0">
                <a:cs typeface="B Mitra" panose="00000400000000000000" pitchFamily="2" charset="-78"/>
              </a:rPr>
              <a:t>HEV RNA </a:t>
            </a:r>
            <a:r>
              <a:rPr lang="fa-IR" dirty="0">
                <a:cs typeface="B Mitra" panose="00000400000000000000" pitchFamily="2" charset="-78"/>
              </a:rPr>
              <a:t>عموما پس از گذشت ۳ هفته از زمان تماس در خون قابل تشخیص است و ترشح ویروس در مدفوع تقریبأ تا ۶-۴ هفته ادامه دارد</a:t>
            </a:r>
            <a:r>
              <a:rPr lang="fa-IR" dirty="0" smtClean="0">
                <a:cs typeface="B Mitra" panose="00000400000000000000" pitchFamily="2" charset="-78"/>
              </a:rPr>
              <a:t>.</a:t>
            </a:r>
          </a:p>
          <a:p>
            <a:pPr marL="285750" indent="-285750" algn="just" rtl="1">
              <a:lnSpc>
                <a:spcPct val="150000"/>
              </a:lnSpc>
              <a:buFont typeface="Wingdings" panose="05000000000000000000" pitchFamily="2" charset="2"/>
              <a:buChar char="ü"/>
            </a:pPr>
            <a:r>
              <a:rPr lang="en-US" dirty="0" smtClean="0">
                <a:cs typeface="B Mitra" panose="00000400000000000000" pitchFamily="2" charset="-78"/>
              </a:rPr>
              <a:t>Anti-HEV </a:t>
            </a:r>
            <a:r>
              <a:rPr lang="en-US" dirty="0">
                <a:cs typeface="B Mitra" panose="00000400000000000000" pitchFamily="2" charset="-78"/>
              </a:rPr>
              <a:t>IgM </a:t>
            </a:r>
            <a:r>
              <a:rPr lang="fa-IR" dirty="0" smtClean="0">
                <a:cs typeface="B Mitra" panose="00000400000000000000" pitchFamily="2" charset="-78"/>
              </a:rPr>
              <a:t>در </a:t>
            </a:r>
            <a:r>
              <a:rPr lang="fa-IR" dirty="0">
                <a:cs typeface="B Mitra" panose="00000400000000000000" pitchFamily="2" charset="-78"/>
              </a:rPr>
              <a:t>۴ هفته اول قابل تشخیص است. </a:t>
            </a:r>
            <a:endParaRPr lang="fa-IR" dirty="0" smtClean="0">
              <a:cs typeface="B Mitra" panose="00000400000000000000" pitchFamily="2" charset="-78"/>
            </a:endParaRPr>
          </a:p>
          <a:p>
            <a:pPr marL="285750" indent="-285750" algn="just" rtl="1">
              <a:lnSpc>
                <a:spcPct val="150000"/>
              </a:lnSpc>
              <a:buFont typeface="Wingdings" panose="05000000000000000000" pitchFamily="2" charset="2"/>
              <a:buChar char="ü"/>
            </a:pPr>
            <a:r>
              <a:rPr lang="fa-IR" dirty="0" smtClean="0">
                <a:cs typeface="B Mitra" panose="00000400000000000000" pitchFamily="2" charset="-78"/>
              </a:rPr>
              <a:t>مثبت </a:t>
            </a:r>
            <a:r>
              <a:rPr lang="fa-IR" dirty="0">
                <a:cs typeface="B Mitra" panose="00000400000000000000" pitchFamily="2" charset="-78"/>
              </a:rPr>
              <a:t>شدن تست </a:t>
            </a:r>
            <a:r>
              <a:rPr lang="en-US" dirty="0">
                <a:cs typeface="B Mitra" panose="00000400000000000000" pitchFamily="2" charset="-78"/>
              </a:rPr>
              <a:t>Anti-HEV IgM </a:t>
            </a:r>
            <a:r>
              <a:rPr lang="fa-IR" dirty="0">
                <a:cs typeface="B Mitra" panose="00000400000000000000" pitchFamily="2" charset="-78"/>
              </a:rPr>
              <a:t>به عنوان یک یافته مهم در تشخیص عفونت حاد </a:t>
            </a:r>
            <a:r>
              <a:rPr lang="en-US" dirty="0">
                <a:cs typeface="B Mitra" panose="00000400000000000000" pitchFamily="2" charset="-78"/>
              </a:rPr>
              <a:t>HEV </a:t>
            </a:r>
            <a:r>
              <a:rPr lang="fa-IR" dirty="0">
                <a:cs typeface="B Mitra" panose="00000400000000000000" pitchFamily="2" charset="-78"/>
              </a:rPr>
              <a:t>می باشد</a:t>
            </a:r>
            <a:r>
              <a:rPr lang="fa-IR" dirty="0" smtClean="0">
                <a:cs typeface="B Mitra" panose="00000400000000000000" pitchFamily="2" charset="-78"/>
              </a:rPr>
              <a:t>. </a:t>
            </a:r>
            <a:r>
              <a:rPr lang="en-US" dirty="0">
                <a:cs typeface="B Mitra" panose="00000400000000000000" pitchFamily="2" charset="-78"/>
              </a:rPr>
              <a:t>Anti-HEV IgM </a:t>
            </a:r>
            <a:r>
              <a:rPr lang="fa-IR" dirty="0">
                <a:cs typeface="B Mitra" panose="00000400000000000000" pitchFamily="2" charset="-78"/>
              </a:rPr>
              <a:t>برای مدت کوتاهی (تقریبا ۴-۳ ماه) مثبت باقی مانده و سپس غیرقابل تشخیص می گردد اما گاهی اوقات ممکن است این مدت زمان تا ۱ سال هم ادامه داشته باشد.</a:t>
            </a:r>
          </a:p>
          <a:p>
            <a:pPr marL="285750" indent="-285750" algn="just" rtl="1">
              <a:lnSpc>
                <a:spcPct val="150000"/>
              </a:lnSpc>
              <a:buFont typeface="Wingdings" panose="05000000000000000000" pitchFamily="2" charset="2"/>
              <a:buChar char="ü"/>
            </a:pPr>
            <a:r>
              <a:rPr lang="en-US" dirty="0">
                <a:cs typeface="B Mitra" panose="00000400000000000000" pitchFamily="2" charset="-78"/>
              </a:rPr>
              <a:t>Anti-HEV IgG </a:t>
            </a:r>
            <a:r>
              <a:rPr lang="fa-IR" dirty="0">
                <a:cs typeface="B Mitra" panose="00000400000000000000" pitchFamily="2" charset="-78"/>
              </a:rPr>
              <a:t>به مدت طولانی تری در خون باقی می ماند ولی مدت دقیق آن نامشخص است. </a:t>
            </a:r>
            <a:r>
              <a:rPr lang="fa-IR" dirty="0" smtClean="0">
                <a:cs typeface="B Mitra" panose="00000400000000000000" pitchFamily="2" charset="-78"/>
              </a:rPr>
              <a:t>همچنین </a:t>
            </a:r>
            <a:r>
              <a:rPr lang="en-US" dirty="0" smtClean="0">
                <a:cs typeface="B Mitra" panose="00000400000000000000" pitchFamily="2" charset="-78"/>
              </a:rPr>
              <a:t>Anti-HEV </a:t>
            </a:r>
            <a:r>
              <a:rPr lang="en-US" dirty="0">
                <a:cs typeface="B Mitra" panose="00000400000000000000" pitchFamily="2" charset="-78"/>
              </a:rPr>
              <a:t>IgG </a:t>
            </a:r>
            <a:r>
              <a:rPr lang="fa-IR" dirty="0" smtClean="0">
                <a:cs typeface="B Mitra" panose="00000400000000000000" pitchFamily="2" charset="-78"/>
              </a:rPr>
              <a:t> با </a:t>
            </a:r>
            <a:r>
              <a:rPr lang="fa-IR" dirty="0">
                <a:cs typeface="B Mitra" panose="00000400000000000000" pitchFamily="2" charset="-78"/>
              </a:rPr>
              <a:t>گذشت زمان کاهش می یابد</a:t>
            </a:r>
            <a:r>
              <a:rPr lang="fa-IR" dirty="0" smtClean="0">
                <a:cs typeface="B Mitra" panose="00000400000000000000" pitchFamily="2" charset="-78"/>
              </a:rPr>
              <a:t>. </a:t>
            </a:r>
            <a:r>
              <a:rPr lang="fa-IR" dirty="0">
                <a:cs typeface="B Mitra" panose="00000400000000000000" pitchFamily="2" charset="-78"/>
              </a:rPr>
              <a:t>با کاهش </a:t>
            </a:r>
            <a:r>
              <a:rPr lang="fa-IR" dirty="0" smtClean="0">
                <a:cs typeface="B Mitra" panose="00000400000000000000" pitchFamily="2" charset="-78"/>
              </a:rPr>
              <a:t>تیتر </a:t>
            </a:r>
            <a:r>
              <a:rPr lang="en-US" dirty="0" smtClean="0">
                <a:cs typeface="B Mitra" panose="00000400000000000000" pitchFamily="2" charset="-78"/>
              </a:rPr>
              <a:t>Anti-HEV </a:t>
            </a:r>
            <a:r>
              <a:rPr lang="en-US" dirty="0">
                <a:cs typeface="B Mitra" panose="00000400000000000000" pitchFamily="2" charset="-78"/>
              </a:rPr>
              <a:t>IgG </a:t>
            </a:r>
            <a:r>
              <a:rPr lang="fa-IR" dirty="0" smtClean="0">
                <a:cs typeface="B Mitra" panose="00000400000000000000" pitchFamily="2" charset="-78"/>
              </a:rPr>
              <a:t> به </a:t>
            </a:r>
            <a:r>
              <a:rPr lang="fa-IR" dirty="0">
                <a:cs typeface="B Mitra" panose="00000400000000000000" pitchFamily="2" charset="-78"/>
              </a:rPr>
              <a:t>مرور زمان، افراد در معرض ابتلا به عفونت مجدد قرار می گیرند</a:t>
            </a:r>
            <a:endParaRPr lang="en-US" dirty="0">
              <a:cs typeface="B Mitra" panose="00000400000000000000" pitchFamily="2" charset="-78"/>
            </a:endParaRPr>
          </a:p>
        </p:txBody>
      </p:sp>
    </p:spTree>
    <p:extLst>
      <p:ext uri="{BB962C8B-B14F-4D97-AF65-F5344CB8AC3E}">
        <p14:creationId xmlns:p14="http://schemas.microsoft.com/office/powerpoint/2010/main" val="215532847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درمان</a:t>
            </a:r>
            <a:endParaRPr lang="en-US" sz="2800" dirty="0">
              <a:cs typeface="B Titr" panose="00000700000000000000" pitchFamily="2" charset="-78"/>
            </a:endParaRPr>
          </a:p>
        </p:txBody>
      </p:sp>
      <p:sp>
        <p:nvSpPr>
          <p:cNvPr id="4" name="Rectangle 3"/>
          <p:cNvSpPr/>
          <p:nvPr/>
        </p:nvSpPr>
        <p:spPr>
          <a:xfrm>
            <a:off x="886680" y="1062841"/>
            <a:ext cx="10104119" cy="5009064"/>
          </a:xfrm>
          <a:prstGeom prst="rect">
            <a:avLst/>
          </a:prstGeom>
        </p:spPr>
        <p:txBody>
          <a:bodyPr wrap="square">
            <a:spAutoFit/>
          </a:bodyPr>
          <a:lstStyle/>
          <a:p>
            <a:pPr marL="285750" indent="-285750" algn="just" rtl="1">
              <a:lnSpc>
                <a:spcPct val="200000"/>
              </a:lnSpc>
              <a:buFont typeface="Wingdings" panose="05000000000000000000" pitchFamily="2" charset="2"/>
              <a:buChar char="v"/>
            </a:pPr>
            <a:r>
              <a:rPr lang="fa-IR" dirty="0">
                <a:cs typeface="B Mitra" panose="00000400000000000000" pitchFamily="2" charset="-78"/>
              </a:rPr>
              <a:t>هپاتیت </a:t>
            </a:r>
            <a:r>
              <a:rPr lang="en-US" dirty="0">
                <a:cs typeface="B Mitra" panose="00000400000000000000" pitchFamily="2" charset="-78"/>
              </a:rPr>
              <a:t>E </a:t>
            </a:r>
            <a:r>
              <a:rPr lang="fa-IR" dirty="0">
                <a:cs typeface="B Mitra" panose="00000400000000000000" pitchFamily="2" charset="-78"/>
              </a:rPr>
              <a:t>حاد </a:t>
            </a:r>
            <a:r>
              <a:rPr lang="fa-IR" dirty="0" smtClean="0">
                <a:cs typeface="B Mitra" panose="00000400000000000000" pitchFamily="2" charset="-78"/>
              </a:rPr>
              <a:t>در بیشتر </a:t>
            </a:r>
            <a:r>
              <a:rPr lang="fa-IR" dirty="0">
                <a:cs typeface="B Mitra" panose="00000400000000000000" pitchFamily="2" charset="-78"/>
              </a:rPr>
              <a:t>موارد خودمحدود شونده است و نیاز به درمان خاصی غیر </a:t>
            </a:r>
            <a:r>
              <a:rPr lang="fa-IR" dirty="0" smtClean="0">
                <a:cs typeface="B Mitra" panose="00000400000000000000" pitchFamily="2" charset="-78"/>
              </a:rPr>
              <a:t>از های </a:t>
            </a:r>
            <a:r>
              <a:rPr lang="fa-IR" dirty="0">
                <a:cs typeface="B Mitra" panose="00000400000000000000" pitchFamily="2" charset="-78"/>
              </a:rPr>
              <a:t>حمایتی نمی باشد و در واقع هیچ درمان اختصاصی که بتواند روند هپاتیت ر </a:t>
            </a:r>
            <a:r>
              <a:rPr lang="fa-IR" dirty="0" smtClean="0">
                <a:cs typeface="B Mitra" panose="00000400000000000000" pitchFamily="2" charset="-78"/>
              </a:rPr>
              <a:t>ا تغییر </a:t>
            </a:r>
            <a:r>
              <a:rPr lang="fa-IR" dirty="0">
                <a:cs typeface="B Mitra" panose="00000400000000000000" pitchFamily="2" charset="-78"/>
              </a:rPr>
              <a:t>دهد وجود ندارد.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v"/>
            </a:pPr>
            <a:r>
              <a:rPr lang="fa-IR" dirty="0" smtClean="0">
                <a:cs typeface="B Mitra" panose="00000400000000000000" pitchFamily="2" charset="-78"/>
              </a:rPr>
              <a:t>عموما </a:t>
            </a:r>
            <a:r>
              <a:rPr lang="fa-IR" dirty="0">
                <a:cs typeface="B Mitra" panose="00000400000000000000" pitchFamily="2" charset="-78"/>
              </a:rPr>
              <a:t>نیاز به بستری بیمار نمیباشد مگر در مورد را مبتلا به هپاتیت فولمینانت و نیز زنان باردار دارای علائم بالینی که باید در استان بستری شوند.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v"/>
            </a:pPr>
            <a:r>
              <a:rPr lang="fa-IR" dirty="0" smtClean="0">
                <a:cs typeface="B Mitra" panose="00000400000000000000" pitchFamily="2" charset="-78"/>
              </a:rPr>
              <a:t>نکته </a:t>
            </a:r>
            <a:r>
              <a:rPr lang="fa-IR" dirty="0">
                <a:cs typeface="B Mitra" panose="00000400000000000000" pitchFamily="2" charset="-78"/>
              </a:rPr>
              <a:t>مهم در مراقبت از بیماران اجتناب از مصرف داروهای و ضروری است</a:t>
            </a:r>
            <a:r>
              <a:rPr lang="fa-IR" dirty="0" smtClean="0">
                <a:cs typeface="B Mitra" panose="00000400000000000000" pitchFamily="2" charset="-78"/>
              </a:rPr>
              <a:t>.</a:t>
            </a:r>
          </a:p>
          <a:p>
            <a:pPr marL="285750" indent="-285750" algn="just" rtl="1">
              <a:lnSpc>
                <a:spcPct val="200000"/>
              </a:lnSpc>
              <a:buFont typeface="Wingdings" panose="05000000000000000000" pitchFamily="2" charset="2"/>
              <a:buChar char="v"/>
            </a:pPr>
            <a:r>
              <a:rPr lang="fa-IR" dirty="0" smtClean="0">
                <a:cs typeface="B Mitra" panose="00000400000000000000" pitchFamily="2" charset="-78"/>
              </a:rPr>
              <a:t> </a:t>
            </a:r>
            <a:r>
              <a:rPr lang="fa-IR" dirty="0">
                <a:cs typeface="B Mitra" panose="00000400000000000000" pitchFamily="2" charset="-78"/>
              </a:rPr>
              <a:t>استفاده از استامینوفن / پاراستامول و داروهای ضد تهوع در بیماران توصیه نمی شود.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v"/>
            </a:pPr>
            <a:r>
              <a:rPr lang="fa-IR" dirty="0" smtClean="0">
                <a:cs typeface="B Mitra" panose="00000400000000000000" pitchFamily="2" charset="-78"/>
              </a:rPr>
              <a:t>مطالعات </a:t>
            </a:r>
            <a:r>
              <a:rPr lang="fa-IR" dirty="0">
                <a:cs typeface="B Mitra" panose="00000400000000000000" pitchFamily="2" charset="-78"/>
              </a:rPr>
              <a:t>نشان داده است که در افراد دچار ضعف سیستم ایمنی مبتلا به هپاتیت </a:t>
            </a:r>
            <a:r>
              <a:rPr lang="en-US" dirty="0">
                <a:cs typeface="B Mitra" panose="00000400000000000000" pitchFamily="2" charset="-78"/>
              </a:rPr>
              <a:t>E </a:t>
            </a:r>
            <a:r>
              <a:rPr lang="fa-IR" dirty="0">
                <a:cs typeface="B Mitra" panose="00000400000000000000" pitchFamily="2" charset="-78"/>
              </a:rPr>
              <a:t>مزمن، افراد مبتلا به شکل شدید بیماری، بیماران مبتلا به بیماریهای مزمن کبدی و نیز افراد با سابقه پیوند کبد، استفاده از داروی ضد ویروسی ریباویرین می تواند موثر باشد.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v"/>
            </a:pPr>
            <a:r>
              <a:rPr lang="fa-IR" dirty="0" smtClean="0">
                <a:cs typeface="B Mitra" panose="00000400000000000000" pitchFamily="2" charset="-78"/>
              </a:rPr>
              <a:t>در </a:t>
            </a:r>
            <a:r>
              <a:rPr lang="fa-IR" dirty="0">
                <a:cs typeface="B Mitra" panose="00000400000000000000" pitchFamily="2" charset="-78"/>
              </a:rPr>
              <a:t>برخی شرایط خاص درمان با اینترفرون نیز موفقیت آمیز بوده است. </a:t>
            </a:r>
            <a:endParaRPr lang="fa-IR" dirty="0" smtClean="0">
              <a:cs typeface="B Mitra" panose="00000400000000000000" pitchFamily="2" charset="-78"/>
            </a:endParaRPr>
          </a:p>
          <a:p>
            <a:pPr marL="285750" indent="-285750" algn="just" rtl="1">
              <a:lnSpc>
                <a:spcPct val="200000"/>
              </a:lnSpc>
              <a:buFont typeface="Wingdings" panose="05000000000000000000" pitchFamily="2" charset="2"/>
              <a:buChar char="v"/>
            </a:pPr>
            <a:r>
              <a:rPr lang="fa-IR" dirty="0" smtClean="0">
                <a:cs typeface="B Mitra" panose="00000400000000000000" pitchFamily="2" charset="-78"/>
              </a:rPr>
              <a:t>در </a:t>
            </a:r>
            <a:r>
              <a:rPr lang="fa-IR" dirty="0">
                <a:cs typeface="B Mitra" panose="00000400000000000000" pitchFamily="2" charset="-78"/>
              </a:rPr>
              <a:t>افراد دچار عارضه هپاتیت فولمینانت (برق آسا) ممکن است نیاز به پیوند </a:t>
            </a:r>
            <a:r>
              <a:rPr lang="fa-IR" dirty="0" smtClean="0">
                <a:cs typeface="B Mitra" panose="00000400000000000000" pitchFamily="2" charset="-78"/>
              </a:rPr>
              <a:t>کبد باشد</a:t>
            </a:r>
            <a:r>
              <a:rPr lang="fa-IR" dirty="0">
                <a:cs typeface="B Mitra" panose="00000400000000000000" pitchFamily="2" charset="-78"/>
              </a:rPr>
              <a:t>.</a:t>
            </a:r>
            <a:endParaRPr lang="en-US" dirty="0">
              <a:cs typeface="B Mitra" panose="00000400000000000000" pitchFamily="2" charset="-78"/>
            </a:endParaRPr>
          </a:p>
        </p:txBody>
      </p:sp>
    </p:spTree>
    <p:extLst>
      <p:ext uri="{BB962C8B-B14F-4D97-AF65-F5344CB8AC3E}">
        <p14:creationId xmlns:p14="http://schemas.microsoft.com/office/powerpoint/2010/main" val="234513210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پیشگیری</a:t>
            </a:r>
            <a:endParaRPr lang="en-US" sz="2800" dirty="0">
              <a:cs typeface="B Titr" panose="00000700000000000000" pitchFamily="2" charset="-78"/>
            </a:endParaRPr>
          </a:p>
        </p:txBody>
      </p:sp>
      <p:sp>
        <p:nvSpPr>
          <p:cNvPr id="2" name="Rectangle 1"/>
          <p:cNvSpPr/>
          <p:nvPr/>
        </p:nvSpPr>
        <p:spPr>
          <a:xfrm>
            <a:off x="886680" y="1033701"/>
            <a:ext cx="10104119" cy="5078313"/>
          </a:xfrm>
          <a:prstGeom prst="rect">
            <a:avLst/>
          </a:prstGeom>
        </p:spPr>
        <p:txBody>
          <a:bodyPr wrap="square">
            <a:spAutoFit/>
          </a:bodyPr>
          <a:lstStyle/>
          <a:p>
            <a:pPr marL="285750" indent="-285750" algn="just" rtl="1">
              <a:lnSpc>
                <a:spcPct val="150000"/>
              </a:lnSpc>
              <a:buFont typeface="Arial" panose="020B0604020202020204" pitchFamily="34" charset="0"/>
              <a:buChar char="•"/>
            </a:pPr>
            <a:r>
              <a:rPr lang="fa-IR" dirty="0">
                <a:cs typeface="B Mitra" panose="00000400000000000000" pitchFamily="2" charset="-78"/>
              </a:rPr>
              <a:t>پیشگیری موثرترین رویکرد در برابر بیماری هپاتیت </a:t>
            </a:r>
            <a:r>
              <a:rPr lang="en-US" dirty="0">
                <a:cs typeface="B Mitra" panose="00000400000000000000" pitchFamily="2" charset="-78"/>
              </a:rPr>
              <a:t>E </a:t>
            </a:r>
            <a:r>
              <a:rPr lang="fa-IR" dirty="0">
                <a:cs typeface="B Mitra" panose="00000400000000000000" pitchFamily="2" charset="-78"/>
              </a:rPr>
              <a:t>و رعایت بهداشت فردی و محیطی بهترین روش پیشگیری است.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حفظ </a:t>
            </a:r>
            <a:r>
              <a:rPr lang="fa-IR" dirty="0">
                <a:cs typeface="B Mitra" panose="00000400000000000000" pitchFamily="2" charset="-78"/>
              </a:rPr>
              <a:t>استانداردهای کیفی منابع تأمین آب به همراه ایجاد سیستم های مناسب جمع آوری و دفع فاضلاب رویکردهای اصلی جهت کنترل و کاهش عفونت </a:t>
            </a:r>
            <a:r>
              <a:rPr lang="en-US" dirty="0">
                <a:cs typeface="B Mitra" panose="00000400000000000000" pitchFamily="2" charset="-78"/>
              </a:rPr>
              <a:t>HEV </a:t>
            </a:r>
            <a:r>
              <a:rPr lang="fa-IR" dirty="0">
                <a:cs typeface="B Mitra" panose="00000400000000000000" pitchFamily="2" charset="-78"/>
              </a:rPr>
              <a:t>در سطح جامعه می باشند.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رعایت </a:t>
            </a:r>
            <a:r>
              <a:rPr lang="fa-IR" dirty="0">
                <a:cs typeface="B Mitra" panose="00000400000000000000" pitchFamily="2" charset="-78"/>
              </a:rPr>
              <a:t>اصول بهداشت فردی و نیز اجتناب از مصرف آب یا یخی که نسبت به سلامت آن اطمینان نیست از موثرترین اقدامات جهت پیشگیری از ابتلا هر فرد به عفونت </a:t>
            </a:r>
            <a:r>
              <a:rPr lang="en-US" dirty="0">
                <a:cs typeface="B Mitra" panose="00000400000000000000" pitchFamily="2" charset="-78"/>
              </a:rPr>
              <a:t>HEV </a:t>
            </a:r>
            <a:r>
              <a:rPr lang="fa-IR" dirty="0">
                <a:cs typeface="B Mitra" panose="00000400000000000000" pitchFamily="2" charset="-78"/>
              </a:rPr>
              <a:t>میباشد.</a:t>
            </a: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اگر چه </a:t>
            </a:r>
            <a:r>
              <a:rPr lang="fa-IR" dirty="0">
                <a:cs typeface="B Mitra" panose="00000400000000000000" pitchFamily="2" charset="-78"/>
              </a:rPr>
              <a:t>خطر آلودگی مواد غذایی با ویروس هپاتیت </a:t>
            </a:r>
            <a:r>
              <a:rPr lang="en-US" dirty="0">
                <a:cs typeface="B Mitra" panose="00000400000000000000" pitchFamily="2" charset="-78"/>
              </a:rPr>
              <a:t>E </a:t>
            </a:r>
            <a:r>
              <a:rPr lang="fa-IR" dirty="0">
                <a:cs typeface="B Mitra" panose="00000400000000000000" pitchFamily="2" charset="-78"/>
              </a:rPr>
              <a:t>کمتر از ویروس هپاتیت </a:t>
            </a:r>
            <a:r>
              <a:rPr lang="en-US" dirty="0">
                <a:cs typeface="B Mitra" panose="00000400000000000000" pitchFamily="2" charset="-78"/>
              </a:rPr>
              <a:t>A </a:t>
            </a:r>
            <a:r>
              <a:rPr lang="fa-IR" dirty="0">
                <a:cs typeface="B Mitra" panose="00000400000000000000" pitchFamily="2" charset="-78"/>
              </a:rPr>
              <a:t>می باشد و طغیان های ناشی از هپاتیت </a:t>
            </a:r>
            <a:r>
              <a:rPr lang="en-US" dirty="0">
                <a:cs typeface="B Mitra" panose="00000400000000000000" pitchFamily="2" charset="-78"/>
              </a:rPr>
              <a:t>E </a:t>
            </a:r>
            <a:r>
              <a:rPr lang="fa-IR" dirty="0">
                <a:cs typeface="B Mitra" panose="00000400000000000000" pitchFamily="2" charset="-78"/>
              </a:rPr>
              <a:t>معمولا به دنبال آلودگی آب اتفاق می افتد </a:t>
            </a:r>
            <a:r>
              <a:rPr lang="fa-IR" dirty="0" smtClean="0">
                <a:cs typeface="B Mitra" panose="00000400000000000000" pitchFamily="2" charset="-78"/>
              </a:rPr>
              <a:t>ولی محافظت مواد </a:t>
            </a:r>
            <a:r>
              <a:rPr lang="fa-IR" dirty="0">
                <a:cs typeface="B Mitra" panose="00000400000000000000" pitchFamily="2" charset="-78"/>
              </a:rPr>
              <a:t>غذایی از آلودگی به ویژه در طول سفر باید رعایت گردد. </a:t>
            </a:r>
            <a:endParaRPr lang="fa-IR" dirty="0" smtClean="0">
              <a:cs typeface="B Mitra" panose="00000400000000000000" pitchFamily="2" charset="-78"/>
            </a:endParaRPr>
          </a:p>
          <a:p>
            <a:pPr marL="285750" indent="-285750" algn="just" rtl="1">
              <a:lnSpc>
                <a:spcPct val="150000"/>
              </a:lnSpc>
              <a:buFont typeface="Arial" panose="020B0604020202020204" pitchFamily="34" charset="0"/>
              <a:buChar char="•"/>
            </a:pPr>
            <a:r>
              <a:rPr lang="fa-IR" dirty="0" smtClean="0">
                <a:cs typeface="B Mitra" panose="00000400000000000000" pitchFamily="2" charset="-78"/>
              </a:rPr>
              <a:t>بهتر </a:t>
            </a:r>
            <a:r>
              <a:rPr lang="fa-IR" dirty="0">
                <a:cs typeface="B Mitra" panose="00000400000000000000" pitchFamily="2" charset="-78"/>
              </a:rPr>
              <a:t>است به </a:t>
            </a:r>
            <a:r>
              <a:rPr lang="fa-IR" dirty="0" smtClean="0">
                <a:cs typeface="B Mitra" panose="00000400000000000000" pitchFamily="2" charset="-78"/>
              </a:rPr>
              <a:t>مادران باردار </a:t>
            </a:r>
            <a:r>
              <a:rPr lang="fa-IR" dirty="0">
                <a:cs typeface="B Mitra" panose="00000400000000000000" pitchFamily="2" charset="-78"/>
              </a:rPr>
              <a:t>توصیه شود در طول دوره بارداری از مسافرت به مناطق آندمیک </a:t>
            </a:r>
            <a:r>
              <a:rPr lang="fa-IR" dirty="0" smtClean="0">
                <a:cs typeface="B Mitra" panose="00000400000000000000" pitchFamily="2" charset="-78"/>
              </a:rPr>
              <a:t>اجتناب نمایند</a:t>
            </a:r>
          </a:p>
          <a:p>
            <a:pPr algn="just" rtl="1">
              <a:lnSpc>
                <a:spcPct val="150000"/>
              </a:lnSpc>
            </a:pPr>
            <a:r>
              <a:rPr lang="fa-IR" b="1" dirty="0">
                <a:cs typeface="B Mitra" panose="00000400000000000000" pitchFamily="2" charset="-78"/>
              </a:rPr>
              <a:t>واکسیناسیون و ایمونوپروفیلاکسی </a:t>
            </a:r>
            <a:endParaRPr lang="fa-IR" b="1" dirty="0" smtClean="0">
              <a:cs typeface="B Mitra" panose="00000400000000000000" pitchFamily="2" charset="-78"/>
            </a:endParaRPr>
          </a:p>
          <a:p>
            <a:pPr algn="just" rtl="1">
              <a:lnSpc>
                <a:spcPct val="150000"/>
              </a:lnSpc>
            </a:pPr>
            <a:r>
              <a:rPr lang="fa-IR" dirty="0" smtClean="0">
                <a:cs typeface="B Mitra" panose="00000400000000000000" pitchFamily="2" charset="-78"/>
              </a:rPr>
              <a:t>در </a:t>
            </a:r>
            <a:r>
              <a:rPr lang="fa-IR" dirty="0">
                <a:cs typeface="B Mitra" panose="00000400000000000000" pitchFamily="2" charset="-78"/>
              </a:rPr>
              <a:t>سال ۲۰۱۱ نوعی واکسن نوترکیب برای پیشگیری از عفونت با </a:t>
            </a:r>
            <a:r>
              <a:rPr lang="en-US" dirty="0">
                <a:cs typeface="B Mitra" panose="00000400000000000000" pitchFamily="2" charset="-78"/>
              </a:rPr>
              <a:t>HEV </a:t>
            </a:r>
            <a:r>
              <a:rPr lang="fa-IR" dirty="0">
                <a:cs typeface="B Mitra" panose="00000400000000000000" pitchFamily="2" charset="-78"/>
              </a:rPr>
              <a:t>در چین ثبت شده است که این واکسن هنوز در کشورهای دیگر تصویب نشده است و استفاده نمی شود. </a:t>
            </a:r>
            <a:r>
              <a:rPr lang="fa-IR" dirty="0" smtClean="0">
                <a:cs typeface="B Mitra" panose="00000400000000000000" pitchFamily="2" charset="-78"/>
              </a:rPr>
              <a:t>بر </a:t>
            </a:r>
            <a:r>
              <a:rPr lang="fa-IR" dirty="0">
                <a:cs typeface="B Mitra" panose="00000400000000000000" pitchFamily="2" charset="-78"/>
              </a:rPr>
              <a:t>اساس مطالعات انجام شده ایمنی غیرفعال می تواند در مدل های جهان - محافظتی داشته باشد و گاماگلوبین در کشورهایی که این بیماری اندمیک نیست </a:t>
            </a:r>
            <a:r>
              <a:rPr lang="fa-IR" dirty="0" smtClean="0">
                <a:cs typeface="B Mitra" panose="00000400000000000000" pitchFamily="2" charset="-78"/>
              </a:rPr>
              <a:t>موثر می باشد.</a:t>
            </a:r>
            <a:endParaRPr lang="en-US" dirty="0">
              <a:cs typeface="B Mitra" panose="00000400000000000000" pitchFamily="2" charset="-78"/>
            </a:endParaRPr>
          </a:p>
        </p:txBody>
      </p:sp>
    </p:spTree>
    <p:extLst>
      <p:ext uri="{BB962C8B-B14F-4D97-AF65-F5344CB8AC3E}">
        <p14:creationId xmlns:p14="http://schemas.microsoft.com/office/powerpoint/2010/main" val="413524425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a:cs typeface="B Titr" panose="00000700000000000000" pitchFamily="2" charset="-78"/>
              </a:rPr>
              <a:t>مدیریت اطلاعات و گزارش دهی موارد بیماری در نظام </a:t>
            </a:r>
            <a:r>
              <a:rPr lang="fa-IR" sz="2800" dirty="0" smtClean="0">
                <a:cs typeface="B Titr" panose="00000700000000000000" pitchFamily="2" charset="-78"/>
              </a:rPr>
              <a:t>کشوری مراقبت </a:t>
            </a:r>
            <a:r>
              <a:rPr lang="fa-IR" sz="2800" dirty="0">
                <a:cs typeface="B Titr" panose="00000700000000000000" pitchFamily="2" charset="-78"/>
              </a:rPr>
              <a:t>هپاتیت </a:t>
            </a:r>
            <a:r>
              <a:rPr lang="en-US" sz="2800" dirty="0">
                <a:cs typeface="B Titr" panose="00000700000000000000" pitchFamily="2" charset="-78"/>
              </a:rPr>
              <a:t>E</a:t>
            </a:r>
            <a:endParaRPr lang="en-US" sz="2800" dirty="0">
              <a:cs typeface="B Titr" panose="00000700000000000000" pitchFamily="2" charset="-78"/>
            </a:endParaRPr>
          </a:p>
        </p:txBody>
      </p:sp>
      <p:sp>
        <p:nvSpPr>
          <p:cNvPr id="5" name="Rectangle 4"/>
          <p:cNvSpPr/>
          <p:nvPr/>
        </p:nvSpPr>
        <p:spPr>
          <a:xfrm>
            <a:off x="886681" y="1516916"/>
            <a:ext cx="10104119" cy="1338828"/>
          </a:xfrm>
          <a:prstGeom prst="rect">
            <a:avLst/>
          </a:prstGeom>
        </p:spPr>
        <p:txBody>
          <a:bodyPr wrap="square">
            <a:spAutoFit/>
          </a:bodyPr>
          <a:lstStyle/>
          <a:p>
            <a:pPr algn="just" rtl="1">
              <a:lnSpc>
                <a:spcPct val="150000"/>
              </a:lnSpc>
            </a:pPr>
            <a:r>
              <a:rPr lang="fa-IR" dirty="0">
                <a:cs typeface="B Mitra" panose="00000400000000000000" pitchFamily="2" charset="-78"/>
              </a:rPr>
              <a:t>در نظام کشوری مراقبت هپاتیت </a:t>
            </a:r>
            <a:r>
              <a:rPr lang="en-US" dirty="0">
                <a:cs typeface="B Mitra" panose="00000400000000000000" pitchFamily="2" charset="-78"/>
              </a:rPr>
              <a:t>E </a:t>
            </a:r>
            <a:r>
              <a:rPr lang="fa-IR" dirty="0" smtClean="0">
                <a:cs typeface="B Mitra" panose="00000400000000000000" pitchFamily="2" charset="-78"/>
              </a:rPr>
              <a:t> گزارش </a:t>
            </a:r>
            <a:r>
              <a:rPr lang="fa-IR" dirty="0">
                <a:cs typeface="B Mitra" panose="00000400000000000000" pitchFamily="2" charset="-78"/>
              </a:rPr>
              <a:t>دهی موارد بیماری به صورت غیرفوری بوده و کلیه موارد قطعی هپاتیت </a:t>
            </a:r>
            <a:r>
              <a:rPr lang="en-US" dirty="0">
                <a:cs typeface="B Mitra" panose="00000400000000000000" pitchFamily="2" charset="-78"/>
              </a:rPr>
              <a:t>E </a:t>
            </a:r>
            <a:r>
              <a:rPr lang="fa-IR" dirty="0">
                <a:cs typeface="B Mitra" panose="00000400000000000000" pitchFamily="2" charset="-78"/>
              </a:rPr>
              <a:t>باید گزارش شوند</a:t>
            </a:r>
            <a:r>
              <a:rPr lang="fa-IR" dirty="0" smtClean="0">
                <a:cs typeface="B Mitra" panose="00000400000000000000" pitchFamily="2" charset="-78"/>
              </a:rPr>
              <a:t>.</a:t>
            </a:r>
          </a:p>
          <a:p>
            <a:pPr algn="just" rtl="1">
              <a:lnSpc>
                <a:spcPct val="150000"/>
              </a:lnSpc>
            </a:pPr>
            <a:r>
              <a:rPr lang="fa-IR" dirty="0" smtClean="0">
                <a:cs typeface="B Mitra" panose="00000400000000000000" pitchFamily="2" charset="-78"/>
              </a:rPr>
              <a:t> </a:t>
            </a:r>
            <a:r>
              <a:rPr lang="fa-IR" dirty="0">
                <a:cs typeface="B Mitra" panose="00000400000000000000" pitchFamily="2" charset="-78"/>
              </a:rPr>
              <a:t>لازم است برای هر مورد ابتلا فرم بررسی تکمیل و سپس اطلاعات بیمار در فرم الکترونیکی مربوطه که در درگاه الکترونیکی مرکز مدیریت بیماریهای </a:t>
            </a:r>
            <a:r>
              <a:rPr lang="fa-IR" dirty="0" smtClean="0">
                <a:cs typeface="B Mitra" panose="00000400000000000000" pitchFamily="2" charset="-78"/>
              </a:rPr>
              <a:t>واگیر ، اداره </a:t>
            </a:r>
            <a:r>
              <a:rPr lang="fa-IR" dirty="0">
                <a:cs typeface="B Mitra" panose="00000400000000000000" pitchFamily="2" charset="-78"/>
              </a:rPr>
              <a:t>بیماریهای منتقله از آب و غذا قرار گرفته است، ثبت گردد. </a:t>
            </a:r>
            <a:endParaRPr lang="fa-IR" dirty="0" smtClean="0">
              <a:cs typeface="B Mitra" panose="00000400000000000000" pitchFamily="2" charset="-78"/>
            </a:endParaRPr>
          </a:p>
        </p:txBody>
      </p:sp>
      <p:sp>
        <p:nvSpPr>
          <p:cNvPr id="6" name="Rectangle 5"/>
          <p:cNvSpPr/>
          <p:nvPr/>
        </p:nvSpPr>
        <p:spPr>
          <a:xfrm>
            <a:off x="886681" y="4124236"/>
            <a:ext cx="10104119" cy="73866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rtl="1">
              <a:lnSpc>
                <a:spcPct val="200000"/>
              </a:lnSpc>
            </a:pPr>
            <a:r>
              <a:rPr lang="fa-IR" sz="2400" dirty="0" smtClean="0">
                <a:cs typeface="B Titr" panose="00000700000000000000" pitchFamily="2" charset="-78"/>
              </a:rPr>
              <a:t>نکته </a:t>
            </a:r>
            <a:r>
              <a:rPr lang="fa-IR" sz="2400" dirty="0" smtClean="0">
                <a:cs typeface="B Titr" panose="00000700000000000000" pitchFamily="2" charset="-78"/>
              </a:rPr>
              <a:t>:</a:t>
            </a:r>
            <a:r>
              <a:rPr lang="fa-IR" sz="2400" dirty="0" smtClean="0">
                <a:cs typeface="B Mitra" panose="00000400000000000000" pitchFamily="2" charset="-78"/>
              </a:rPr>
              <a:t>در </a:t>
            </a:r>
            <a:r>
              <a:rPr lang="fa-IR" sz="2400" dirty="0">
                <a:cs typeface="B Mitra" panose="00000400000000000000" pitchFamily="2" charset="-78"/>
              </a:rPr>
              <a:t>صورت وقوع طغیان هپاتیت </a:t>
            </a:r>
            <a:r>
              <a:rPr lang="en-US" sz="2400" dirty="0">
                <a:cs typeface="B Mitra" panose="00000400000000000000" pitchFamily="2" charset="-78"/>
              </a:rPr>
              <a:t>E </a:t>
            </a:r>
            <a:r>
              <a:rPr lang="fa-IR" sz="2400" dirty="0">
                <a:cs typeface="B Mitra" panose="00000400000000000000" pitchFamily="2" charset="-78"/>
              </a:rPr>
              <a:t>در منطقه تحت پوشش، گزارش دهی طغیان باید به صورت </a:t>
            </a:r>
            <a:r>
              <a:rPr lang="fa-IR" sz="2400" u="sng" dirty="0">
                <a:cs typeface="B Mitra" panose="00000400000000000000" pitchFamily="2" charset="-78"/>
              </a:rPr>
              <a:t>آنی</a:t>
            </a:r>
            <a:r>
              <a:rPr lang="fa-IR" sz="2400" dirty="0">
                <a:cs typeface="B Mitra" panose="00000400000000000000" pitchFamily="2" charset="-78"/>
              </a:rPr>
              <a:t> انجام شود</a:t>
            </a:r>
            <a:endParaRPr lang="fa-IR" sz="2400" dirty="0" smtClean="0">
              <a:cs typeface="B Titr" panose="00000700000000000000" pitchFamily="2" charset="-78"/>
            </a:endParaRPr>
          </a:p>
        </p:txBody>
      </p:sp>
    </p:spTree>
    <p:extLst>
      <p:ext uri="{BB962C8B-B14F-4D97-AF65-F5344CB8AC3E}">
        <p14:creationId xmlns:p14="http://schemas.microsoft.com/office/powerpoint/2010/main" val="69496729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تعریف مورد</a:t>
            </a:r>
            <a:endParaRPr lang="en-US" sz="2800" dirty="0">
              <a:cs typeface="B Titr" panose="00000700000000000000" pitchFamily="2" charset="-78"/>
            </a:endParaRPr>
          </a:p>
        </p:txBody>
      </p:sp>
      <p:sp>
        <p:nvSpPr>
          <p:cNvPr id="2" name="Rectangle 1"/>
          <p:cNvSpPr/>
          <p:nvPr/>
        </p:nvSpPr>
        <p:spPr>
          <a:xfrm>
            <a:off x="886680" y="1033701"/>
            <a:ext cx="10104119" cy="3139321"/>
          </a:xfrm>
          <a:prstGeom prst="rect">
            <a:avLst/>
          </a:prstGeom>
        </p:spPr>
        <p:txBody>
          <a:bodyPr wrap="square">
            <a:spAutoFit/>
          </a:bodyPr>
          <a:lstStyle/>
          <a:p>
            <a:pPr marL="285750" indent="-285750" algn="just" rtl="1">
              <a:lnSpc>
                <a:spcPct val="150000"/>
              </a:lnSpc>
              <a:buFont typeface="Wingdings" panose="05000000000000000000" pitchFamily="2" charset="2"/>
              <a:buChar char="v"/>
            </a:pPr>
            <a:r>
              <a:rPr lang="fa-IR" b="1" u="sng" dirty="0" smtClean="0">
                <a:cs typeface="B Mitra" panose="00000400000000000000" pitchFamily="2" charset="-78"/>
              </a:rPr>
              <a:t>عفونت </a:t>
            </a:r>
            <a:r>
              <a:rPr lang="fa-IR" b="1" u="sng" dirty="0">
                <a:cs typeface="B Mitra" panose="00000400000000000000" pitchFamily="2" charset="-78"/>
              </a:rPr>
              <a:t>حاد با ویروس هپاتیت </a:t>
            </a:r>
            <a:r>
              <a:rPr lang="en-US" b="1" u="sng" dirty="0" smtClean="0">
                <a:cs typeface="B Mitra" panose="00000400000000000000" pitchFamily="2" charset="-78"/>
              </a:rPr>
              <a:t>E</a:t>
            </a:r>
            <a:r>
              <a:rPr lang="fa-IR" b="1" u="sng" dirty="0" smtClean="0">
                <a:cs typeface="B Mitra" panose="00000400000000000000" pitchFamily="2" charset="-78"/>
              </a:rPr>
              <a:t> :</a:t>
            </a:r>
            <a:endParaRPr lang="en-US" b="1" u="sng" dirty="0">
              <a:cs typeface="B Mitra" panose="00000400000000000000" pitchFamily="2" charset="-78"/>
            </a:endParaRPr>
          </a:p>
          <a:p>
            <a:pPr marL="285750" indent="-285750" algn="just" rtl="1">
              <a:lnSpc>
                <a:spcPct val="150000"/>
              </a:lnSpc>
              <a:buFont typeface="Arial" panose="020B0604020202020204" pitchFamily="34" charset="0"/>
              <a:buChar char="•"/>
            </a:pPr>
            <a:r>
              <a:rPr lang="fa-IR" sz="2000" u="sng" dirty="0" smtClean="0">
                <a:cs typeface="B Mitra" panose="00000400000000000000" pitchFamily="2" charset="-78"/>
              </a:rPr>
              <a:t>معیارهای </a:t>
            </a:r>
            <a:r>
              <a:rPr lang="fa-IR" sz="2000" u="sng" dirty="0">
                <a:cs typeface="B Mitra" panose="00000400000000000000" pitchFamily="2" charset="-78"/>
              </a:rPr>
              <a:t>بالینی: </a:t>
            </a:r>
            <a:endParaRPr lang="fa-IR" sz="2000" u="sng" dirty="0" smtClean="0">
              <a:cs typeface="B Mitra" panose="00000400000000000000" pitchFamily="2" charset="-78"/>
            </a:endParaRPr>
          </a:p>
          <a:p>
            <a:pPr algn="just" rtl="1">
              <a:lnSpc>
                <a:spcPct val="150000"/>
              </a:lnSpc>
            </a:pPr>
            <a:r>
              <a:rPr lang="fa-IR" dirty="0">
                <a:cs typeface="B Mitra" panose="00000400000000000000" pitchFamily="2" charset="-78"/>
              </a:rPr>
              <a:t> </a:t>
            </a:r>
            <a:r>
              <a:rPr lang="fa-IR" dirty="0" smtClean="0">
                <a:cs typeface="B Mitra" panose="00000400000000000000" pitchFamily="2" charset="-78"/>
              </a:rPr>
              <a:t>    هر </a:t>
            </a:r>
            <a:r>
              <a:rPr lang="fa-IR" dirty="0">
                <a:cs typeface="B Mitra" panose="00000400000000000000" pitchFamily="2" charset="-78"/>
              </a:rPr>
              <a:t>فرد دارای علائم بالینی سازگار با مورد هپاتیت حاد ویروسی </a:t>
            </a:r>
            <a:r>
              <a:rPr lang="fa-IR" sz="2000" b="1" u="sng" dirty="0">
                <a:cs typeface="B Mitra" panose="00000400000000000000" pitchFamily="2" charset="-78"/>
              </a:rPr>
              <a:t>یا</a:t>
            </a:r>
            <a:r>
              <a:rPr lang="fa-IR" dirty="0">
                <a:cs typeface="B Mitra" panose="00000400000000000000" pitchFamily="2" charset="-78"/>
              </a:rPr>
              <a:t> منطبق با تظاهرات خارج کبدی شناخته شده </a:t>
            </a:r>
            <a:r>
              <a:rPr lang="en-US" dirty="0">
                <a:cs typeface="B Mitra" panose="00000400000000000000" pitchFamily="2" charset="-78"/>
              </a:rPr>
              <a:t>HEV</a:t>
            </a:r>
          </a:p>
          <a:p>
            <a:pPr marL="285750" indent="-285750" algn="just" rtl="1">
              <a:lnSpc>
                <a:spcPct val="150000"/>
              </a:lnSpc>
              <a:buFont typeface="Arial" panose="020B0604020202020204" pitchFamily="34" charset="0"/>
              <a:buChar char="•"/>
            </a:pPr>
            <a:r>
              <a:rPr lang="fa-IR" sz="2000" u="sng" dirty="0" smtClean="0">
                <a:cs typeface="B Mitra" panose="00000400000000000000" pitchFamily="2" charset="-78"/>
              </a:rPr>
              <a:t> </a:t>
            </a:r>
            <a:r>
              <a:rPr lang="fa-IR" sz="2000" u="sng" dirty="0">
                <a:cs typeface="B Mitra" panose="00000400000000000000" pitchFamily="2" charset="-78"/>
              </a:rPr>
              <a:t>معیارهای </a:t>
            </a:r>
            <a:r>
              <a:rPr lang="fa-IR" sz="2000" u="sng" dirty="0" smtClean="0">
                <a:cs typeface="B Mitra" panose="00000400000000000000" pitchFamily="2" charset="-78"/>
              </a:rPr>
              <a:t>آزمایشگاهی :</a:t>
            </a:r>
          </a:p>
          <a:p>
            <a:pPr algn="just" rtl="1">
              <a:lnSpc>
                <a:spcPct val="150000"/>
              </a:lnSpc>
            </a:pPr>
            <a:r>
              <a:rPr lang="fa-IR" dirty="0">
                <a:cs typeface="B Mitra" panose="00000400000000000000" pitchFamily="2" charset="-78"/>
              </a:rPr>
              <a:t> </a:t>
            </a:r>
            <a:r>
              <a:rPr lang="fa-IR" dirty="0" smtClean="0">
                <a:cs typeface="B Mitra" panose="00000400000000000000" pitchFamily="2" charset="-78"/>
              </a:rPr>
              <a:t>     </a:t>
            </a:r>
            <a:r>
              <a:rPr lang="fa-IR" dirty="0">
                <a:cs typeface="B Mitra" panose="00000400000000000000" pitchFamily="2" charset="-78"/>
              </a:rPr>
              <a:t>مثبت بودن نتیجه تست آنتی بادی اختصاصی </a:t>
            </a:r>
            <a:r>
              <a:rPr lang="fa-IR" dirty="0" smtClean="0">
                <a:cs typeface="B Mitra" panose="00000400000000000000" pitchFamily="2" charset="-78"/>
              </a:rPr>
              <a:t>برای  </a:t>
            </a:r>
            <a:r>
              <a:rPr lang="en-US" dirty="0" smtClean="0">
                <a:cs typeface="B Mitra" panose="00000400000000000000" pitchFamily="2" charset="-78"/>
              </a:rPr>
              <a:t>IgM</a:t>
            </a:r>
            <a:r>
              <a:rPr lang="en-US" dirty="0">
                <a:cs typeface="B Mitra" panose="00000400000000000000" pitchFamily="2" charset="-78"/>
              </a:rPr>
              <a:t>) </a:t>
            </a:r>
            <a:r>
              <a:rPr lang="en-US" dirty="0" smtClean="0">
                <a:cs typeface="B Mitra" panose="00000400000000000000" pitchFamily="2" charset="-78"/>
              </a:rPr>
              <a:t>HEV</a:t>
            </a:r>
            <a:r>
              <a:rPr lang="fa-IR" dirty="0" smtClean="0">
                <a:cs typeface="B Mitra" panose="00000400000000000000" pitchFamily="2" charset="-78"/>
              </a:rPr>
              <a:t> و </a:t>
            </a:r>
            <a:r>
              <a:rPr lang="en-US" dirty="0" smtClean="0">
                <a:cs typeface="B Mitra" panose="00000400000000000000" pitchFamily="2" charset="-78"/>
              </a:rPr>
              <a:t>IgG </a:t>
            </a:r>
            <a:r>
              <a:rPr lang="fa-IR" dirty="0" smtClean="0">
                <a:cs typeface="B Mitra" panose="00000400000000000000" pitchFamily="2" charset="-78"/>
              </a:rPr>
              <a:t>) </a:t>
            </a:r>
          </a:p>
          <a:p>
            <a:pPr algn="just" rtl="1">
              <a:lnSpc>
                <a:spcPct val="150000"/>
              </a:lnSpc>
            </a:pPr>
            <a:r>
              <a:rPr lang="fa-IR" dirty="0" smtClean="0">
                <a:cs typeface="B Mitra" panose="00000400000000000000" pitchFamily="2" charset="-78"/>
              </a:rPr>
              <a:t>و / یا</a:t>
            </a:r>
          </a:p>
          <a:p>
            <a:pPr algn="just" rtl="1">
              <a:lnSpc>
                <a:spcPct val="150000"/>
              </a:lnSpc>
            </a:pPr>
            <a:r>
              <a:rPr lang="fa-IR" dirty="0" smtClean="0">
                <a:cs typeface="B Mitra" panose="00000400000000000000" pitchFamily="2" charset="-78"/>
              </a:rPr>
              <a:t>     مثبت </a:t>
            </a:r>
            <a:r>
              <a:rPr lang="fa-IR" dirty="0">
                <a:cs typeface="B Mitra" panose="00000400000000000000" pitchFamily="2" charset="-78"/>
              </a:rPr>
              <a:t>بودن نتیجه تست بررسی نوکلئیک اسید </a:t>
            </a:r>
            <a:r>
              <a:rPr lang="en-US" dirty="0">
                <a:cs typeface="B Mitra" panose="00000400000000000000" pitchFamily="2" charset="-78"/>
              </a:rPr>
              <a:t>HEV </a:t>
            </a:r>
            <a:r>
              <a:rPr lang="fa-IR" dirty="0">
                <a:cs typeface="B Mitra" panose="00000400000000000000" pitchFamily="2" charset="-78"/>
              </a:rPr>
              <a:t>در نمونه سرم / پلاسما یا مدفوع</a:t>
            </a:r>
            <a:endParaRPr lang="en-US" dirty="0">
              <a:cs typeface="B Mitra" panose="00000400000000000000" pitchFamily="2" charset="-78"/>
            </a:endParaRPr>
          </a:p>
        </p:txBody>
      </p:sp>
    </p:spTree>
    <p:extLst>
      <p:ext uri="{BB962C8B-B14F-4D97-AF65-F5344CB8AC3E}">
        <p14:creationId xmlns:p14="http://schemas.microsoft.com/office/powerpoint/2010/main" val="407264045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6681" y="223895"/>
            <a:ext cx="10104119" cy="651990"/>
          </a:xfrm>
          <a:prstGeom prst="rect">
            <a:avLst/>
          </a:prstGeom>
          <a:solidFill>
            <a:schemeClr val="accent1">
              <a:lumMod val="40000"/>
              <a:lumOff val="60000"/>
            </a:schemeClr>
          </a:solidFill>
        </p:spPr>
        <p:style>
          <a:lnRef idx="2">
            <a:schemeClr val="accent6"/>
          </a:lnRef>
          <a:fillRef idx="1">
            <a:schemeClr val="lt1"/>
          </a:fillRef>
          <a:effectRef idx="0">
            <a:schemeClr val="accent6"/>
          </a:effectRef>
          <a:fontRef idx="minor">
            <a:schemeClr val="dk1"/>
          </a:fontRef>
        </p:style>
        <p:txBody>
          <a:bodyPr rtlCol="1" anchor="ctr"/>
          <a:lstStyle/>
          <a:p>
            <a:pPr algn="r" rtl="1">
              <a:lnSpc>
                <a:spcPct val="107000"/>
              </a:lnSpc>
              <a:spcBef>
                <a:spcPts val="200"/>
              </a:spcBef>
            </a:pPr>
            <a:r>
              <a:rPr lang="fa-IR" sz="2800" dirty="0" smtClean="0">
                <a:cs typeface="B Titr" panose="00000700000000000000" pitchFamily="2" charset="-78"/>
              </a:rPr>
              <a:t>طبقه بندی مورد</a:t>
            </a:r>
            <a:endParaRPr lang="en-US" sz="2800" dirty="0">
              <a:cs typeface="B Titr" panose="00000700000000000000" pitchFamily="2" charset="-78"/>
            </a:endParaRPr>
          </a:p>
        </p:txBody>
      </p:sp>
      <p:sp>
        <p:nvSpPr>
          <p:cNvPr id="2" name="Rectangle 1"/>
          <p:cNvSpPr/>
          <p:nvPr/>
        </p:nvSpPr>
        <p:spPr>
          <a:xfrm>
            <a:off x="886680" y="1033701"/>
            <a:ext cx="10104119" cy="5078313"/>
          </a:xfrm>
          <a:prstGeom prst="rect">
            <a:avLst/>
          </a:prstGeom>
        </p:spPr>
        <p:txBody>
          <a:bodyPr wrap="square">
            <a:spAutoFit/>
          </a:bodyPr>
          <a:lstStyle/>
          <a:p>
            <a:pPr marL="285750" indent="-285750" algn="just" rtl="1">
              <a:lnSpc>
                <a:spcPct val="150000"/>
              </a:lnSpc>
              <a:buFont typeface="Wingdings" panose="05000000000000000000" pitchFamily="2" charset="2"/>
              <a:buChar char="v"/>
            </a:pPr>
            <a:r>
              <a:rPr lang="fa-IR" dirty="0" smtClean="0">
                <a:cs typeface="B Mitra" panose="00000400000000000000" pitchFamily="2" charset="-78"/>
              </a:rPr>
              <a:t>مورد مشکوک : کاربرد ندارد</a:t>
            </a:r>
          </a:p>
          <a:p>
            <a:pPr marL="285750" indent="-285750" algn="just" rtl="1">
              <a:lnSpc>
                <a:spcPct val="150000"/>
              </a:lnSpc>
              <a:buFont typeface="Wingdings" panose="05000000000000000000" pitchFamily="2" charset="2"/>
              <a:buChar char="v"/>
            </a:pPr>
            <a:r>
              <a:rPr lang="fa-IR" dirty="0" smtClean="0">
                <a:cs typeface="B Mitra" panose="00000400000000000000" pitchFamily="2" charset="-78"/>
              </a:rPr>
              <a:t>مورد محتمل : کاربرد ندارد</a:t>
            </a:r>
          </a:p>
          <a:p>
            <a:pPr marL="285750" indent="-285750" algn="just" rtl="1">
              <a:lnSpc>
                <a:spcPct val="150000"/>
              </a:lnSpc>
              <a:buFont typeface="Wingdings" panose="05000000000000000000" pitchFamily="2" charset="2"/>
              <a:buChar char="v"/>
            </a:pPr>
            <a:r>
              <a:rPr lang="fa-IR" dirty="0" smtClean="0">
                <a:cs typeface="B Mitra" panose="00000400000000000000" pitchFamily="2" charset="-78"/>
              </a:rPr>
              <a:t>مورد قطعی : </a:t>
            </a:r>
          </a:p>
          <a:p>
            <a:pPr marL="285750" indent="-285750" algn="just" rtl="1">
              <a:lnSpc>
                <a:spcPct val="150000"/>
              </a:lnSpc>
              <a:buFont typeface="Courier New" panose="02070309020205020404" pitchFamily="49" charset="0"/>
              <a:buChar char="o"/>
            </a:pPr>
            <a:r>
              <a:rPr lang="fa-IR" dirty="0">
                <a:cs typeface="B Mitra" panose="00000400000000000000" pitchFamily="2" charset="-78"/>
              </a:rPr>
              <a:t> </a:t>
            </a:r>
            <a:r>
              <a:rPr lang="fa-IR" dirty="0" smtClean="0">
                <a:cs typeface="B Mitra" panose="00000400000000000000" pitchFamily="2" charset="-78"/>
              </a:rPr>
              <a:t>    مورد قطعی آزمایشگاهی : فرد دارای معیارهای آزمایشگاهی مثبت ابتلا به غفونت </a:t>
            </a:r>
            <a:r>
              <a:rPr lang="en-US" dirty="0" smtClean="0">
                <a:cs typeface="B Mitra" panose="00000400000000000000" pitchFamily="2" charset="-78"/>
              </a:rPr>
              <a:t>HEV</a:t>
            </a:r>
            <a:r>
              <a:rPr lang="fa-IR" dirty="0" smtClean="0">
                <a:cs typeface="B Mitra" panose="00000400000000000000" pitchFamily="2" charset="-78"/>
              </a:rPr>
              <a:t> ، با یا بدون علائم بالینی</a:t>
            </a:r>
          </a:p>
          <a:p>
            <a:pPr marL="285750" indent="-285750" algn="just" rtl="1">
              <a:lnSpc>
                <a:spcPct val="150000"/>
              </a:lnSpc>
              <a:buFont typeface="Courier New" panose="02070309020205020404" pitchFamily="49" charset="0"/>
              <a:buChar char="o"/>
            </a:pPr>
            <a:r>
              <a:rPr lang="fa-IR" dirty="0">
                <a:cs typeface="B Mitra" panose="00000400000000000000" pitchFamily="2" charset="-78"/>
              </a:rPr>
              <a:t> </a:t>
            </a:r>
            <a:r>
              <a:rPr lang="fa-IR" dirty="0" smtClean="0">
                <a:cs typeface="B Mitra" panose="00000400000000000000" pitchFamily="2" charset="-78"/>
              </a:rPr>
              <a:t>    مورد قطعی اپیدمیولوژیک : فرد دارای علائم بالینی هپاتیت حاد که دارای ارتباط اپیدمیولوژیک با مورد قطعی آزمایشگاهی هپاتیت </a:t>
            </a:r>
            <a:r>
              <a:rPr lang="en-US" dirty="0" smtClean="0">
                <a:cs typeface="B Mitra" panose="00000400000000000000" pitchFamily="2" charset="-78"/>
              </a:rPr>
              <a:t>E</a:t>
            </a:r>
            <a:r>
              <a:rPr lang="fa-IR" dirty="0" smtClean="0">
                <a:cs typeface="B Mitra" panose="00000400000000000000" pitchFamily="2" charset="-78"/>
              </a:rPr>
              <a:t> باشد.</a:t>
            </a:r>
          </a:p>
          <a:p>
            <a:pPr algn="just" rtl="1">
              <a:lnSpc>
                <a:spcPct val="150000"/>
              </a:lnSpc>
            </a:pPr>
            <a:endParaRPr lang="fa-IR" dirty="0" smtClean="0">
              <a:cs typeface="B Mitra" panose="00000400000000000000" pitchFamily="2" charset="-78"/>
            </a:endParaRPr>
          </a:p>
          <a:p>
            <a:pPr marL="285750" indent="-285750" algn="just" rtl="1">
              <a:lnSpc>
                <a:spcPct val="150000"/>
              </a:lnSpc>
              <a:buFont typeface="Wingdings" panose="05000000000000000000" pitchFamily="2" charset="2"/>
              <a:buChar char="v"/>
            </a:pPr>
            <a:r>
              <a:rPr lang="fa-IR" dirty="0" smtClean="0">
                <a:cs typeface="B Mitra" panose="00000400000000000000" pitchFamily="2" charset="-78"/>
              </a:rPr>
              <a:t>ارتباط اپیدمیولوژیک : وقوع مورد هپاتیت مرتبط با طغیان هپاتیت </a:t>
            </a:r>
            <a:r>
              <a:rPr lang="en-US" dirty="0" smtClean="0">
                <a:cs typeface="B Mitra" panose="00000400000000000000" pitchFamily="2" charset="-78"/>
              </a:rPr>
              <a:t>E </a:t>
            </a:r>
            <a:r>
              <a:rPr lang="fa-IR" dirty="0" smtClean="0">
                <a:cs typeface="B Mitra" panose="00000400000000000000" pitchFamily="2" charset="-78"/>
              </a:rPr>
              <a:t> تأیید شده به روش آزمایشگاهی</a:t>
            </a:r>
            <a:endParaRPr lang="en-US" dirty="0" smtClean="0">
              <a:cs typeface="B Mitra" panose="00000400000000000000" pitchFamily="2" charset="-78"/>
            </a:endParaRPr>
          </a:p>
          <a:p>
            <a:pPr marL="285750" indent="-285750" algn="just" rtl="1">
              <a:lnSpc>
                <a:spcPct val="150000"/>
              </a:lnSpc>
              <a:buFont typeface="Wingdings" panose="05000000000000000000" pitchFamily="2" charset="2"/>
              <a:buChar char="v"/>
            </a:pPr>
            <a:endParaRPr lang="fa-IR" dirty="0" smtClean="0">
              <a:cs typeface="B Mitra" panose="00000400000000000000" pitchFamily="2" charset="-78"/>
            </a:endParaRPr>
          </a:p>
          <a:p>
            <a:pPr marL="285750" indent="-285750" algn="just" rtl="1">
              <a:lnSpc>
                <a:spcPct val="150000"/>
              </a:lnSpc>
              <a:buFont typeface="Wingdings" panose="05000000000000000000" pitchFamily="2" charset="2"/>
              <a:buChar char="q"/>
            </a:pPr>
            <a:r>
              <a:rPr lang="fa-IR" b="1" dirty="0" smtClean="0">
                <a:cs typeface="B Mitra" panose="00000400000000000000" pitchFamily="2" charset="-78"/>
              </a:rPr>
              <a:t>عفونت مزمن با ویروس </a:t>
            </a:r>
            <a:r>
              <a:rPr lang="en-US" b="1" dirty="0" smtClean="0">
                <a:cs typeface="B Mitra" panose="00000400000000000000" pitchFamily="2" charset="-78"/>
              </a:rPr>
              <a:t>HEV</a:t>
            </a:r>
          </a:p>
          <a:p>
            <a:pPr algn="just" rtl="1">
              <a:lnSpc>
                <a:spcPct val="150000"/>
              </a:lnSpc>
            </a:pPr>
            <a:r>
              <a:rPr lang="fa-IR" dirty="0">
                <a:cs typeface="B Mitra" panose="00000400000000000000" pitchFamily="2" charset="-78"/>
              </a:rPr>
              <a:t>معیارهای آزمایشگاهی : </a:t>
            </a:r>
          </a:p>
          <a:p>
            <a:pPr algn="just" rtl="1">
              <a:lnSpc>
                <a:spcPct val="150000"/>
              </a:lnSpc>
            </a:pPr>
            <a:r>
              <a:rPr lang="fa-IR" dirty="0">
                <a:cs typeface="B Mitra" panose="00000400000000000000" pitchFamily="2" charset="-78"/>
              </a:rPr>
              <a:t>درصورتی که نتیجه تست بررسی نوکلئیک اسید ویروس </a:t>
            </a:r>
            <a:r>
              <a:rPr lang="en-US" dirty="0">
                <a:cs typeface="B Mitra" panose="00000400000000000000" pitchFamily="2" charset="-78"/>
              </a:rPr>
              <a:t>HEV</a:t>
            </a:r>
            <a:r>
              <a:rPr lang="fa-IR" dirty="0">
                <a:cs typeface="B Mitra" panose="00000400000000000000" pitchFamily="2" charset="-78"/>
              </a:rPr>
              <a:t> در پلاسما ، سرم یا مدفوع فردی به مدت بیش از 3 ماه مثبت باقی بماند عفونت مزمن با </a:t>
            </a:r>
            <a:r>
              <a:rPr lang="en-US" dirty="0">
                <a:cs typeface="B Mitra" panose="00000400000000000000" pitchFamily="2" charset="-78"/>
              </a:rPr>
              <a:t>HEV</a:t>
            </a:r>
            <a:r>
              <a:rPr lang="fa-IR" dirty="0">
                <a:cs typeface="B Mitra" panose="00000400000000000000" pitchFamily="2" charset="-78"/>
              </a:rPr>
              <a:t> در نظر گرفته خواهد شد.</a:t>
            </a:r>
          </a:p>
        </p:txBody>
      </p:sp>
    </p:spTree>
    <p:extLst>
      <p:ext uri="{BB962C8B-B14F-4D97-AF65-F5344CB8AC3E}">
        <p14:creationId xmlns:p14="http://schemas.microsoft.com/office/powerpoint/2010/main" val="144793019"/>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76BDFE-2245-45F7-B0B4-4260245C91EB}">
  <ds:schemaRefs>
    <ds:schemaRef ds:uri="http://purl.org/dc/elements/1.1/"/>
    <ds:schemaRef ds:uri="http://schemas.microsoft.com/office/2006/documentManagement/types"/>
    <ds:schemaRef ds:uri="http://www.w3.org/XML/1998/namespace"/>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3A753092-D8C2-4E96-AB35-6D95788A26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4FC3876B-2E34-4866-9730-784FC50DD81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Retrospect</Template>
  <TotalTime>4919</TotalTime>
  <Words>11250</Words>
  <Application>Microsoft Office PowerPoint</Application>
  <PresentationFormat>Widescreen</PresentationFormat>
  <Paragraphs>636</Paragraphs>
  <Slides>98</Slides>
  <Notes>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98</vt:i4>
      </vt:variant>
    </vt:vector>
  </HeadingPairs>
  <TitlesOfParts>
    <vt:vector size="112" baseType="lpstr">
      <vt:lpstr>Arial</vt:lpstr>
      <vt:lpstr>B Mitra</vt:lpstr>
      <vt:lpstr>B Nazanin</vt:lpstr>
      <vt:lpstr>B Titr</vt:lpstr>
      <vt:lpstr>B Yagut</vt:lpstr>
      <vt:lpstr>B Zar</vt:lpstr>
      <vt:lpstr>BMitra</vt:lpstr>
      <vt:lpstr>Calibri</vt:lpstr>
      <vt:lpstr>Calibri Light</vt:lpstr>
      <vt:lpstr>Courier New</vt:lpstr>
      <vt:lpstr>IranNastaliq</vt:lpstr>
      <vt:lpstr>Times New Roman</vt:lpstr>
      <vt:lpstr>Wingdings</vt:lpstr>
      <vt:lpstr>Retrospect</vt:lpstr>
      <vt:lpstr>PowerPoint Presentation</vt:lpstr>
      <vt:lpstr>نظام مراقبت هپاتیت AوهپاتیتE</vt:lpstr>
      <vt:lpstr>برنامه نظام مراقبت هپاتیتA</vt:lpstr>
      <vt:lpstr> تعریف بیماری </vt:lpstr>
      <vt:lpstr>راه انتقال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اپیدمیولوژی بیماری در جهان و ایران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برنامه نظام مراقبت هپاتیتE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Mino</dc:creator>
  <cp:lastModifiedBy>asieh bakaeian</cp:lastModifiedBy>
  <cp:revision>200</cp:revision>
  <dcterms:created xsi:type="dcterms:W3CDTF">2020-07-12T15:09:07Z</dcterms:created>
  <dcterms:modified xsi:type="dcterms:W3CDTF">2022-05-30T07:07:05Z</dcterms:modified>
</cp:coreProperties>
</file>