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65"/>
  </p:notesMasterIdLst>
  <p:sldIdLst>
    <p:sldId id="361" r:id="rId2"/>
    <p:sldId id="256" r:id="rId3"/>
    <p:sldId id="258" r:id="rId4"/>
    <p:sldId id="305" r:id="rId5"/>
    <p:sldId id="306" r:id="rId6"/>
    <p:sldId id="307" r:id="rId7"/>
    <p:sldId id="308" r:id="rId8"/>
    <p:sldId id="309" r:id="rId9"/>
    <p:sldId id="310" r:id="rId10"/>
    <p:sldId id="352" r:id="rId11"/>
    <p:sldId id="311" r:id="rId12"/>
    <p:sldId id="312" r:id="rId13"/>
    <p:sldId id="313" r:id="rId14"/>
    <p:sldId id="314" r:id="rId15"/>
    <p:sldId id="315" r:id="rId16"/>
    <p:sldId id="316" r:id="rId17"/>
    <p:sldId id="318" r:id="rId18"/>
    <p:sldId id="319" r:id="rId19"/>
    <p:sldId id="320" r:id="rId20"/>
    <p:sldId id="321" r:id="rId21"/>
    <p:sldId id="322" r:id="rId22"/>
    <p:sldId id="323" r:id="rId23"/>
    <p:sldId id="324" r:id="rId24"/>
    <p:sldId id="325" r:id="rId25"/>
    <p:sldId id="326" r:id="rId26"/>
    <p:sldId id="328" r:id="rId27"/>
    <p:sldId id="327" r:id="rId28"/>
    <p:sldId id="329" r:id="rId29"/>
    <p:sldId id="330" r:id="rId30"/>
    <p:sldId id="263" r:id="rId31"/>
    <p:sldId id="331" r:id="rId32"/>
    <p:sldId id="332" r:id="rId33"/>
    <p:sldId id="349" r:id="rId34"/>
    <p:sldId id="350" r:id="rId35"/>
    <p:sldId id="351" r:id="rId36"/>
    <p:sldId id="333" r:id="rId37"/>
    <p:sldId id="334" r:id="rId38"/>
    <p:sldId id="335" r:id="rId39"/>
    <p:sldId id="336" r:id="rId40"/>
    <p:sldId id="337" r:id="rId41"/>
    <p:sldId id="338" r:id="rId42"/>
    <p:sldId id="339" r:id="rId43"/>
    <p:sldId id="340" r:id="rId44"/>
    <p:sldId id="341" r:id="rId45"/>
    <p:sldId id="342" r:id="rId46"/>
    <p:sldId id="301" r:id="rId47"/>
    <p:sldId id="343" r:id="rId48"/>
    <p:sldId id="344" r:id="rId49"/>
    <p:sldId id="353" r:id="rId50"/>
    <p:sldId id="354" r:id="rId51"/>
    <p:sldId id="355" r:id="rId52"/>
    <p:sldId id="356" r:id="rId53"/>
    <p:sldId id="357" r:id="rId54"/>
    <p:sldId id="358" r:id="rId55"/>
    <p:sldId id="359" r:id="rId56"/>
    <p:sldId id="265" r:id="rId57"/>
    <p:sldId id="345" r:id="rId58"/>
    <p:sldId id="346" r:id="rId59"/>
    <p:sldId id="347" r:id="rId60"/>
    <p:sldId id="266" r:id="rId61"/>
    <p:sldId id="348" r:id="rId62"/>
    <p:sldId id="267" r:id="rId63"/>
    <p:sldId id="360" r:id="rId64"/>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E5ECAA2-114E-4F98-845F-4A07FDAED4D1}" type="datetimeFigureOut">
              <a:rPr lang="en-US" smtClean="0"/>
              <a:pPr/>
              <a:t>10/14/2021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A47939-B61C-4FE5-B95B-8E5F2B7420E4}" type="slidenum">
              <a:rPr lang="en-US" smtClean="0"/>
              <a:pPr/>
              <a:t>‹#›</a:t>
            </a:fld>
            <a:endParaRPr lang="en-US"/>
          </a:p>
        </p:txBody>
      </p:sp>
    </p:spTree>
    <p:extLst>
      <p:ext uri="{BB962C8B-B14F-4D97-AF65-F5344CB8AC3E}">
        <p14:creationId xmlns:p14="http://schemas.microsoft.com/office/powerpoint/2010/main" val="1087189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p:spPr>
      </p:sp>
      <p:sp>
        <p:nvSpPr>
          <p:cNvPr id="256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a-IR" smtClean="0"/>
          </a:p>
        </p:txBody>
      </p:sp>
      <p:sp>
        <p:nvSpPr>
          <p:cNvPr id="256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61E4769-FF97-4EDD-826F-4F7F552E8DE8}" type="slidenum">
              <a:rPr lang="en-US" smtClean="0">
                <a:latin typeface="Arial" pitchFamily="34" charset="0"/>
                <a:cs typeface="Arial" pitchFamily="34" charset="0"/>
              </a:rPr>
              <a:pPr/>
              <a:t>1</a:t>
            </a:fld>
            <a:endParaRPr lang="en-US" smtClean="0">
              <a:latin typeface="Arial" pitchFamily="34" charset="0"/>
              <a:cs typeface="Arial" pitchFamily="34" charset="0"/>
            </a:endParaRPr>
          </a:p>
        </p:txBody>
      </p:sp>
    </p:spTree>
    <p:extLst>
      <p:ext uri="{BB962C8B-B14F-4D97-AF65-F5344CB8AC3E}">
        <p14:creationId xmlns:p14="http://schemas.microsoft.com/office/powerpoint/2010/main" val="38498145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112BB42-75B2-468D-9B81-F82068C275F0}" type="slidenum">
              <a:rPr lang="de-DE" smtClean="0"/>
              <a:pPr fontAlgn="base">
                <a:spcBef>
                  <a:spcPct val="0"/>
                </a:spcBef>
                <a:spcAft>
                  <a:spcPct val="0"/>
                </a:spcAft>
                <a:defRPr/>
              </a:pPr>
              <a:t>10</a:t>
            </a:fld>
            <a:endParaRPr lang="de-DE" smtClean="0"/>
          </a:p>
        </p:txBody>
      </p:sp>
      <p:sp>
        <p:nvSpPr>
          <p:cNvPr id="28675" name="Rectangle 2"/>
          <p:cNvSpPr>
            <a:spLocks noGrp="1" noRot="1" noChangeAspect="1" noChangeArrowheads="1" noTextEdit="1"/>
          </p:cNvSpPr>
          <p:nvPr>
            <p:ph type="sldImg"/>
          </p:nvPr>
        </p:nvSpPr>
        <p:spPr bwMode="auto">
          <a:xfrm>
            <a:off x="1146175" y="687388"/>
            <a:ext cx="4567238" cy="3425825"/>
          </a:xfrm>
          <a:noFill/>
          <a:ln>
            <a:solidFill>
              <a:srgbClr val="000000"/>
            </a:solidFill>
            <a:miter lim="800000"/>
            <a:headEnd/>
            <a:tailEnd/>
          </a:ln>
        </p:spPr>
      </p:sp>
      <p:sp>
        <p:nvSpPr>
          <p:cNvPr id="28676" name="Rectangle 3"/>
          <p:cNvSpPr>
            <a:spLocks noGrp="1" noChangeArrowheads="1"/>
          </p:cNvSpPr>
          <p:nvPr>
            <p:ph type="body" idx="1"/>
          </p:nvPr>
        </p:nvSpPr>
        <p:spPr bwMode="auto">
          <a:noFill/>
        </p:spPr>
        <p:txBody>
          <a:bodyPr/>
          <a:lstStyle/>
          <a:p>
            <a:pPr marL="189040" indent="-189040" eaLnBrk="1" hangingPunct="1">
              <a:spcBef>
                <a:spcPct val="0"/>
              </a:spcBef>
            </a:pPr>
            <a:endParaRPr lang="de-DE" b="1" dirty="0" smtClean="0"/>
          </a:p>
        </p:txBody>
      </p:sp>
    </p:spTree>
    <p:extLst>
      <p:ext uri="{BB962C8B-B14F-4D97-AF65-F5344CB8AC3E}">
        <p14:creationId xmlns:p14="http://schemas.microsoft.com/office/powerpoint/2010/main" val="6653233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a:noFill/>
        </p:spPr>
        <p:txBody>
          <a:bodyPr/>
          <a:lstStyle/>
          <a:p>
            <a:fld id="{C47716C3-78E2-4FB4-B0F3-17A404457D27}" type="slidenum">
              <a:rPr lang="de-DE" smtClean="0">
                <a:solidFill>
                  <a:srgbClr val="000000"/>
                </a:solidFill>
              </a:rPr>
              <a:pPr/>
              <a:t>33</a:t>
            </a:fld>
            <a:endParaRPr lang="de-DE" smtClean="0">
              <a:solidFill>
                <a:srgbClr val="000000"/>
              </a:solidFill>
            </a:endParaRPr>
          </a:p>
        </p:txBody>
      </p:sp>
      <p:sp>
        <p:nvSpPr>
          <p:cNvPr id="227331" name="Rectangle 7"/>
          <p:cNvSpPr txBox="1">
            <a:spLocks noGrp="1" noChangeArrowheads="1"/>
          </p:cNvSpPr>
          <p:nvPr/>
        </p:nvSpPr>
        <p:spPr bwMode="auto">
          <a:xfrm>
            <a:off x="3885881" y="8688027"/>
            <a:ext cx="2972119" cy="455973"/>
          </a:xfrm>
          <a:prstGeom prst="rect">
            <a:avLst/>
          </a:prstGeom>
          <a:noFill/>
          <a:ln w="9525">
            <a:noFill/>
            <a:miter lim="800000"/>
            <a:headEnd/>
            <a:tailEnd/>
          </a:ln>
        </p:spPr>
        <p:txBody>
          <a:bodyPr lIns="95877" tIns="47939" rIns="95877" bIns="47939" anchor="b"/>
          <a:lstStyle/>
          <a:p>
            <a:pPr algn="r" defTabSz="952500"/>
            <a:fld id="{032561FE-B66C-42AA-B94F-9BF8BE586C3B}" type="slidenum">
              <a:rPr lang="de-DE" sz="1200">
                <a:solidFill>
                  <a:srgbClr val="000000"/>
                </a:solidFill>
              </a:rPr>
              <a:pPr algn="r" defTabSz="952500"/>
              <a:t>33</a:t>
            </a:fld>
            <a:endParaRPr lang="de-DE" sz="1200">
              <a:solidFill>
                <a:srgbClr val="000000"/>
              </a:solidFill>
            </a:endParaRPr>
          </a:p>
        </p:txBody>
      </p:sp>
      <p:sp>
        <p:nvSpPr>
          <p:cNvPr id="227332" name="Rectangle 2"/>
          <p:cNvSpPr>
            <a:spLocks noGrp="1" noRot="1" noChangeAspect="1" noChangeArrowheads="1" noTextEdit="1"/>
          </p:cNvSpPr>
          <p:nvPr>
            <p:ph type="sldImg"/>
          </p:nvPr>
        </p:nvSpPr>
        <p:spPr>
          <a:xfrm>
            <a:off x="1150938" y="687388"/>
            <a:ext cx="4567237" cy="3425825"/>
          </a:xfrm>
          <a:ln/>
        </p:spPr>
      </p:sp>
      <p:sp>
        <p:nvSpPr>
          <p:cNvPr id="227333"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12682914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112BB42-75B2-468D-9B81-F82068C275F0}" type="slidenum">
              <a:rPr lang="de-DE" smtClean="0"/>
              <a:pPr fontAlgn="base">
                <a:spcBef>
                  <a:spcPct val="0"/>
                </a:spcBef>
                <a:spcAft>
                  <a:spcPct val="0"/>
                </a:spcAft>
                <a:defRPr/>
              </a:pPr>
              <a:t>34</a:t>
            </a:fld>
            <a:endParaRPr lang="de-DE" smtClean="0"/>
          </a:p>
        </p:txBody>
      </p:sp>
      <p:sp>
        <p:nvSpPr>
          <p:cNvPr id="28675" name="Rectangle 2"/>
          <p:cNvSpPr>
            <a:spLocks noGrp="1" noRot="1" noChangeAspect="1" noChangeArrowheads="1" noTextEdit="1"/>
          </p:cNvSpPr>
          <p:nvPr>
            <p:ph type="sldImg"/>
          </p:nvPr>
        </p:nvSpPr>
        <p:spPr bwMode="auto">
          <a:xfrm>
            <a:off x="1146175" y="687388"/>
            <a:ext cx="4567238" cy="3425825"/>
          </a:xfrm>
          <a:noFill/>
          <a:ln>
            <a:solidFill>
              <a:srgbClr val="000000"/>
            </a:solidFill>
            <a:miter lim="800000"/>
            <a:headEnd/>
            <a:tailEnd/>
          </a:ln>
        </p:spPr>
      </p:sp>
      <p:sp>
        <p:nvSpPr>
          <p:cNvPr id="28676" name="Rectangle 3"/>
          <p:cNvSpPr>
            <a:spLocks noGrp="1" noChangeArrowheads="1"/>
          </p:cNvSpPr>
          <p:nvPr>
            <p:ph type="body" idx="1"/>
          </p:nvPr>
        </p:nvSpPr>
        <p:spPr bwMode="auto">
          <a:noFill/>
        </p:spPr>
        <p:txBody>
          <a:bodyPr/>
          <a:lstStyle/>
          <a:p>
            <a:pPr marL="189040" indent="-189040" eaLnBrk="1" hangingPunct="1">
              <a:spcBef>
                <a:spcPct val="0"/>
              </a:spcBef>
            </a:pPr>
            <a:endParaRPr lang="de-DE" b="1" dirty="0" smtClean="0"/>
          </a:p>
        </p:txBody>
      </p:sp>
    </p:spTree>
    <p:extLst>
      <p:ext uri="{BB962C8B-B14F-4D97-AF65-F5344CB8AC3E}">
        <p14:creationId xmlns:p14="http://schemas.microsoft.com/office/powerpoint/2010/main" val="31505751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112BB42-75B2-468D-9B81-F82068C275F0}" type="slidenum">
              <a:rPr lang="de-DE" smtClean="0"/>
              <a:pPr fontAlgn="base">
                <a:spcBef>
                  <a:spcPct val="0"/>
                </a:spcBef>
                <a:spcAft>
                  <a:spcPct val="0"/>
                </a:spcAft>
                <a:defRPr/>
              </a:pPr>
              <a:t>35</a:t>
            </a:fld>
            <a:endParaRPr lang="de-DE" smtClean="0"/>
          </a:p>
        </p:txBody>
      </p:sp>
      <p:sp>
        <p:nvSpPr>
          <p:cNvPr id="28675" name="Rectangle 2"/>
          <p:cNvSpPr>
            <a:spLocks noGrp="1" noRot="1" noChangeAspect="1" noChangeArrowheads="1" noTextEdit="1"/>
          </p:cNvSpPr>
          <p:nvPr>
            <p:ph type="sldImg"/>
          </p:nvPr>
        </p:nvSpPr>
        <p:spPr bwMode="auto">
          <a:xfrm>
            <a:off x="1146175" y="687388"/>
            <a:ext cx="4567238" cy="3425825"/>
          </a:xfrm>
          <a:noFill/>
          <a:ln>
            <a:solidFill>
              <a:srgbClr val="000000"/>
            </a:solidFill>
            <a:miter lim="800000"/>
            <a:headEnd/>
            <a:tailEnd/>
          </a:ln>
        </p:spPr>
      </p:sp>
      <p:sp>
        <p:nvSpPr>
          <p:cNvPr id="28676" name="Rectangle 3"/>
          <p:cNvSpPr>
            <a:spLocks noGrp="1" noChangeArrowheads="1"/>
          </p:cNvSpPr>
          <p:nvPr>
            <p:ph type="body" idx="1"/>
          </p:nvPr>
        </p:nvSpPr>
        <p:spPr bwMode="auto">
          <a:noFill/>
        </p:spPr>
        <p:txBody>
          <a:bodyPr/>
          <a:lstStyle/>
          <a:p>
            <a:pPr marL="189040" indent="-189040" eaLnBrk="1" hangingPunct="1">
              <a:spcBef>
                <a:spcPct val="0"/>
              </a:spcBef>
            </a:pPr>
            <a:endParaRPr lang="de-DE" b="1" dirty="0" smtClean="0"/>
          </a:p>
        </p:txBody>
      </p:sp>
    </p:spTree>
    <p:extLst>
      <p:ext uri="{BB962C8B-B14F-4D97-AF65-F5344CB8AC3E}">
        <p14:creationId xmlns:p14="http://schemas.microsoft.com/office/powerpoint/2010/main" val="19892596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B1A0D495-54DA-4D64-8418-831DEEDD5570}" type="datetimeFigureOut">
              <a:rPr lang="fa-IR" smtClean="0"/>
              <a:pPr/>
              <a:t>03/08/1443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2ACDFC8-5939-4DE4-A146-701D735FE102}" type="slidenum">
              <a:rPr lang="fa-IR" smtClean="0"/>
              <a:pPr/>
              <a:t>‹#›</a:t>
            </a:fld>
            <a:endParaRPr lang="fa-IR"/>
          </a:p>
        </p:txBody>
      </p:sp>
    </p:spTree>
  </p:cSld>
  <p:clrMapOvr>
    <a:masterClrMapping/>
  </p:clrMapOvr>
  <p:transition>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1A0D495-54DA-4D64-8418-831DEEDD5570}" type="datetimeFigureOut">
              <a:rPr lang="fa-IR" smtClean="0"/>
              <a:pPr/>
              <a:t>03/08/1443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2ACDFC8-5939-4DE4-A146-701D735FE102}" type="slidenum">
              <a:rPr lang="fa-IR" smtClean="0"/>
              <a:pPr/>
              <a:t>‹#›</a:t>
            </a:fld>
            <a:endParaRPr lang="fa-IR"/>
          </a:p>
        </p:txBody>
      </p:sp>
    </p:spTree>
  </p:cSld>
  <p:clrMapOvr>
    <a:masterClrMapping/>
  </p:clrMapOvr>
  <p:transition>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1A0D495-54DA-4D64-8418-831DEEDD5570}" type="datetimeFigureOut">
              <a:rPr lang="fa-IR" smtClean="0"/>
              <a:pPr/>
              <a:t>03/08/1443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2ACDFC8-5939-4DE4-A146-701D735FE102}" type="slidenum">
              <a:rPr lang="fa-IR" smtClean="0"/>
              <a:pPr/>
              <a:t>‹#›</a:t>
            </a:fld>
            <a:endParaRPr lang="fa-IR"/>
          </a:p>
        </p:txBody>
      </p:sp>
    </p:spTree>
  </p:cSld>
  <p:clrMapOvr>
    <a:masterClrMapping/>
  </p:clrMapOvr>
  <p:transition>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1A0D495-54DA-4D64-8418-831DEEDD5570}" type="datetimeFigureOut">
              <a:rPr lang="fa-IR" smtClean="0"/>
              <a:pPr/>
              <a:t>03/08/1443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2ACDFC8-5939-4DE4-A146-701D735FE102}" type="slidenum">
              <a:rPr lang="fa-IR" smtClean="0"/>
              <a:pPr/>
              <a:t>‹#›</a:t>
            </a:fld>
            <a:endParaRPr lang="fa-IR"/>
          </a:p>
        </p:txBody>
      </p:sp>
    </p:spTree>
  </p:cSld>
  <p:clrMapOvr>
    <a:masterClrMapping/>
  </p:clrMapOvr>
  <p:transition>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1A0D495-54DA-4D64-8418-831DEEDD5570}" type="datetimeFigureOut">
              <a:rPr lang="fa-IR" smtClean="0"/>
              <a:pPr/>
              <a:t>03/08/1443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2ACDFC8-5939-4DE4-A146-701D735FE102}" type="slidenum">
              <a:rPr lang="fa-IR" smtClean="0"/>
              <a:pPr/>
              <a:t>‹#›</a:t>
            </a:fld>
            <a:endParaRPr lang="fa-IR"/>
          </a:p>
        </p:txBody>
      </p:sp>
    </p:spTree>
  </p:cSld>
  <p:clrMapOvr>
    <a:masterClrMapping/>
  </p:clrMapOvr>
  <p:transition>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B1A0D495-54DA-4D64-8418-831DEEDD5570}" type="datetimeFigureOut">
              <a:rPr lang="fa-IR" smtClean="0"/>
              <a:pPr/>
              <a:t>03/08/1443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F2ACDFC8-5939-4DE4-A146-701D735FE102}" type="slidenum">
              <a:rPr lang="fa-IR" smtClean="0"/>
              <a:pPr/>
              <a:t>‹#›</a:t>
            </a:fld>
            <a:endParaRPr lang="fa-IR"/>
          </a:p>
        </p:txBody>
      </p:sp>
    </p:spTree>
  </p:cSld>
  <p:clrMapOvr>
    <a:masterClrMapping/>
  </p:clrMapOvr>
  <p:transition>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B1A0D495-54DA-4D64-8418-831DEEDD5570}" type="datetimeFigureOut">
              <a:rPr lang="fa-IR" smtClean="0"/>
              <a:pPr/>
              <a:t>03/08/1443</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F2ACDFC8-5939-4DE4-A146-701D735FE102}" type="slidenum">
              <a:rPr lang="fa-IR" smtClean="0"/>
              <a:pPr/>
              <a:t>‹#›</a:t>
            </a:fld>
            <a:endParaRPr lang="fa-IR"/>
          </a:p>
        </p:txBody>
      </p:sp>
    </p:spTree>
  </p:cSld>
  <p:clrMapOvr>
    <a:masterClrMapping/>
  </p:clrMapOvr>
  <p:transition>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B1A0D495-54DA-4D64-8418-831DEEDD5570}" type="datetimeFigureOut">
              <a:rPr lang="fa-IR" smtClean="0"/>
              <a:pPr/>
              <a:t>03/08/1443</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F2ACDFC8-5939-4DE4-A146-701D735FE102}" type="slidenum">
              <a:rPr lang="fa-IR" smtClean="0"/>
              <a:pPr/>
              <a:t>‹#›</a:t>
            </a:fld>
            <a:endParaRPr lang="fa-IR"/>
          </a:p>
        </p:txBody>
      </p:sp>
    </p:spTree>
  </p:cSld>
  <p:clrMapOvr>
    <a:masterClrMapping/>
  </p:clrMapOvr>
  <p:transition>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A0D495-54DA-4D64-8418-831DEEDD5570}" type="datetimeFigureOut">
              <a:rPr lang="fa-IR" smtClean="0"/>
              <a:pPr/>
              <a:t>03/08/1443</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F2ACDFC8-5939-4DE4-A146-701D735FE102}" type="slidenum">
              <a:rPr lang="fa-IR" smtClean="0"/>
              <a:pPr/>
              <a:t>‹#›</a:t>
            </a:fld>
            <a:endParaRPr lang="fa-IR"/>
          </a:p>
        </p:txBody>
      </p:sp>
    </p:spTree>
  </p:cSld>
  <p:clrMapOvr>
    <a:masterClrMapping/>
  </p:clrMapOvr>
  <p:transition>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1A0D495-54DA-4D64-8418-831DEEDD5570}" type="datetimeFigureOut">
              <a:rPr lang="fa-IR" smtClean="0"/>
              <a:pPr/>
              <a:t>03/08/1443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F2ACDFC8-5939-4DE4-A146-701D735FE102}" type="slidenum">
              <a:rPr lang="fa-IR" smtClean="0"/>
              <a:pPr/>
              <a:t>‹#›</a:t>
            </a:fld>
            <a:endParaRPr lang="fa-IR"/>
          </a:p>
        </p:txBody>
      </p:sp>
    </p:spTree>
  </p:cSld>
  <p:clrMapOvr>
    <a:masterClrMapping/>
  </p:clrMapOvr>
  <p:transition>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1A0D495-54DA-4D64-8418-831DEEDD5570}" type="datetimeFigureOut">
              <a:rPr lang="fa-IR" smtClean="0"/>
              <a:pPr/>
              <a:t>03/08/1443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F2ACDFC8-5939-4DE4-A146-701D735FE102}" type="slidenum">
              <a:rPr lang="fa-IR" smtClean="0"/>
              <a:pPr/>
              <a:t>‹#›</a:t>
            </a:fld>
            <a:endParaRPr lang="fa-IR"/>
          </a:p>
        </p:txBody>
      </p:sp>
    </p:spTree>
  </p:cSld>
  <p:clrMapOvr>
    <a:masterClrMapping/>
  </p:clrMapOvr>
  <p:transition>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1A0D495-54DA-4D64-8418-831DEEDD5570}" type="datetimeFigureOut">
              <a:rPr lang="fa-IR" smtClean="0"/>
              <a:pPr/>
              <a:t>03/08/1443</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F2ACDFC8-5939-4DE4-A146-701D735FE102}"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wipe/>
  </p:transition>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slide" Target="slide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9218" name="Picture 2" descr="Eslimi"/>
          <p:cNvPicPr>
            <a:picLocks noGrp="1" noChangeAspect="1" noChangeArrowheads="1"/>
          </p:cNvPicPr>
          <p:nvPr>
            <p:ph sz="half" idx="1"/>
          </p:nvPr>
        </p:nvPicPr>
        <p:blipFill>
          <a:blip r:embed="rId3"/>
          <a:srcRect/>
          <a:stretch>
            <a:fillRect/>
          </a:stretch>
        </p:blipFill>
        <p:spPr>
          <a:xfrm>
            <a:off x="1214438" y="260350"/>
            <a:ext cx="7215187" cy="5976938"/>
          </a:xfrm>
        </p:spPr>
      </p:pic>
      <p:grpSp>
        <p:nvGrpSpPr>
          <p:cNvPr id="2" name="Group 5"/>
          <p:cNvGrpSpPr>
            <a:grpSpLocks noChangeAspect="1"/>
          </p:cNvGrpSpPr>
          <p:nvPr/>
        </p:nvGrpSpPr>
        <p:grpSpPr bwMode="auto">
          <a:xfrm>
            <a:off x="2643188" y="1857375"/>
            <a:ext cx="3571875" cy="2320925"/>
            <a:chOff x="1655" y="1207"/>
            <a:chExt cx="2250" cy="1462"/>
          </a:xfrm>
        </p:grpSpPr>
        <p:sp>
          <p:nvSpPr>
            <p:cNvPr id="9220" name="AutoShape 4"/>
            <p:cNvSpPr>
              <a:spLocks noChangeAspect="1" noChangeArrowheads="1" noTextEdit="1"/>
            </p:cNvSpPr>
            <p:nvPr/>
          </p:nvSpPr>
          <p:spPr bwMode="auto">
            <a:xfrm>
              <a:off x="1655" y="1207"/>
              <a:ext cx="2185" cy="1417"/>
            </a:xfrm>
            <a:prstGeom prst="rect">
              <a:avLst/>
            </a:prstGeom>
            <a:noFill/>
            <a:ln w="9525">
              <a:noFill/>
              <a:miter lim="800000"/>
              <a:headEnd/>
              <a:tailEnd/>
            </a:ln>
          </p:spPr>
          <p:txBody>
            <a:bodyPr/>
            <a:lstStyle/>
            <a:p>
              <a:endParaRPr lang="fa-IR"/>
            </a:p>
          </p:txBody>
        </p:sp>
        <p:sp>
          <p:nvSpPr>
            <p:cNvPr id="9221" name="Freeform 6"/>
            <p:cNvSpPr>
              <a:spLocks noEditPoints="1"/>
            </p:cNvSpPr>
            <p:nvPr/>
          </p:nvSpPr>
          <p:spPr bwMode="auto">
            <a:xfrm>
              <a:off x="2330" y="1252"/>
              <a:ext cx="1575" cy="1417"/>
            </a:xfrm>
            <a:custGeom>
              <a:avLst/>
              <a:gdLst>
                <a:gd name="T0" fmla="*/ 244 w 2185"/>
                <a:gd name="T1" fmla="*/ 322 h 1417"/>
                <a:gd name="T2" fmla="*/ 258 w 2185"/>
                <a:gd name="T3" fmla="*/ 73 h 1417"/>
                <a:gd name="T4" fmla="*/ 285 w 2185"/>
                <a:gd name="T5" fmla="*/ 103 h 1417"/>
                <a:gd name="T6" fmla="*/ 336 w 2185"/>
                <a:gd name="T7" fmla="*/ 532 h 1417"/>
                <a:gd name="T8" fmla="*/ 432 w 2185"/>
                <a:gd name="T9" fmla="*/ 1067 h 1417"/>
                <a:gd name="T10" fmla="*/ 567 w 2185"/>
                <a:gd name="T11" fmla="*/ 1127 h 1417"/>
                <a:gd name="T12" fmla="*/ 384 w 2185"/>
                <a:gd name="T13" fmla="*/ 1013 h 1417"/>
                <a:gd name="T14" fmla="*/ 403 w 2185"/>
                <a:gd name="T15" fmla="*/ 1093 h 1417"/>
                <a:gd name="T16" fmla="*/ 548 w 2185"/>
                <a:gd name="T17" fmla="*/ 1138 h 1417"/>
                <a:gd name="T18" fmla="*/ 374 w 2185"/>
                <a:gd name="T19" fmla="*/ 1067 h 1417"/>
                <a:gd name="T20" fmla="*/ 321 w 2185"/>
                <a:gd name="T21" fmla="*/ 1004 h 1417"/>
                <a:gd name="T22" fmla="*/ 305 w 2185"/>
                <a:gd name="T23" fmla="*/ 1106 h 1417"/>
                <a:gd name="T24" fmla="*/ 319 w 2185"/>
                <a:gd name="T25" fmla="*/ 1058 h 1417"/>
                <a:gd name="T26" fmla="*/ 339 w 2185"/>
                <a:gd name="T27" fmla="*/ 1114 h 1417"/>
                <a:gd name="T28" fmla="*/ 344 w 2185"/>
                <a:gd name="T29" fmla="*/ 1230 h 1417"/>
                <a:gd name="T30" fmla="*/ 381 w 2185"/>
                <a:gd name="T31" fmla="*/ 1185 h 1417"/>
                <a:gd name="T32" fmla="*/ 386 w 2185"/>
                <a:gd name="T33" fmla="*/ 1168 h 1417"/>
                <a:gd name="T34" fmla="*/ 342 w 2185"/>
                <a:gd name="T35" fmla="*/ 1284 h 1417"/>
                <a:gd name="T36" fmla="*/ 306 w 2185"/>
                <a:gd name="T37" fmla="*/ 1333 h 1417"/>
                <a:gd name="T38" fmla="*/ 231 w 2185"/>
                <a:gd name="T39" fmla="*/ 1169 h 1417"/>
                <a:gd name="T40" fmla="*/ 231 w 2185"/>
                <a:gd name="T41" fmla="*/ 1121 h 1417"/>
                <a:gd name="T42" fmla="*/ 1 w 2185"/>
                <a:gd name="T43" fmla="*/ 1123 h 1417"/>
                <a:gd name="T44" fmla="*/ 222 w 2185"/>
                <a:gd name="T45" fmla="*/ 571 h 1417"/>
                <a:gd name="T46" fmla="*/ 142 w 2185"/>
                <a:gd name="T47" fmla="*/ 857 h 1417"/>
                <a:gd name="T48" fmla="*/ 214 w 2185"/>
                <a:gd name="T49" fmla="*/ 852 h 1417"/>
                <a:gd name="T50" fmla="*/ 198 w 2185"/>
                <a:gd name="T51" fmla="*/ 911 h 1417"/>
                <a:gd name="T52" fmla="*/ 257 w 2185"/>
                <a:gd name="T53" fmla="*/ 449 h 1417"/>
                <a:gd name="T54" fmla="*/ 289 w 2185"/>
                <a:gd name="T55" fmla="*/ 990 h 1417"/>
                <a:gd name="T56" fmla="*/ 254 w 2185"/>
                <a:gd name="T57" fmla="*/ 1153 h 1417"/>
                <a:gd name="T58" fmla="*/ 316 w 2185"/>
                <a:gd name="T59" fmla="*/ 975 h 1417"/>
                <a:gd name="T60" fmla="*/ 334 w 2185"/>
                <a:gd name="T61" fmla="*/ 1204 h 1417"/>
                <a:gd name="T62" fmla="*/ 300 w 2185"/>
                <a:gd name="T63" fmla="*/ 1138 h 1417"/>
                <a:gd name="T64" fmla="*/ 265 w 2185"/>
                <a:gd name="T65" fmla="*/ 1209 h 1417"/>
                <a:gd name="T66" fmla="*/ 244 w 2185"/>
                <a:gd name="T67" fmla="*/ 1203 h 1417"/>
                <a:gd name="T68" fmla="*/ 327 w 2185"/>
                <a:gd name="T69" fmla="*/ 1258 h 1417"/>
                <a:gd name="T70" fmla="*/ 276 w 2185"/>
                <a:gd name="T71" fmla="*/ 1191 h 1417"/>
                <a:gd name="T72" fmla="*/ 246 w 2185"/>
                <a:gd name="T73" fmla="*/ 683 h 1417"/>
                <a:gd name="T74" fmla="*/ 77 w 2185"/>
                <a:gd name="T75" fmla="*/ 860 h 1417"/>
                <a:gd name="T76" fmla="*/ 172 w 2185"/>
                <a:gd name="T77" fmla="*/ 624 h 1417"/>
                <a:gd name="T78" fmla="*/ 261 w 2185"/>
                <a:gd name="T79" fmla="*/ 756 h 1417"/>
                <a:gd name="T80" fmla="*/ 159 w 2185"/>
                <a:gd name="T81" fmla="*/ 790 h 1417"/>
                <a:gd name="T82" fmla="*/ 228 w 2185"/>
                <a:gd name="T83" fmla="*/ 788 h 1417"/>
                <a:gd name="T84" fmla="*/ 256 w 2185"/>
                <a:gd name="T85" fmla="*/ 748 h 1417"/>
                <a:gd name="T86" fmla="*/ 190 w 2185"/>
                <a:gd name="T87" fmla="*/ 749 h 1417"/>
                <a:gd name="T88" fmla="*/ 329 w 2185"/>
                <a:gd name="T89" fmla="*/ 926 h 1417"/>
                <a:gd name="T90" fmla="*/ 254 w 2185"/>
                <a:gd name="T91" fmla="*/ 798 h 1417"/>
                <a:gd name="T92" fmla="*/ 278 w 2185"/>
                <a:gd name="T93" fmla="*/ 455 h 1417"/>
                <a:gd name="T94" fmla="*/ 284 w 2185"/>
                <a:gd name="T95" fmla="*/ 377 h 1417"/>
                <a:gd name="T96" fmla="*/ 367 w 2185"/>
                <a:gd name="T97" fmla="*/ 706 h 1417"/>
                <a:gd name="T98" fmla="*/ 372 w 2185"/>
                <a:gd name="T99" fmla="*/ 904 h 1417"/>
                <a:gd name="T100" fmla="*/ 344 w 2185"/>
                <a:gd name="T101" fmla="*/ 900 h 1417"/>
                <a:gd name="T102" fmla="*/ 275 w 2185"/>
                <a:gd name="T103" fmla="*/ 576 h 1417"/>
                <a:gd name="T104" fmla="*/ 270 w 2185"/>
                <a:gd name="T105" fmla="*/ 848 h 1417"/>
                <a:gd name="T106" fmla="*/ 262 w 2185"/>
                <a:gd name="T107" fmla="*/ 834 h 1417"/>
                <a:gd name="T108" fmla="*/ 210 w 2185"/>
                <a:gd name="T109" fmla="*/ 997 h 1417"/>
                <a:gd name="T110" fmla="*/ 217 w 2185"/>
                <a:gd name="T111" fmla="*/ 1107 h 1417"/>
                <a:gd name="T112" fmla="*/ 244 w 2185"/>
                <a:gd name="T113" fmla="*/ 990 h 1417"/>
                <a:gd name="T114" fmla="*/ 279 w 2185"/>
                <a:gd name="T115" fmla="*/ 901 h 1417"/>
                <a:gd name="T116" fmla="*/ 316 w 2185"/>
                <a:gd name="T117" fmla="*/ 900 h 1417"/>
                <a:gd name="T118" fmla="*/ 288 w 2185"/>
                <a:gd name="T119" fmla="*/ 736 h 1417"/>
                <a:gd name="T120" fmla="*/ 303 w 2185"/>
                <a:gd name="T121" fmla="*/ 733 h 1417"/>
                <a:gd name="T122" fmla="*/ 259 w 2185"/>
                <a:gd name="T123" fmla="*/ 698 h 1417"/>
                <a:gd name="T124" fmla="*/ 246 w 2185"/>
                <a:gd name="T125" fmla="*/ 483 h 141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185"/>
                <a:gd name="T190" fmla="*/ 0 h 1417"/>
                <a:gd name="T191" fmla="*/ 2185 w 2185"/>
                <a:gd name="T192" fmla="*/ 1417 h 141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185" h="1417">
                  <a:moveTo>
                    <a:pt x="879" y="581"/>
                  </a:moveTo>
                  <a:lnTo>
                    <a:pt x="874" y="577"/>
                  </a:lnTo>
                  <a:lnTo>
                    <a:pt x="870" y="574"/>
                  </a:lnTo>
                  <a:lnTo>
                    <a:pt x="866" y="571"/>
                  </a:lnTo>
                  <a:lnTo>
                    <a:pt x="862" y="568"/>
                  </a:lnTo>
                  <a:lnTo>
                    <a:pt x="859" y="566"/>
                  </a:lnTo>
                  <a:lnTo>
                    <a:pt x="855" y="562"/>
                  </a:lnTo>
                  <a:lnTo>
                    <a:pt x="852" y="559"/>
                  </a:lnTo>
                  <a:lnTo>
                    <a:pt x="849" y="556"/>
                  </a:lnTo>
                  <a:lnTo>
                    <a:pt x="846" y="553"/>
                  </a:lnTo>
                  <a:lnTo>
                    <a:pt x="844" y="548"/>
                  </a:lnTo>
                  <a:lnTo>
                    <a:pt x="842" y="545"/>
                  </a:lnTo>
                  <a:lnTo>
                    <a:pt x="840" y="542"/>
                  </a:lnTo>
                  <a:lnTo>
                    <a:pt x="838" y="538"/>
                  </a:lnTo>
                  <a:lnTo>
                    <a:pt x="838" y="534"/>
                  </a:lnTo>
                  <a:lnTo>
                    <a:pt x="837" y="531"/>
                  </a:lnTo>
                  <a:lnTo>
                    <a:pt x="838" y="527"/>
                  </a:lnTo>
                  <a:lnTo>
                    <a:pt x="838" y="517"/>
                  </a:lnTo>
                  <a:lnTo>
                    <a:pt x="840" y="507"/>
                  </a:lnTo>
                  <a:lnTo>
                    <a:pt x="842" y="498"/>
                  </a:lnTo>
                  <a:lnTo>
                    <a:pt x="843" y="490"/>
                  </a:lnTo>
                  <a:lnTo>
                    <a:pt x="845" y="482"/>
                  </a:lnTo>
                  <a:lnTo>
                    <a:pt x="849" y="476"/>
                  </a:lnTo>
                  <a:lnTo>
                    <a:pt x="851" y="468"/>
                  </a:lnTo>
                  <a:lnTo>
                    <a:pt x="854" y="462"/>
                  </a:lnTo>
                  <a:lnTo>
                    <a:pt x="857" y="455"/>
                  </a:lnTo>
                  <a:lnTo>
                    <a:pt x="862" y="447"/>
                  </a:lnTo>
                  <a:lnTo>
                    <a:pt x="866" y="441"/>
                  </a:lnTo>
                  <a:lnTo>
                    <a:pt x="871" y="433"/>
                  </a:lnTo>
                  <a:lnTo>
                    <a:pt x="876" y="426"/>
                  </a:lnTo>
                  <a:lnTo>
                    <a:pt x="882" y="417"/>
                  </a:lnTo>
                  <a:lnTo>
                    <a:pt x="889" y="407"/>
                  </a:lnTo>
                  <a:lnTo>
                    <a:pt x="895" y="398"/>
                  </a:lnTo>
                  <a:lnTo>
                    <a:pt x="893" y="387"/>
                  </a:lnTo>
                  <a:lnTo>
                    <a:pt x="891" y="376"/>
                  </a:lnTo>
                  <a:lnTo>
                    <a:pt x="889" y="364"/>
                  </a:lnTo>
                  <a:lnTo>
                    <a:pt x="887" y="353"/>
                  </a:lnTo>
                  <a:lnTo>
                    <a:pt x="884" y="342"/>
                  </a:lnTo>
                  <a:lnTo>
                    <a:pt x="882" y="330"/>
                  </a:lnTo>
                  <a:lnTo>
                    <a:pt x="880" y="320"/>
                  </a:lnTo>
                  <a:lnTo>
                    <a:pt x="876" y="308"/>
                  </a:lnTo>
                  <a:lnTo>
                    <a:pt x="874" y="297"/>
                  </a:lnTo>
                  <a:lnTo>
                    <a:pt x="871" y="285"/>
                  </a:lnTo>
                  <a:lnTo>
                    <a:pt x="869" y="272"/>
                  </a:lnTo>
                  <a:lnTo>
                    <a:pt x="865" y="260"/>
                  </a:lnTo>
                  <a:lnTo>
                    <a:pt x="863" y="247"/>
                  </a:lnTo>
                  <a:lnTo>
                    <a:pt x="860" y="234"/>
                  </a:lnTo>
                  <a:lnTo>
                    <a:pt x="856" y="221"/>
                  </a:lnTo>
                  <a:lnTo>
                    <a:pt x="853" y="208"/>
                  </a:lnTo>
                  <a:lnTo>
                    <a:pt x="862" y="178"/>
                  </a:lnTo>
                  <a:lnTo>
                    <a:pt x="882" y="209"/>
                  </a:lnTo>
                  <a:lnTo>
                    <a:pt x="885" y="228"/>
                  </a:lnTo>
                  <a:lnTo>
                    <a:pt x="889" y="244"/>
                  </a:lnTo>
                  <a:lnTo>
                    <a:pt x="891" y="260"/>
                  </a:lnTo>
                  <a:lnTo>
                    <a:pt x="894" y="276"/>
                  </a:lnTo>
                  <a:lnTo>
                    <a:pt x="897" y="293"/>
                  </a:lnTo>
                  <a:lnTo>
                    <a:pt x="900" y="308"/>
                  </a:lnTo>
                  <a:lnTo>
                    <a:pt x="902" y="322"/>
                  </a:lnTo>
                  <a:lnTo>
                    <a:pt x="905" y="337"/>
                  </a:lnTo>
                  <a:lnTo>
                    <a:pt x="908" y="351"/>
                  </a:lnTo>
                  <a:lnTo>
                    <a:pt x="910" y="365"/>
                  </a:lnTo>
                  <a:lnTo>
                    <a:pt x="912" y="379"/>
                  </a:lnTo>
                  <a:lnTo>
                    <a:pt x="916" y="393"/>
                  </a:lnTo>
                  <a:lnTo>
                    <a:pt x="918" y="406"/>
                  </a:lnTo>
                  <a:lnTo>
                    <a:pt x="920" y="420"/>
                  </a:lnTo>
                  <a:lnTo>
                    <a:pt x="922" y="434"/>
                  </a:lnTo>
                  <a:lnTo>
                    <a:pt x="924" y="447"/>
                  </a:lnTo>
                  <a:lnTo>
                    <a:pt x="927" y="440"/>
                  </a:lnTo>
                  <a:lnTo>
                    <a:pt x="928" y="433"/>
                  </a:lnTo>
                  <a:lnTo>
                    <a:pt x="930" y="427"/>
                  </a:lnTo>
                  <a:lnTo>
                    <a:pt x="932" y="420"/>
                  </a:lnTo>
                  <a:lnTo>
                    <a:pt x="936" y="414"/>
                  </a:lnTo>
                  <a:lnTo>
                    <a:pt x="938" y="407"/>
                  </a:lnTo>
                  <a:lnTo>
                    <a:pt x="941" y="401"/>
                  </a:lnTo>
                  <a:lnTo>
                    <a:pt x="945" y="395"/>
                  </a:lnTo>
                  <a:lnTo>
                    <a:pt x="949" y="389"/>
                  </a:lnTo>
                  <a:lnTo>
                    <a:pt x="953" y="382"/>
                  </a:lnTo>
                  <a:lnTo>
                    <a:pt x="958" y="375"/>
                  </a:lnTo>
                  <a:lnTo>
                    <a:pt x="962" y="368"/>
                  </a:lnTo>
                  <a:lnTo>
                    <a:pt x="968" y="360"/>
                  </a:lnTo>
                  <a:lnTo>
                    <a:pt x="974" y="352"/>
                  </a:lnTo>
                  <a:lnTo>
                    <a:pt x="979" y="342"/>
                  </a:lnTo>
                  <a:lnTo>
                    <a:pt x="986" y="334"/>
                  </a:lnTo>
                  <a:lnTo>
                    <a:pt x="984" y="316"/>
                  </a:lnTo>
                  <a:lnTo>
                    <a:pt x="980" y="300"/>
                  </a:lnTo>
                  <a:lnTo>
                    <a:pt x="978" y="284"/>
                  </a:lnTo>
                  <a:lnTo>
                    <a:pt x="976" y="268"/>
                  </a:lnTo>
                  <a:lnTo>
                    <a:pt x="974" y="252"/>
                  </a:lnTo>
                  <a:lnTo>
                    <a:pt x="971" y="237"/>
                  </a:lnTo>
                  <a:lnTo>
                    <a:pt x="968" y="222"/>
                  </a:lnTo>
                  <a:lnTo>
                    <a:pt x="966" y="208"/>
                  </a:lnTo>
                  <a:lnTo>
                    <a:pt x="964" y="194"/>
                  </a:lnTo>
                  <a:lnTo>
                    <a:pt x="961" y="180"/>
                  </a:lnTo>
                  <a:lnTo>
                    <a:pt x="959" y="167"/>
                  </a:lnTo>
                  <a:lnTo>
                    <a:pt x="957" y="154"/>
                  </a:lnTo>
                  <a:lnTo>
                    <a:pt x="955" y="142"/>
                  </a:lnTo>
                  <a:lnTo>
                    <a:pt x="952" y="131"/>
                  </a:lnTo>
                  <a:lnTo>
                    <a:pt x="950" y="119"/>
                  </a:lnTo>
                  <a:lnTo>
                    <a:pt x="949" y="109"/>
                  </a:lnTo>
                  <a:lnTo>
                    <a:pt x="949" y="108"/>
                  </a:lnTo>
                  <a:lnTo>
                    <a:pt x="949" y="106"/>
                  </a:lnTo>
                  <a:lnTo>
                    <a:pt x="949" y="105"/>
                  </a:lnTo>
                  <a:lnTo>
                    <a:pt x="949" y="103"/>
                  </a:lnTo>
                  <a:lnTo>
                    <a:pt x="949" y="100"/>
                  </a:lnTo>
                  <a:lnTo>
                    <a:pt x="949" y="98"/>
                  </a:lnTo>
                  <a:lnTo>
                    <a:pt x="949" y="94"/>
                  </a:lnTo>
                  <a:lnTo>
                    <a:pt x="950" y="91"/>
                  </a:lnTo>
                  <a:lnTo>
                    <a:pt x="950" y="88"/>
                  </a:lnTo>
                  <a:lnTo>
                    <a:pt x="950" y="86"/>
                  </a:lnTo>
                  <a:lnTo>
                    <a:pt x="951" y="82"/>
                  </a:lnTo>
                  <a:lnTo>
                    <a:pt x="951" y="79"/>
                  </a:lnTo>
                  <a:lnTo>
                    <a:pt x="952" y="76"/>
                  </a:lnTo>
                  <a:lnTo>
                    <a:pt x="953" y="74"/>
                  </a:lnTo>
                  <a:lnTo>
                    <a:pt x="955" y="72"/>
                  </a:lnTo>
                  <a:lnTo>
                    <a:pt x="956" y="73"/>
                  </a:lnTo>
                  <a:lnTo>
                    <a:pt x="957" y="74"/>
                  </a:lnTo>
                  <a:lnTo>
                    <a:pt x="958" y="74"/>
                  </a:lnTo>
                  <a:lnTo>
                    <a:pt x="959" y="75"/>
                  </a:lnTo>
                  <a:lnTo>
                    <a:pt x="960" y="75"/>
                  </a:lnTo>
                  <a:lnTo>
                    <a:pt x="960" y="76"/>
                  </a:lnTo>
                  <a:lnTo>
                    <a:pt x="961" y="76"/>
                  </a:lnTo>
                  <a:lnTo>
                    <a:pt x="961" y="77"/>
                  </a:lnTo>
                  <a:lnTo>
                    <a:pt x="962" y="77"/>
                  </a:lnTo>
                  <a:lnTo>
                    <a:pt x="962" y="78"/>
                  </a:lnTo>
                  <a:lnTo>
                    <a:pt x="962" y="79"/>
                  </a:lnTo>
                  <a:lnTo>
                    <a:pt x="964" y="79"/>
                  </a:lnTo>
                  <a:lnTo>
                    <a:pt x="964" y="80"/>
                  </a:lnTo>
                  <a:lnTo>
                    <a:pt x="966" y="90"/>
                  </a:lnTo>
                  <a:lnTo>
                    <a:pt x="969" y="101"/>
                  </a:lnTo>
                  <a:lnTo>
                    <a:pt x="972" y="115"/>
                  </a:lnTo>
                  <a:lnTo>
                    <a:pt x="976" y="130"/>
                  </a:lnTo>
                  <a:lnTo>
                    <a:pt x="979" y="147"/>
                  </a:lnTo>
                  <a:lnTo>
                    <a:pt x="983" y="166"/>
                  </a:lnTo>
                  <a:lnTo>
                    <a:pt x="987" y="186"/>
                  </a:lnTo>
                  <a:lnTo>
                    <a:pt x="990" y="208"/>
                  </a:lnTo>
                  <a:lnTo>
                    <a:pt x="995" y="231"/>
                  </a:lnTo>
                  <a:lnTo>
                    <a:pt x="999" y="255"/>
                  </a:lnTo>
                  <a:lnTo>
                    <a:pt x="1003" y="278"/>
                  </a:lnTo>
                  <a:lnTo>
                    <a:pt x="1007" y="303"/>
                  </a:lnTo>
                  <a:lnTo>
                    <a:pt x="1012" y="329"/>
                  </a:lnTo>
                  <a:lnTo>
                    <a:pt x="1016" y="354"/>
                  </a:lnTo>
                  <a:lnTo>
                    <a:pt x="1020" y="380"/>
                  </a:lnTo>
                  <a:lnTo>
                    <a:pt x="1025" y="406"/>
                  </a:lnTo>
                  <a:lnTo>
                    <a:pt x="1025" y="398"/>
                  </a:lnTo>
                  <a:lnTo>
                    <a:pt x="1026" y="389"/>
                  </a:lnTo>
                  <a:lnTo>
                    <a:pt x="1028" y="381"/>
                  </a:lnTo>
                  <a:lnTo>
                    <a:pt x="1031" y="374"/>
                  </a:lnTo>
                  <a:lnTo>
                    <a:pt x="1033" y="366"/>
                  </a:lnTo>
                  <a:lnTo>
                    <a:pt x="1035" y="360"/>
                  </a:lnTo>
                  <a:lnTo>
                    <a:pt x="1038" y="353"/>
                  </a:lnTo>
                  <a:lnTo>
                    <a:pt x="1042" y="347"/>
                  </a:lnTo>
                  <a:lnTo>
                    <a:pt x="1046" y="339"/>
                  </a:lnTo>
                  <a:lnTo>
                    <a:pt x="1050" y="333"/>
                  </a:lnTo>
                  <a:lnTo>
                    <a:pt x="1055" y="325"/>
                  </a:lnTo>
                  <a:lnTo>
                    <a:pt x="1060" y="317"/>
                  </a:lnTo>
                  <a:lnTo>
                    <a:pt x="1065" y="309"/>
                  </a:lnTo>
                  <a:lnTo>
                    <a:pt x="1072" y="300"/>
                  </a:lnTo>
                  <a:lnTo>
                    <a:pt x="1079" y="290"/>
                  </a:lnTo>
                  <a:lnTo>
                    <a:pt x="1085" y="280"/>
                  </a:lnTo>
                  <a:lnTo>
                    <a:pt x="1083" y="262"/>
                  </a:lnTo>
                  <a:lnTo>
                    <a:pt x="1080" y="245"/>
                  </a:lnTo>
                  <a:lnTo>
                    <a:pt x="1077" y="228"/>
                  </a:lnTo>
                  <a:lnTo>
                    <a:pt x="1074" y="211"/>
                  </a:lnTo>
                  <a:lnTo>
                    <a:pt x="1071" y="195"/>
                  </a:lnTo>
                  <a:lnTo>
                    <a:pt x="1068" y="179"/>
                  </a:lnTo>
                  <a:lnTo>
                    <a:pt x="1065" y="164"/>
                  </a:lnTo>
                  <a:lnTo>
                    <a:pt x="1063" y="147"/>
                  </a:lnTo>
                  <a:lnTo>
                    <a:pt x="1060" y="132"/>
                  </a:lnTo>
                  <a:lnTo>
                    <a:pt x="1057" y="118"/>
                  </a:lnTo>
                  <a:lnTo>
                    <a:pt x="1055" y="103"/>
                  </a:lnTo>
                  <a:lnTo>
                    <a:pt x="1052" y="90"/>
                  </a:lnTo>
                  <a:lnTo>
                    <a:pt x="1050" y="76"/>
                  </a:lnTo>
                  <a:lnTo>
                    <a:pt x="1047" y="63"/>
                  </a:lnTo>
                  <a:lnTo>
                    <a:pt x="1045" y="50"/>
                  </a:lnTo>
                  <a:lnTo>
                    <a:pt x="1043" y="38"/>
                  </a:lnTo>
                  <a:lnTo>
                    <a:pt x="1043" y="37"/>
                  </a:lnTo>
                  <a:lnTo>
                    <a:pt x="1043" y="35"/>
                  </a:lnTo>
                  <a:lnTo>
                    <a:pt x="1043" y="34"/>
                  </a:lnTo>
                  <a:lnTo>
                    <a:pt x="1043" y="31"/>
                  </a:lnTo>
                  <a:lnTo>
                    <a:pt x="1043" y="28"/>
                  </a:lnTo>
                  <a:lnTo>
                    <a:pt x="1044" y="26"/>
                  </a:lnTo>
                  <a:lnTo>
                    <a:pt x="1044" y="23"/>
                  </a:lnTo>
                  <a:lnTo>
                    <a:pt x="1044" y="20"/>
                  </a:lnTo>
                  <a:lnTo>
                    <a:pt x="1044" y="16"/>
                  </a:lnTo>
                  <a:lnTo>
                    <a:pt x="1045" y="13"/>
                  </a:lnTo>
                  <a:lnTo>
                    <a:pt x="1045" y="11"/>
                  </a:lnTo>
                  <a:lnTo>
                    <a:pt x="1046" y="8"/>
                  </a:lnTo>
                  <a:lnTo>
                    <a:pt x="1046" y="4"/>
                  </a:lnTo>
                  <a:lnTo>
                    <a:pt x="1047" y="2"/>
                  </a:lnTo>
                  <a:lnTo>
                    <a:pt x="1048" y="0"/>
                  </a:lnTo>
                  <a:lnTo>
                    <a:pt x="1050" y="1"/>
                  </a:lnTo>
                  <a:lnTo>
                    <a:pt x="1051" y="1"/>
                  </a:lnTo>
                  <a:lnTo>
                    <a:pt x="1052" y="1"/>
                  </a:lnTo>
                  <a:lnTo>
                    <a:pt x="1052" y="2"/>
                  </a:lnTo>
                  <a:lnTo>
                    <a:pt x="1053" y="2"/>
                  </a:lnTo>
                  <a:lnTo>
                    <a:pt x="1053" y="3"/>
                  </a:lnTo>
                  <a:lnTo>
                    <a:pt x="1054" y="3"/>
                  </a:lnTo>
                  <a:lnTo>
                    <a:pt x="1055" y="4"/>
                  </a:lnTo>
                  <a:lnTo>
                    <a:pt x="1056" y="5"/>
                  </a:lnTo>
                  <a:lnTo>
                    <a:pt x="1056" y="7"/>
                  </a:lnTo>
                  <a:lnTo>
                    <a:pt x="1057" y="8"/>
                  </a:lnTo>
                  <a:lnTo>
                    <a:pt x="1058" y="9"/>
                  </a:lnTo>
                  <a:lnTo>
                    <a:pt x="1062" y="22"/>
                  </a:lnTo>
                  <a:lnTo>
                    <a:pt x="1065" y="39"/>
                  </a:lnTo>
                  <a:lnTo>
                    <a:pt x="1070" y="59"/>
                  </a:lnTo>
                  <a:lnTo>
                    <a:pt x="1075" y="82"/>
                  </a:lnTo>
                  <a:lnTo>
                    <a:pt x="1080" y="108"/>
                  </a:lnTo>
                  <a:lnTo>
                    <a:pt x="1085" y="137"/>
                  </a:lnTo>
                  <a:lnTo>
                    <a:pt x="1091" y="167"/>
                  </a:lnTo>
                  <a:lnTo>
                    <a:pt x="1096" y="198"/>
                  </a:lnTo>
                  <a:lnTo>
                    <a:pt x="1102" y="232"/>
                  </a:lnTo>
                  <a:lnTo>
                    <a:pt x="1108" y="265"/>
                  </a:lnTo>
                  <a:lnTo>
                    <a:pt x="1113" y="300"/>
                  </a:lnTo>
                  <a:lnTo>
                    <a:pt x="1118" y="334"/>
                  </a:lnTo>
                  <a:lnTo>
                    <a:pt x="1123" y="367"/>
                  </a:lnTo>
                  <a:lnTo>
                    <a:pt x="1128" y="400"/>
                  </a:lnTo>
                  <a:lnTo>
                    <a:pt x="1133" y="432"/>
                  </a:lnTo>
                  <a:lnTo>
                    <a:pt x="1138" y="463"/>
                  </a:lnTo>
                  <a:lnTo>
                    <a:pt x="1157" y="475"/>
                  </a:lnTo>
                  <a:lnTo>
                    <a:pt x="1177" y="488"/>
                  </a:lnTo>
                  <a:lnTo>
                    <a:pt x="1198" y="502"/>
                  </a:lnTo>
                  <a:lnTo>
                    <a:pt x="1220" y="517"/>
                  </a:lnTo>
                  <a:lnTo>
                    <a:pt x="1243" y="532"/>
                  </a:lnTo>
                  <a:lnTo>
                    <a:pt x="1266" y="547"/>
                  </a:lnTo>
                  <a:lnTo>
                    <a:pt x="1288" y="563"/>
                  </a:lnTo>
                  <a:lnTo>
                    <a:pt x="1310" y="581"/>
                  </a:lnTo>
                  <a:lnTo>
                    <a:pt x="1331" y="598"/>
                  </a:lnTo>
                  <a:lnTo>
                    <a:pt x="1351" y="616"/>
                  </a:lnTo>
                  <a:lnTo>
                    <a:pt x="1371" y="635"/>
                  </a:lnTo>
                  <a:lnTo>
                    <a:pt x="1388" y="654"/>
                  </a:lnTo>
                  <a:lnTo>
                    <a:pt x="1403" y="674"/>
                  </a:lnTo>
                  <a:lnTo>
                    <a:pt x="1418" y="693"/>
                  </a:lnTo>
                  <a:lnTo>
                    <a:pt x="1429" y="714"/>
                  </a:lnTo>
                  <a:lnTo>
                    <a:pt x="1438" y="735"/>
                  </a:lnTo>
                  <a:lnTo>
                    <a:pt x="1443" y="746"/>
                  </a:lnTo>
                  <a:lnTo>
                    <a:pt x="1445" y="759"/>
                  </a:lnTo>
                  <a:lnTo>
                    <a:pt x="1447" y="772"/>
                  </a:lnTo>
                  <a:lnTo>
                    <a:pt x="1448" y="785"/>
                  </a:lnTo>
                  <a:lnTo>
                    <a:pt x="1449" y="798"/>
                  </a:lnTo>
                  <a:lnTo>
                    <a:pt x="1448" y="811"/>
                  </a:lnTo>
                  <a:lnTo>
                    <a:pt x="1447" y="824"/>
                  </a:lnTo>
                  <a:lnTo>
                    <a:pt x="1445" y="837"/>
                  </a:lnTo>
                  <a:lnTo>
                    <a:pt x="1443" y="850"/>
                  </a:lnTo>
                  <a:lnTo>
                    <a:pt x="1439" y="862"/>
                  </a:lnTo>
                  <a:lnTo>
                    <a:pt x="1436" y="875"/>
                  </a:lnTo>
                  <a:lnTo>
                    <a:pt x="1430" y="887"/>
                  </a:lnTo>
                  <a:lnTo>
                    <a:pt x="1426" y="899"/>
                  </a:lnTo>
                  <a:lnTo>
                    <a:pt x="1420" y="911"/>
                  </a:lnTo>
                  <a:lnTo>
                    <a:pt x="1413" y="922"/>
                  </a:lnTo>
                  <a:lnTo>
                    <a:pt x="1407" y="933"/>
                  </a:lnTo>
                  <a:lnTo>
                    <a:pt x="1413" y="939"/>
                  </a:lnTo>
                  <a:lnTo>
                    <a:pt x="1419" y="945"/>
                  </a:lnTo>
                  <a:lnTo>
                    <a:pt x="1426" y="951"/>
                  </a:lnTo>
                  <a:lnTo>
                    <a:pt x="1431" y="957"/>
                  </a:lnTo>
                  <a:lnTo>
                    <a:pt x="1438" y="963"/>
                  </a:lnTo>
                  <a:lnTo>
                    <a:pt x="1445" y="969"/>
                  </a:lnTo>
                  <a:lnTo>
                    <a:pt x="1450" y="974"/>
                  </a:lnTo>
                  <a:lnTo>
                    <a:pt x="1457" y="980"/>
                  </a:lnTo>
                  <a:lnTo>
                    <a:pt x="1463" y="986"/>
                  </a:lnTo>
                  <a:lnTo>
                    <a:pt x="1469" y="991"/>
                  </a:lnTo>
                  <a:lnTo>
                    <a:pt x="1476" y="997"/>
                  </a:lnTo>
                  <a:lnTo>
                    <a:pt x="1482" y="1002"/>
                  </a:lnTo>
                  <a:lnTo>
                    <a:pt x="1488" y="1008"/>
                  </a:lnTo>
                  <a:lnTo>
                    <a:pt x="1494" y="1013"/>
                  </a:lnTo>
                  <a:lnTo>
                    <a:pt x="1501" y="1017"/>
                  </a:lnTo>
                  <a:lnTo>
                    <a:pt x="1506" y="1023"/>
                  </a:lnTo>
                  <a:lnTo>
                    <a:pt x="1513" y="1028"/>
                  </a:lnTo>
                  <a:lnTo>
                    <a:pt x="1518" y="1032"/>
                  </a:lnTo>
                  <a:lnTo>
                    <a:pt x="1525" y="1037"/>
                  </a:lnTo>
                  <a:lnTo>
                    <a:pt x="1531" y="1041"/>
                  </a:lnTo>
                  <a:lnTo>
                    <a:pt x="1536" y="1044"/>
                  </a:lnTo>
                  <a:lnTo>
                    <a:pt x="1541" y="1049"/>
                  </a:lnTo>
                  <a:lnTo>
                    <a:pt x="1546" y="1052"/>
                  </a:lnTo>
                  <a:lnTo>
                    <a:pt x="1553" y="1054"/>
                  </a:lnTo>
                  <a:lnTo>
                    <a:pt x="1559" y="1057"/>
                  </a:lnTo>
                  <a:lnTo>
                    <a:pt x="1564" y="1060"/>
                  </a:lnTo>
                  <a:lnTo>
                    <a:pt x="1571" y="1062"/>
                  </a:lnTo>
                  <a:lnTo>
                    <a:pt x="1579" y="1064"/>
                  </a:lnTo>
                  <a:lnTo>
                    <a:pt x="1587" y="1065"/>
                  </a:lnTo>
                  <a:lnTo>
                    <a:pt x="1594" y="1066"/>
                  </a:lnTo>
                  <a:lnTo>
                    <a:pt x="1603" y="1067"/>
                  </a:lnTo>
                  <a:lnTo>
                    <a:pt x="1613" y="1067"/>
                  </a:lnTo>
                  <a:lnTo>
                    <a:pt x="1649" y="1069"/>
                  </a:lnTo>
                  <a:lnTo>
                    <a:pt x="1684" y="1070"/>
                  </a:lnTo>
                  <a:lnTo>
                    <a:pt x="1716" y="1071"/>
                  </a:lnTo>
                  <a:lnTo>
                    <a:pt x="1748" y="1073"/>
                  </a:lnTo>
                  <a:lnTo>
                    <a:pt x="1779" y="1073"/>
                  </a:lnTo>
                  <a:lnTo>
                    <a:pt x="1809" y="1075"/>
                  </a:lnTo>
                  <a:lnTo>
                    <a:pt x="1838" y="1076"/>
                  </a:lnTo>
                  <a:lnTo>
                    <a:pt x="1866" y="1077"/>
                  </a:lnTo>
                  <a:lnTo>
                    <a:pt x="1894" y="1079"/>
                  </a:lnTo>
                  <a:lnTo>
                    <a:pt x="1922" y="1081"/>
                  </a:lnTo>
                  <a:lnTo>
                    <a:pt x="1949" y="1084"/>
                  </a:lnTo>
                  <a:lnTo>
                    <a:pt x="1977" y="1088"/>
                  </a:lnTo>
                  <a:lnTo>
                    <a:pt x="2006" y="1091"/>
                  </a:lnTo>
                  <a:lnTo>
                    <a:pt x="2035" y="1095"/>
                  </a:lnTo>
                  <a:lnTo>
                    <a:pt x="2064" y="1101"/>
                  </a:lnTo>
                  <a:lnTo>
                    <a:pt x="2096" y="1107"/>
                  </a:lnTo>
                  <a:lnTo>
                    <a:pt x="2100" y="1108"/>
                  </a:lnTo>
                  <a:lnTo>
                    <a:pt x="2105" y="1108"/>
                  </a:lnTo>
                  <a:lnTo>
                    <a:pt x="2110" y="1109"/>
                  </a:lnTo>
                  <a:lnTo>
                    <a:pt x="2115" y="1109"/>
                  </a:lnTo>
                  <a:lnTo>
                    <a:pt x="2120" y="1110"/>
                  </a:lnTo>
                  <a:lnTo>
                    <a:pt x="2126" y="1110"/>
                  </a:lnTo>
                  <a:lnTo>
                    <a:pt x="2131" y="1112"/>
                  </a:lnTo>
                  <a:lnTo>
                    <a:pt x="2137" y="1112"/>
                  </a:lnTo>
                  <a:lnTo>
                    <a:pt x="2141" y="1112"/>
                  </a:lnTo>
                  <a:lnTo>
                    <a:pt x="2147" y="1112"/>
                  </a:lnTo>
                  <a:lnTo>
                    <a:pt x="2153" y="1112"/>
                  </a:lnTo>
                  <a:lnTo>
                    <a:pt x="2158" y="1113"/>
                  </a:lnTo>
                  <a:lnTo>
                    <a:pt x="2164" y="1113"/>
                  </a:lnTo>
                  <a:lnTo>
                    <a:pt x="2168" y="1113"/>
                  </a:lnTo>
                  <a:lnTo>
                    <a:pt x="2174" y="1114"/>
                  </a:lnTo>
                  <a:lnTo>
                    <a:pt x="2178" y="1115"/>
                  </a:lnTo>
                  <a:lnTo>
                    <a:pt x="2181" y="1115"/>
                  </a:lnTo>
                  <a:lnTo>
                    <a:pt x="2183" y="1116"/>
                  </a:lnTo>
                  <a:lnTo>
                    <a:pt x="2184" y="1117"/>
                  </a:lnTo>
                  <a:lnTo>
                    <a:pt x="2184" y="1118"/>
                  </a:lnTo>
                  <a:lnTo>
                    <a:pt x="2185" y="1119"/>
                  </a:lnTo>
                  <a:lnTo>
                    <a:pt x="2185" y="1120"/>
                  </a:lnTo>
                  <a:lnTo>
                    <a:pt x="2185" y="1121"/>
                  </a:lnTo>
                  <a:lnTo>
                    <a:pt x="2185" y="1122"/>
                  </a:lnTo>
                  <a:lnTo>
                    <a:pt x="2184" y="1123"/>
                  </a:lnTo>
                  <a:lnTo>
                    <a:pt x="2183" y="1125"/>
                  </a:lnTo>
                  <a:lnTo>
                    <a:pt x="2182" y="1126"/>
                  </a:lnTo>
                  <a:lnTo>
                    <a:pt x="2179" y="1127"/>
                  </a:lnTo>
                  <a:lnTo>
                    <a:pt x="2177" y="1128"/>
                  </a:lnTo>
                  <a:lnTo>
                    <a:pt x="2175" y="1129"/>
                  </a:lnTo>
                  <a:lnTo>
                    <a:pt x="2173" y="1130"/>
                  </a:lnTo>
                  <a:lnTo>
                    <a:pt x="2169" y="1130"/>
                  </a:lnTo>
                  <a:lnTo>
                    <a:pt x="2162" y="1130"/>
                  </a:lnTo>
                  <a:lnTo>
                    <a:pt x="2154" y="1130"/>
                  </a:lnTo>
                  <a:lnTo>
                    <a:pt x="2146" y="1129"/>
                  </a:lnTo>
                  <a:lnTo>
                    <a:pt x="2138" y="1129"/>
                  </a:lnTo>
                  <a:lnTo>
                    <a:pt x="2130" y="1129"/>
                  </a:lnTo>
                  <a:lnTo>
                    <a:pt x="2122" y="1128"/>
                  </a:lnTo>
                  <a:lnTo>
                    <a:pt x="2115" y="1128"/>
                  </a:lnTo>
                  <a:lnTo>
                    <a:pt x="2107" y="1127"/>
                  </a:lnTo>
                  <a:lnTo>
                    <a:pt x="2100" y="1127"/>
                  </a:lnTo>
                  <a:lnTo>
                    <a:pt x="2093" y="1126"/>
                  </a:lnTo>
                  <a:lnTo>
                    <a:pt x="2087" y="1126"/>
                  </a:lnTo>
                  <a:lnTo>
                    <a:pt x="2080" y="1125"/>
                  </a:lnTo>
                  <a:lnTo>
                    <a:pt x="2074" y="1123"/>
                  </a:lnTo>
                  <a:lnTo>
                    <a:pt x="2069" y="1123"/>
                  </a:lnTo>
                  <a:lnTo>
                    <a:pt x="2064" y="1122"/>
                  </a:lnTo>
                  <a:lnTo>
                    <a:pt x="2061" y="1121"/>
                  </a:lnTo>
                  <a:lnTo>
                    <a:pt x="2052" y="1119"/>
                  </a:lnTo>
                  <a:lnTo>
                    <a:pt x="2042" y="1117"/>
                  </a:lnTo>
                  <a:lnTo>
                    <a:pt x="2033" y="1115"/>
                  </a:lnTo>
                  <a:lnTo>
                    <a:pt x="2022" y="1114"/>
                  </a:lnTo>
                  <a:lnTo>
                    <a:pt x="2012" y="1112"/>
                  </a:lnTo>
                  <a:lnTo>
                    <a:pt x="2000" y="1110"/>
                  </a:lnTo>
                  <a:lnTo>
                    <a:pt x="1988" y="1109"/>
                  </a:lnTo>
                  <a:lnTo>
                    <a:pt x="1976" y="1108"/>
                  </a:lnTo>
                  <a:lnTo>
                    <a:pt x="1964" y="1107"/>
                  </a:lnTo>
                  <a:lnTo>
                    <a:pt x="1951" y="1106"/>
                  </a:lnTo>
                  <a:lnTo>
                    <a:pt x="1937" y="1105"/>
                  </a:lnTo>
                  <a:lnTo>
                    <a:pt x="1924" y="1104"/>
                  </a:lnTo>
                  <a:lnTo>
                    <a:pt x="1910" y="1103"/>
                  </a:lnTo>
                  <a:lnTo>
                    <a:pt x="1897" y="1102"/>
                  </a:lnTo>
                  <a:lnTo>
                    <a:pt x="1882" y="1101"/>
                  </a:lnTo>
                  <a:lnTo>
                    <a:pt x="1869" y="1100"/>
                  </a:lnTo>
                  <a:lnTo>
                    <a:pt x="1844" y="1097"/>
                  </a:lnTo>
                  <a:lnTo>
                    <a:pt x="1820" y="1096"/>
                  </a:lnTo>
                  <a:lnTo>
                    <a:pt x="1794" y="1095"/>
                  </a:lnTo>
                  <a:lnTo>
                    <a:pt x="1769" y="1094"/>
                  </a:lnTo>
                  <a:lnTo>
                    <a:pt x="1743" y="1094"/>
                  </a:lnTo>
                  <a:lnTo>
                    <a:pt x="1718" y="1093"/>
                  </a:lnTo>
                  <a:lnTo>
                    <a:pt x="1694" y="1093"/>
                  </a:lnTo>
                  <a:lnTo>
                    <a:pt x="1669" y="1092"/>
                  </a:lnTo>
                  <a:lnTo>
                    <a:pt x="1647" y="1092"/>
                  </a:lnTo>
                  <a:lnTo>
                    <a:pt x="1626" y="1092"/>
                  </a:lnTo>
                  <a:lnTo>
                    <a:pt x="1607" y="1092"/>
                  </a:lnTo>
                  <a:lnTo>
                    <a:pt x="1589" y="1092"/>
                  </a:lnTo>
                  <a:lnTo>
                    <a:pt x="1574" y="1091"/>
                  </a:lnTo>
                  <a:lnTo>
                    <a:pt x="1561" y="1091"/>
                  </a:lnTo>
                  <a:lnTo>
                    <a:pt x="1552" y="1090"/>
                  </a:lnTo>
                  <a:lnTo>
                    <a:pt x="1545" y="1089"/>
                  </a:lnTo>
                  <a:lnTo>
                    <a:pt x="1534" y="1087"/>
                  </a:lnTo>
                  <a:lnTo>
                    <a:pt x="1524" y="1083"/>
                  </a:lnTo>
                  <a:lnTo>
                    <a:pt x="1515" y="1080"/>
                  </a:lnTo>
                  <a:lnTo>
                    <a:pt x="1506" y="1076"/>
                  </a:lnTo>
                  <a:lnTo>
                    <a:pt x="1498" y="1073"/>
                  </a:lnTo>
                  <a:lnTo>
                    <a:pt x="1492" y="1068"/>
                  </a:lnTo>
                  <a:lnTo>
                    <a:pt x="1485" y="1064"/>
                  </a:lnTo>
                  <a:lnTo>
                    <a:pt x="1478" y="1060"/>
                  </a:lnTo>
                  <a:lnTo>
                    <a:pt x="1473" y="1055"/>
                  </a:lnTo>
                  <a:lnTo>
                    <a:pt x="1467" y="1051"/>
                  </a:lnTo>
                  <a:lnTo>
                    <a:pt x="1462" y="1045"/>
                  </a:lnTo>
                  <a:lnTo>
                    <a:pt x="1456" y="1041"/>
                  </a:lnTo>
                  <a:lnTo>
                    <a:pt x="1450" y="1036"/>
                  </a:lnTo>
                  <a:lnTo>
                    <a:pt x="1445" y="1031"/>
                  </a:lnTo>
                  <a:lnTo>
                    <a:pt x="1438" y="1026"/>
                  </a:lnTo>
                  <a:lnTo>
                    <a:pt x="1432" y="1021"/>
                  </a:lnTo>
                  <a:lnTo>
                    <a:pt x="1429" y="1018"/>
                  </a:lnTo>
                  <a:lnTo>
                    <a:pt x="1426" y="1016"/>
                  </a:lnTo>
                  <a:lnTo>
                    <a:pt x="1424" y="1013"/>
                  </a:lnTo>
                  <a:lnTo>
                    <a:pt x="1420" y="1011"/>
                  </a:lnTo>
                  <a:lnTo>
                    <a:pt x="1417" y="1008"/>
                  </a:lnTo>
                  <a:lnTo>
                    <a:pt x="1413" y="1004"/>
                  </a:lnTo>
                  <a:lnTo>
                    <a:pt x="1410" y="1002"/>
                  </a:lnTo>
                  <a:lnTo>
                    <a:pt x="1407" y="999"/>
                  </a:lnTo>
                  <a:lnTo>
                    <a:pt x="1402" y="996"/>
                  </a:lnTo>
                  <a:lnTo>
                    <a:pt x="1399" y="992"/>
                  </a:lnTo>
                  <a:lnTo>
                    <a:pt x="1396" y="989"/>
                  </a:lnTo>
                  <a:lnTo>
                    <a:pt x="1392" y="985"/>
                  </a:lnTo>
                  <a:lnTo>
                    <a:pt x="1389" y="982"/>
                  </a:lnTo>
                  <a:lnTo>
                    <a:pt x="1384" y="978"/>
                  </a:lnTo>
                  <a:lnTo>
                    <a:pt x="1381" y="975"/>
                  </a:lnTo>
                  <a:lnTo>
                    <a:pt x="1378" y="971"/>
                  </a:lnTo>
                  <a:lnTo>
                    <a:pt x="1377" y="972"/>
                  </a:lnTo>
                  <a:lnTo>
                    <a:pt x="1376" y="972"/>
                  </a:lnTo>
                  <a:lnTo>
                    <a:pt x="1374" y="973"/>
                  </a:lnTo>
                  <a:lnTo>
                    <a:pt x="1373" y="974"/>
                  </a:lnTo>
                  <a:lnTo>
                    <a:pt x="1372" y="975"/>
                  </a:lnTo>
                  <a:lnTo>
                    <a:pt x="1370" y="976"/>
                  </a:lnTo>
                  <a:lnTo>
                    <a:pt x="1369" y="977"/>
                  </a:lnTo>
                  <a:lnTo>
                    <a:pt x="1368" y="978"/>
                  </a:lnTo>
                  <a:lnTo>
                    <a:pt x="1367" y="979"/>
                  </a:lnTo>
                  <a:lnTo>
                    <a:pt x="1365" y="980"/>
                  </a:lnTo>
                  <a:lnTo>
                    <a:pt x="1364" y="982"/>
                  </a:lnTo>
                  <a:lnTo>
                    <a:pt x="1363" y="983"/>
                  </a:lnTo>
                  <a:lnTo>
                    <a:pt x="1362" y="984"/>
                  </a:lnTo>
                  <a:lnTo>
                    <a:pt x="1361" y="985"/>
                  </a:lnTo>
                  <a:lnTo>
                    <a:pt x="1360" y="986"/>
                  </a:lnTo>
                  <a:lnTo>
                    <a:pt x="1359" y="987"/>
                  </a:lnTo>
                  <a:lnTo>
                    <a:pt x="1362" y="990"/>
                  </a:lnTo>
                  <a:lnTo>
                    <a:pt x="1365" y="993"/>
                  </a:lnTo>
                  <a:lnTo>
                    <a:pt x="1369" y="997"/>
                  </a:lnTo>
                  <a:lnTo>
                    <a:pt x="1372" y="1000"/>
                  </a:lnTo>
                  <a:lnTo>
                    <a:pt x="1376" y="1003"/>
                  </a:lnTo>
                  <a:lnTo>
                    <a:pt x="1380" y="1006"/>
                  </a:lnTo>
                  <a:lnTo>
                    <a:pt x="1383" y="1011"/>
                  </a:lnTo>
                  <a:lnTo>
                    <a:pt x="1387" y="1014"/>
                  </a:lnTo>
                  <a:lnTo>
                    <a:pt x="1390" y="1017"/>
                  </a:lnTo>
                  <a:lnTo>
                    <a:pt x="1393" y="1021"/>
                  </a:lnTo>
                  <a:lnTo>
                    <a:pt x="1397" y="1024"/>
                  </a:lnTo>
                  <a:lnTo>
                    <a:pt x="1400" y="1026"/>
                  </a:lnTo>
                  <a:lnTo>
                    <a:pt x="1403" y="1029"/>
                  </a:lnTo>
                  <a:lnTo>
                    <a:pt x="1408" y="1032"/>
                  </a:lnTo>
                  <a:lnTo>
                    <a:pt x="1411" y="1036"/>
                  </a:lnTo>
                  <a:lnTo>
                    <a:pt x="1415" y="1039"/>
                  </a:lnTo>
                  <a:lnTo>
                    <a:pt x="1420" y="1044"/>
                  </a:lnTo>
                  <a:lnTo>
                    <a:pt x="1426" y="1049"/>
                  </a:lnTo>
                  <a:lnTo>
                    <a:pt x="1432" y="1054"/>
                  </a:lnTo>
                  <a:lnTo>
                    <a:pt x="1438" y="1058"/>
                  </a:lnTo>
                  <a:lnTo>
                    <a:pt x="1444" y="1063"/>
                  </a:lnTo>
                  <a:lnTo>
                    <a:pt x="1449" y="1067"/>
                  </a:lnTo>
                  <a:lnTo>
                    <a:pt x="1455" y="1071"/>
                  </a:lnTo>
                  <a:lnTo>
                    <a:pt x="1460" y="1076"/>
                  </a:lnTo>
                  <a:lnTo>
                    <a:pt x="1466" y="1079"/>
                  </a:lnTo>
                  <a:lnTo>
                    <a:pt x="1473" y="1082"/>
                  </a:lnTo>
                  <a:lnTo>
                    <a:pt x="1478" y="1087"/>
                  </a:lnTo>
                  <a:lnTo>
                    <a:pt x="1485" y="1090"/>
                  </a:lnTo>
                  <a:lnTo>
                    <a:pt x="1492" y="1093"/>
                  </a:lnTo>
                  <a:lnTo>
                    <a:pt x="1498" y="1096"/>
                  </a:lnTo>
                  <a:lnTo>
                    <a:pt x="1506" y="1100"/>
                  </a:lnTo>
                  <a:lnTo>
                    <a:pt x="1514" y="1104"/>
                  </a:lnTo>
                  <a:lnTo>
                    <a:pt x="1521" y="1105"/>
                  </a:lnTo>
                  <a:lnTo>
                    <a:pt x="1528" y="1106"/>
                  </a:lnTo>
                  <a:lnTo>
                    <a:pt x="1539" y="1107"/>
                  </a:lnTo>
                  <a:lnTo>
                    <a:pt x="1551" y="1108"/>
                  </a:lnTo>
                  <a:lnTo>
                    <a:pt x="1564" y="1108"/>
                  </a:lnTo>
                  <a:lnTo>
                    <a:pt x="1579" y="1108"/>
                  </a:lnTo>
                  <a:lnTo>
                    <a:pt x="1594" y="1108"/>
                  </a:lnTo>
                  <a:lnTo>
                    <a:pt x="1611" y="1108"/>
                  </a:lnTo>
                  <a:lnTo>
                    <a:pt x="1628" y="1107"/>
                  </a:lnTo>
                  <a:lnTo>
                    <a:pt x="1647" y="1107"/>
                  </a:lnTo>
                  <a:lnTo>
                    <a:pt x="1665" y="1107"/>
                  </a:lnTo>
                  <a:lnTo>
                    <a:pt x="1684" y="1106"/>
                  </a:lnTo>
                  <a:lnTo>
                    <a:pt x="1703" y="1106"/>
                  </a:lnTo>
                  <a:lnTo>
                    <a:pt x="1722" y="1106"/>
                  </a:lnTo>
                  <a:lnTo>
                    <a:pt x="1740" y="1106"/>
                  </a:lnTo>
                  <a:lnTo>
                    <a:pt x="1757" y="1107"/>
                  </a:lnTo>
                  <a:lnTo>
                    <a:pt x="1773" y="1107"/>
                  </a:lnTo>
                  <a:lnTo>
                    <a:pt x="1788" y="1108"/>
                  </a:lnTo>
                  <a:lnTo>
                    <a:pt x="1802" y="1109"/>
                  </a:lnTo>
                  <a:lnTo>
                    <a:pt x="1815" y="1109"/>
                  </a:lnTo>
                  <a:lnTo>
                    <a:pt x="1829" y="1110"/>
                  </a:lnTo>
                  <a:lnTo>
                    <a:pt x="1841" y="1110"/>
                  </a:lnTo>
                  <a:lnTo>
                    <a:pt x="1853" y="1112"/>
                  </a:lnTo>
                  <a:lnTo>
                    <a:pt x="1866" y="1113"/>
                  </a:lnTo>
                  <a:lnTo>
                    <a:pt x="1878" y="1113"/>
                  </a:lnTo>
                  <a:lnTo>
                    <a:pt x="1890" y="1114"/>
                  </a:lnTo>
                  <a:lnTo>
                    <a:pt x="1904" y="1115"/>
                  </a:lnTo>
                  <a:lnTo>
                    <a:pt x="1916" y="1116"/>
                  </a:lnTo>
                  <a:lnTo>
                    <a:pt x="1929" y="1117"/>
                  </a:lnTo>
                  <a:lnTo>
                    <a:pt x="1944" y="1118"/>
                  </a:lnTo>
                  <a:lnTo>
                    <a:pt x="1958" y="1120"/>
                  </a:lnTo>
                  <a:lnTo>
                    <a:pt x="1974" y="1121"/>
                  </a:lnTo>
                  <a:lnTo>
                    <a:pt x="1977" y="1121"/>
                  </a:lnTo>
                  <a:lnTo>
                    <a:pt x="1982" y="1122"/>
                  </a:lnTo>
                  <a:lnTo>
                    <a:pt x="1985" y="1122"/>
                  </a:lnTo>
                  <a:lnTo>
                    <a:pt x="1988" y="1122"/>
                  </a:lnTo>
                  <a:lnTo>
                    <a:pt x="1992" y="1123"/>
                  </a:lnTo>
                  <a:lnTo>
                    <a:pt x="1995" y="1123"/>
                  </a:lnTo>
                  <a:lnTo>
                    <a:pt x="1999" y="1123"/>
                  </a:lnTo>
                  <a:lnTo>
                    <a:pt x="2002" y="1125"/>
                  </a:lnTo>
                  <a:lnTo>
                    <a:pt x="2004" y="1125"/>
                  </a:lnTo>
                  <a:lnTo>
                    <a:pt x="2007" y="1126"/>
                  </a:lnTo>
                  <a:lnTo>
                    <a:pt x="2011" y="1126"/>
                  </a:lnTo>
                  <a:lnTo>
                    <a:pt x="2014" y="1126"/>
                  </a:lnTo>
                  <a:lnTo>
                    <a:pt x="2018" y="1127"/>
                  </a:lnTo>
                  <a:lnTo>
                    <a:pt x="2021" y="1127"/>
                  </a:lnTo>
                  <a:lnTo>
                    <a:pt x="2025" y="1128"/>
                  </a:lnTo>
                  <a:lnTo>
                    <a:pt x="2029" y="1129"/>
                  </a:lnTo>
                  <a:lnTo>
                    <a:pt x="2030" y="1130"/>
                  </a:lnTo>
                  <a:lnTo>
                    <a:pt x="2031" y="1131"/>
                  </a:lnTo>
                  <a:lnTo>
                    <a:pt x="2031" y="1132"/>
                  </a:lnTo>
                  <a:lnTo>
                    <a:pt x="2031" y="1133"/>
                  </a:lnTo>
                  <a:lnTo>
                    <a:pt x="2031" y="1135"/>
                  </a:lnTo>
                  <a:lnTo>
                    <a:pt x="2031" y="1136"/>
                  </a:lnTo>
                  <a:lnTo>
                    <a:pt x="2030" y="1138"/>
                  </a:lnTo>
                  <a:lnTo>
                    <a:pt x="2029" y="1139"/>
                  </a:lnTo>
                  <a:lnTo>
                    <a:pt x="2028" y="1140"/>
                  </a:lnTo>
                  <a:lnTo>
                    <a:pt x="2026" y="1140"/>
                  </a:lnTo>
                  <a:lnTo>
                    <a:pt x="2025" y="1141"/>
                  </a:lnTo>
                  <a:lnTo>
                    <a:pt x="2023" y="1142"/>
                  </a:lnTo>
                  <a:lnTo>
                    <a:pt x="2021" y="1142"/>
                  </a:lnTo>
                  <a:lnTo>
                    <a:pt x="2019" y="1143"/>
                  </a:lnTo>
                  <a:lnTo>
                    <a:pt x="2015" y="1143"/>
                  </a:lnTo>
                  <a:lnTo>
                    <a:pt x="2013" y="1143"/>
                  </a:lnTo>
                  <a:lnTo>
                    <a:pt x="2003" y="1142"/>
                  </a:lnTo>
                  <a:lnTo>
                    <a:pt x="1995" y="1141"/>
                  </a:lnTo>
                  <a:lnTo>
                    <a:pt x="1986" y="1140"/>
                  </a:lnTo>
                  <a:lnTo>
                    <a:pt x="1978" y="1139"/>
                  </a:lnTo>
                  <a:lnTo>
                    <a:pt x="1971" y="1138"/>
                  </a:lnTo>
                  <a:lnTo>
                    <a:pt x="1963" y="1136"/>
                  </a:lnTo>
                  <a:lnTo>
                    <a:pt x="1955" y="1135"/>
                  </a:lnTo>
                  <a:lnTo>
                    <a:pt x="1948" y="1135"/>
                  </a:lnTo>
                  <a:lnTo>
                    <a:pt x="1940" y="1134"/>
                  </a:lnTo>
                  <a:lnTo>
                    <a:pt x="1933" y="1134"/>
                  </a:lnTo>
                  <a:lnTo>
                    <a:pt x="1925" y="1133"/>
                  </a:lnTo>
                  <a:lnTo>
                    <a:pt x="1917" y="1133"/>
                  </a:lnTo>
                  <a:lnTo>
                    <a:pt x="1909" y="1132"/>
                  </a:lnTo>
                  <a:lnTo>
                    <a:pt x="1901" y="1132"/>
                  </a:lnTo>
                  <a:lnTo>
                    <a:pt x="1892" y="1131"/>
                  </a:lnTo>
                  <a:lnTo>
                    <a:pt x="1884" y="1130"/>
                  </a:lnTo>
                  <a:lnTo>
                    <a:pt x="1857" y="1129"/>
                  </a:lnTo>
                  <a:lnTo>
                    <a:pt x="1830" y="1128"/>
                  </a:lnTo>
                  <a:lnTo>
                    <a:pt x="1802" y="1128"/>
                  </a:lnTo>
                  <a:lnTo>
                    <a:pt x="1774" y="1128"/>
                  </a:lnTo>
                  <a:lnTo>
                    <a:pt x="1746" y="1128"/>
                  </a:lnTo>
                  <a:lnTo>
                    <a:pt x="1719" y="1129"/>
                  </a:lnTo>
                  <a:lnTo>
                    <a:pt x="1693" y="1129"/>
                  </a:lnTo>
                  <a:lnTo>
                    <a:pt x="1667" y="1130"/>
                  </a:lnTo>
                  <a:lnTo>
                    <a:pt x="1642" y="1131"/>
                  </a:lnTo>
                  <a:lnTo>
                    <a:pt x="1619" y="1132"/>
                  </a:lnTo>
                  <a:lnTo>
                    <a:pt x="1598" y="1133"/>
                  </a:lnTo>
                  <a:lnTo>
                    <a:pt x="1579" y="1133"/>
                  </a:lnTo>
                  <a:lnTo>
                    <a:pt x="1562" y="1134"/>
                  </a:lnTo>
                  <a:lnTo>
                    <a:pt x="1547" y="1134"/>
                  </a:lnTo>
                  <a:lnTo>
                    <a:pt x="1535" y="1134"/>
                  </a:lnTo>
                  <a:lnTo>
                    <a:pt x="1527" y="1134"/>
                  </a:lnTo>
                  <a:lnTo>
                    <a:pt x="1513" y="1133"/>
                  </a:lnTo>
                  <a:lnTo>
                    <a:pt x="1501" y="1131"/>
                  </a:lnTo>
                  <a:lnTo>
                    <a:pt x="1491" y="1130"/>
                  </a:lnTo>
                  <a:lnTo>
                    <a:pt x="1480" y="1128"/>
                  </a:lnTo>
                  <a:lnTo>
                    <a:pt x="1472" y="1125"/>
                  </a:lnTo>
                  <a:lnTo>
                    <a:pt x="1463" y="1122"/>
                  </a:lnTo>
                  <a:lnTo>
                    <a:pt x="1455" y="1119"/>
                  </a:lnTo>
                  <a:lnTo>
                    <a:pt x="1448" y="1116"/>
                  </a:lnTo>
                  <a:lnTo>
                    <a:pt x="1441" y="1112"/>
                  </a:lnTo>
                  <a:lnTo>
                    <a:pt x="1435" y="1108"/>
                  </a:lnTo>
                  <a:lnTo>
                    <a:pt x="1428" y="1103"/>
                  </a:lnTo>
                  <a:lnTo>
                    <a:pt x="1421" y="1099"/>
                  </a:lnTo>
                  <a:lnTo>
                    <a:pt x="1416" y="1093"/>
                  </a:lnTo>
                  <a:lnTo>
                    <a:pt x="1409" y="1088"/>
                  </a:lnTo>
                  <a:lnTo>
                    <a:pt x="1401" y="1081"/>
                  </a:lnTo>
                  <a:lnTo>
                    <a:pt x="1393" y="1075"/>
                  </a:lnTo>
                  <a:lnTo>
                    <a:pt x="1386" y="1067"/>
                  </a:lnTo>
                  <a:lnTo>
                    <a:pt x="1377" y="1061"/>
                  </a:lnTo>
                  <a:lnTo>
                    <a:pt x="1368" y="1053"/>
                  </a:lnTo>
                  <a:lnTo>
                    <a:pt x="1359" y="1045"/>
                  </a:lnTo>
                  <a:lnTo>
                    <a:pt x="1350" y="1037"/>
                  </a:lnTo>
                  <a:lnTo>
                    <a:pt x="1341" y="1029"/>
                  </a:lnTo>
                  <a:lnTo>
                    <a:pt x="1332" y="1021"/>
                  </a:lnTo>
                  <a:lnTo>
                    <a:pt x="1324" y="1013"/>
                  </a:lnTo>
                  <a:lnTo>
                    <a:pt x="1315" y="1004"/>
                  </a:lnTo>
                  <a:lnTo>
                    <a:pt x="1306" y="997"/>
                  </a:lnTo>
                  <a:lnTo>
                    <a:pt x="1297" y="988"/>
                  </a:lnTo>
                  <a:lnTo>
                    <a:pt x="1288" y="979"/>
                  </a:lnTo>
                  <a:lnTo>
                    <a:pt x="1280" y="971"/>
                  </a:lnTo>
                  <a:lnTo>
                    <a:pt x="1271" y="963"/>
                  </a:lnTo>
                  <a:lnTo>
                    <a:pt x="1263" y="954"/>
                  </a:lnTo>
                  <a:lnTo>
                    <a:pt x="1254" y="946"/>
                  </a:lnTo>
                  <a:lnTo>
                    <a:pt x="1253" y="949"/>
                  </a:lnTo>
                  <a:lnTo>
                    <a:pt x="1252" y="951"/>
                  </a:lnTo>
                  <a:lnTo>
                    <a:pt x="1249" y="954"/>
                  </a:lnTo>
                  <a:lnTo>
                    <a:pt x="1248" y="958"/>
                  </a:lnTo>
                  <a:lnTo>
                    <a:pt x="1247" y="961"/>
                  </a:lnTo>
                  <a:lnTo>
                    <a:pt x="1246" y="963"/>
                  </a:lnTo>
                  <a:lnTo>
                    <a:pt x="1245" y="966"/>
                  </a:lnTo>
                  <a:lnTo>
                    <a:pt x="1243" y="969"/>
                  </a:lnTo>
                  <a:lnTo>
                    <a:pt x="1242" y="972"/>
                  </a:lnTo>
                  <a:lnTo>
                    <a:pt x="1240" y="974"/>
                  </a:lnTo>
                  <a:lnTo>
                    <a:pt x="1239" y="976"/>
                  </a:lnTo>
                  <a:lnTo>
                    <a:pt x="1238" y="978"/>
                  </a:lnTo>
                  <a:lnTo>
                    <a:pt x="1238" y="979"/>
                  </a:lnTo>
                  <a:lnTo>
                    <a:pt x="1237" y="980"/>
                  </a:lnTo>
                  <a:lnTo>
                    <a:pt x="1237" y="982"/>
                  </a:lnTo>
                  <a:lnTo>
                    <a:pt x="1236" y="982"/>
                  </a:lnTo>
                  <a:lnTo>
                    <a:pt x="1235" y="982"/>
                  </a:lnTo>
                  <a:lnTo>
                    <a:pt x="1234" y="980"/>
                  </a:lnTo>
                  <a:lnTo>
                    <a:pt x="1232" y="980"/>
                  </a:lnTo>
                  <a:lnTo>
                    <a:pt x="1229" y="979"/>
                  </a:lnTo>
                  <a:lnTo>
                    <a:pt x="1227" y="979"/>
                  </a:lnTo>
                  <a:lnTo>
                    <a:pt x="1225" y="978"/>
                  </a:lnTo>
                  <a:lnTo>
                    <a:pt x="1221" y="977"/>
                  </a:lnTo>
                  <a:lnTo>
                    <a:pt x="1218" y="976"/>
                  </a:lnTo>
                  <a:lnTo>
                    <a:pt x="1214" y="976"/>
                  </a:lnTo>
                  <a:lnTo>
                    <a:pt x="1209" y="975"/>
                  </a:lnTo>
                  <a:lnTo>
                    <a:pt x="1206" y="974"/>
                  </a:lnTo>
                  <a:lnTo>
                    <a:pt x="1200" y="973"/>
                  </a:lnTo>
                  <a:lnTo>
                    <a:pt x="1196" y="972"/>
                  </a:lnTo>
                  <a:lnTo>
                    <a:pt x="1190" y="971"/>
                  </a:lnTo>
                  <a:lnTo>
                    <a:pt x="1190" y="974"/>
                  </a:lnTo>
                  <a:lnTo>
                    <a:pt x="1190" y="977"/>
                  </a:lnTo>
                  <a:lnTo>
                    <a:pt x="1190" y="980"/>
                  </a:lnTo>
                  <a:lnTo>
                    <a:pt x="1190" y="984"/>
                  </a:lnTo>
                  <a:lnTo>
                    <a:pt x="1190" y="987"/>
                  </a:lnTo>
                  <a:lnTo>
                    <a:pt x="1190" y="990"/>
                  </a:lnTo>
                  <a:lnTo>
                    <a:pt x="1189" y="993"/>
                  </a:lnTo>
                  <a:lnTo>
                    <a:pt x="1189" y="997"/>
                  </a:lnTo>
                  <a:lnTo>
                    <a:pt x="1189" y="999"/>
                  </a:lnTo>
                  <a:lnTo>
                    <a:pt x="1188" y="1002"/>
                  </a:lnTo>
                  <a:lnTo>
                    <a:pt x="1188" y="1004"/>
                  </a:lnTo>
                  <a:lnTo>
                    <a:pt x="1188" y="1008"/>
                  </a:lnTo>
                  <a:lnTo>
                    <a:pt x="1187" y="1010"/>
                  </a:lnTo>
                  <a:lnTo>
                    <a:pt x="1187" y="1013"/>
                  </a:lnTo>
                  <a:lnTo>
                    <a:pt x="1186" y="1015"/>
                  </a:lnTo>
                  <a:lnTo>
                    <a:pt x="1186" y="1017"/>
                  </a:lnTo>
                  <a:lnTo>
                    <a:pt x="1185" y="1019"/>
                  </a:lnTo>
                  <a:lnTo>
                    <a:pt x="1183" y="1022"/>
                  </a:lnTo>
                  <a:lnTo>
                    <a:pt x="1183" y="1024"/>
                  </a:lnTo>
                  <a:lnTo>
                    <a:pt x="1182" y="1026"/>
                  </a:lnTo>
                  <a:lnTo>
                    <a:pt x="1181" y="1028"/>
                  </a:lnTo>
                  <a:lnTo>
                    <a:pt x="1180" y="1031"/>
                  </a:lnTo>
                  <a:lnTo>
                    <a:pt x="1179" y="1034"/>
                  </a:lnTo>
                  <a:lnTo>
                    <a:pt x="1178" y="1036"/>
                  </a:lnTo>
                  <a:lnTo>
                    <a:pt x="1177" y="1038"/>
                  </a:lnTo>
                  <a:lnTo>
                    <a:pt x="1176" y="1040"/>
                  </a:lnTo>
                  <a:lnTo>
                    <a:pt x="1175" y="1042"/>
                  </a:lnTo>
                  <a:lnTo>
                    <a:pt x="1173" y="1044"/>
                  </a:lnTo>
                  <a:lnTo>
                    <a:pt x="1171" y="1047"/>
                  </a:lnTo>
                  <a:lnTo>
                    <a:pt x="1170" y="1049"/>
                  </a:lnTo>
                  <a:lnTo>
                    <a:pt x="1169" y="1050"/>
                  </a:lnTo>
                  <a:lnTo>
                    <a:pt x="1167" y="1052"/>
                  </a:lnTo>
                  <a:lnTo>
                    <a:pt x="1165" y="1053"/>
                  </a:lnTo>
                  <a:lnTo>
                    <a:pt x="1161" y="1055"/>
                  </a:lnTo>
                  <a:lnTo>
                    <a:pt x="1159" y="1057"/>
                  </a:lnTo>
                  <a:lnTo>
                    <a:pt x="1156" y="1060"/>
                  </a:lnTo>
                  <a:lnTo>
                    <a:pt x="1153" y="1062"/>
                  </a:lnTo>
                  <a:lnTo>
                    <a:pt x="1150" y="1064"/>
                  </a:lnTo>
                  <a:lnTo>
                    <a:pt x="1148" y="1065"/>
                  </a:lnTo>
                  <a:lnTo>
                    <a:pt x="1144" y="1067"/>
                  </a:lnTo>
                  <a:lnTo>
                    <a:pt x="1142" y="1069"/>
                  </a:lnTo>
                  <a:lnTo>
                    <a:pt x="1139" y="1071"/>
                  </a:lnTo>
                  <a:lnTo>
                    <a:pt x="1137" y="1073"/>
                  </a:lnTo>
                  <a:lnTo>
                    <a:pt x="1133" y="1075"/>
                  </a:lnTo>
                  <a:lnTo>
                    <a:pt x="1131" y="1077"/>
                  </a:lnTo>
                  <a:lnTo>
                    <a:pt x="1128" y="1078"/>
                  </a:lnTo>
                  <a:lnTo>
                    <a:pt x="1125" y="1080"/>
                  </a:lnTo>
                  <a:lnTo>
                    <a:pt x="1122" y="1082"/>
                  </a:lnTo>
                  <a:lnTo>
                    <a:pt x="1123" y="1082"/>
                  </a:lnTo>
                  <a:lnTo>
                    <a:pt x="1124" y="1082"/>
                  </a:lnTo>
                  <a:lnTo>
                    <a:pt x="1125" y="1083"/>
                  </a:lnTo>
                  <a:lnTo>
                    <a:pt x="1127" y="1083"/>
                  </a:lnTo>
                  <a:lnTo>
                    <a:pt x="1128" y="1084"/>
                  </a:lnTo>
                  <a:lnTo>
                    <a:pt x="1129" y="1086"/>
                  </a:lnTo>
                  <a:lnTo>
                    <a:pt x="1129" y="1087"/>
                  </a:lnTo>
                  <a:lnTo>
                    <a:pt x="1130" y="1088"/>
                  </a:lnTo>
                  <a:lnTo>
                    <a:pt x="1130" y="1089"/>
                  </a:lnTo>
                  <a:lnTo>
                    <a:pt x="1130" y="1092"/>
                  </a:lnTo>
                  <a:lnTo>
                    <a:pt x="1130" y="1095"/>
                  </a:lnTo>
                  <a:lnTo>
                    <a:pt x="1130" y="1097"/>
                  </a:lnTo>
                  <a:lnTo>
                    <a:pt x="1130" y="1101"/>
                  </a:lnTo>
                  <a:lnTo>
                    <a:pt x="1130" y="1104"/>
                  </a:lnTo>
                  <a:lnTo>
                    <a:pt x="1130" y="1106"/>
                  </a:lnTo>
                  <a:lnTo>
                    <a:pt x="1130" y="1109"/>
                  </a:lnTo>
                  <a:lnTo>
                    <a:pt x="1130" y="1113"/>
                  </a:lnTo>
                  <a:lnTo>
                    <a:pt x="1130" y="1115"/>
                  </a:lnTo>
                  <a:lnTo>
                    <a:pt x="1130" y="1118"/>
                  </a:lnTo>
                  <a:lnTo>
                    <a:pt x="1130" y="1121"/>
                  </a:lnTo>
                  <a:lnTo>
                    <a:pt x="1130" y="1123"/>
                  </a:lnTo>
                  <a:lnTo>
                    <a:pt x="1130" y="1127"/>
                  </a:lnTo>
                  <a:lnTo>
                    <a:pt x="1130" y="1130"/>
                  </a:lnTo>
                  <a:lnTo>
                    <a:pt x="1130" y="1133"/>
                  </a:lnTo>
                  <a:lnTo>
                    <a:pt x="1130" y="1135"/>
                  </a:lnTo>
                  <a:lnTo>
                    <a:pt x="1130" y="1139"/>
                  </a:lnTo>
                  <a:lnTo>
                    <a:pt x="1130" y="1143"/>
                  </a:lnTo>
                  <a:lnTo>
                    <a:pt x="1130" y="1146"/>
                  </a:lnTo>
                  <a:lnTo>
                    <a:pt x="1131" y="1149"/>
                  </a:lnTo>
                  <a:lnTo>
                    <a:pt x="1131" y="1153"/>
                  </a:lnTo>
                  <a:lnTo>
                    <a:pt x="1132" y="1157"/>
                  </a:lnTo>
                  <a:lnTo>
                    <a:pt x="1133" y="1160"/>
                  </a:lnTo>
                  <a:lnTo>
                    <a:pt x="1134" y="1164"/>
                  </a:lnTo>
                  <a:lnTo>
                    <a:pt x="1135" y="1166"/>
                  </a:lnTo>
                  <a:lnTo>
                    <a:pt x="1137" y="1169"/>
                  </a:lnTo>
                  <a:lnTo>
                    <a:pt x="1139" y="1171"/>
                  </a:lnTo>
                  <a:lnTo>
                    <a:pt x="1141" y="1173"/>
                  </a:lnTo>
                  <a:lnTo>
                    <a:pt x="1143" y="1175"/>
                  </a:lnTo>
                  <a:lnTo>
                    <a:pt x="1146" y="1177"/>
                  </a:lnTo>
                  <a:lnTo>
                    <a:pt x="1149" y="1178"/>
                  </a:lnTo>
                  <a:lnTo>
                    <a:pt x="1152" y="1179"/>
                  </a:lnTo>
                  <a:lnTo>
                    <a:pt x="1154" y="1179"/>
                  </a:lnTo>
                  <a:lnTo>
                    <a:pt x="1158" y="1179"/>
                  </a:lnTo>
                  <a:lnTo>
                    <a:pt x="1161" y="1179"/>
                  </a:lnTo>
                  <a:lnTo>
                    <a:pt x="1163" y="1178"/>
                  </a:lnTo>
                  <a:lnTo>
                    <a:pt x="1166" y="1178"/>
                  </a:lnTo>
                  <a:lnTo>
                    <a:pt x="1168" y="1177"/>
                  </a:lnTo>
                  <a:lnTo>
                    <a:pt x="1170" y="1175"/>
                  </a:lnTo>
                  <a:lnTo>
                    <a:pt x="1172" y="1173"/>
                  </a:lnTo>
                  <a:lnTo>
                    <a:pt x="1173" y="1172"/>
                  </a:lnTo>
                  <a:lnTo>
                    <a:pt x="1176" y="1170"/>
                  </a:lnTo>
                  <a:lnTo>
                    <a:pt x="1178" y="1168"/>
                  </a:lnTo>
                  <a:lnTo>
                    <a:pt x="1179" y="1166"/>
                  </a:lnTo>
                  <a:lnTo>
                    <a:pt x="1181" y="1164"/>
                  </a:lnTo>
                  <a:lnTo>
                    <a:pt x="1182" y="1161"/>
                  </a:lnTo>
                  <a:lnTo>
                    <a:pt x="1183" y="1158"/>
                  </a:lnTo>
                  <a:lnTo>
                    <a:pt x="1186" y="1156"/>
                  </a:lnTo>
                  <a:lnTo>
                    <a:pt x="1187" y="1152"/>
                  </a:lnTo>
                  <a:lnTo>
                    <a:pt x="1187" y="1147"/>
                  </a:lnTo>
                  <a:lnTo>
                    <a:pt x="1188" y="1143"/>
                  </a:lnTo>
                  <a:lnTo>
                    <a:pt x="1188" y="1138"/>
                  </a:lnTo>
                  <a:lnTo>
                    <a:pt x="1188" y="1132"/>
                  </a:lnTo>
                  <a:lnTo>
                    <a:pt x="1187" y="1126"/>
                  </a:lnTo>
                  <a:lnTo>
                    <a:pt x="1187" y="1119"/>
                  </a:lnTo>
                  <a:lnTo>
                    <a:pt x="1186" y="1113"/>
                  </a:lnTo>
                  <a:lnTo>
                    <a:pt x="1185" y="1106"/>
                  </a:lnTo>
                  <a:lnTo>
                    <a:pt x="1185" y="1100"/>
                  </a:lnTo>
                  <a:lnTo>
                    <a:pt x="1183" y="1093"/>
                  </a:lnTo>
                  <a:lnTo>
                    <a:pt x="1182" y="1086"/>
                  </a:lnTo>
                  <a:lnTo>
                    <a:pt x="1181" y="1079"/>
                  </a:lnTo>
                  <a:lnTo>
                    <a:pt x="1180" y="1071"/>
                  </a:lnTo>
                  <a:lnTo>
                    <a:pt x="1180" y="1065"/>
                  </a:lnTo>
                  <a:lnTo>
                    <a:pt x="1180" y="1058"/>
                  </a:lnTo>
                  <a:lnTo>
                    <a:pt x="1180" y="1057"/>
                  </a:lnTo>
                  <a:lnTo>
                    <a:pt x="1182" y="1055"/>
                  </a:lnTo>
                  <a:lnTo>
                    <a:pt x="1183" y="1054"/>
                  </a:lnTo>
                  <a:lnTo>
                    <a:pt x="1185" y="1052"/>
                  </a:lnTo>
                  <a:lnTo>
                    <a:pt x="1186" y="1051"/>
                  </a:lnTo>
                  <a:lnTo>
                    <a:pt x="1187" y="1050"/>
                  </a:lnTo>
                  <a:lnTo>
                    <a:pt x="1188" y="1049"/>
                  </a:lnTo>
                  <a:lnTo>
                    <a:pt x="1190" y="1048"/>
                  </a:lnTo>
                  <a:lnTo>
                    <a:pt x="1191" y="1047"/>
                  </a:lnTo>
                  <a:lnTo>
                    <a:pt x="1192" y="1047"/>
                  </a:lnTo>
                  <a:lnTo>
                    <a:pt x="1194" y="1045"/>
                  </a:lnTo>
                  <a:lnTo>
                    <a:pt x="1195" y="1045"/>
                  </a:lnTo>
                  <a:lnTo>
                    <a:pt x="1197" y="1045"/>
                  </a:lnTo>
                  <a:lnTo>
                    <a:pt x="1198" y="1045"/>
                  </a:lnTo>
                  <a:lnTo>
                    <a:pt x="1199" y="1045"/>
                  </a:lnTo>
                  <a:lnTo>
                    <a:pt x="1200" y="1047"/>
                  </a:lnTo>
                  <a:lnTo>
                    <a:pt x="1200" y="1050"/>
                  </a:lnTo>
                  <a:lnTo>
                    <a:pt x="1201" y="1055"/>
                  </a:lnTo>
                  <a:lnTo>
                    <a:pt x="1202" y="1060"/>
                  </a:lnTo>
                  <a:lnTo>
                    <a:pt x="1204" y="1065"/>
                  </a:lnTo>
                  <a:lnTo>
                    <a:pt x="1205" y="1071"/>
                  </a:lnTo>
                  <a:lnTo>
                    <a:pt x="1206" y="1078"/>
                  </a:lnTo>
                  <a:lnTo>
                    <a:pt x="1207" y="1084"/>
                  </a:lnTo>
                  <a:lnTo>
                    <a:pt x="1208" y="1091"/>
                  </a:lnTo>
                  <a:lnTo>
                    <a:pt x="1210" y="1097"/>
                  </a:lnTo>
                  <a:lnTo>
                    <a:pt x="1211" y="1104"/>
                  </a:lnTo>
                  <a:lnTo>
                    <a:pt x="1213" y="1112"/>
                  </a:lnTo>
                  <a:lnTo>
                    <a:pt x="1214" y="1118"/>
                  </a:lnTo>
                  <a:lnTo>
                    <a:pt x="1215" y="1125"/>
                  </a:lnTo>
                  <a:lnTo>
                    <a:pt x="1216" y="1130"/>
                  </a:lnTo>
                  <a:lnTo>
                    <a:pt x="1217" y="1135"/>
                  </a:lnTo>
                  <a:lnTo>
                    <a:pt x="1218" y="1141"/>
                  </a:lnTo>
                  <a:lnTo>
                    <a:pt x="1219" y="1144"/>
                  </a:lnTo>
                  <a:lnTo>
                    <a:pt x="1221" y="1147"/>
                  </a:lnTo>
                  <a:lnTo>
                    <a:pt x="1224" y="1151"/>
                  </a:lnTo>
                  <a:lnTo>
                    <a:pt x="1226" y="1153"/>
                  </a:lnTo>
                  <a:lnTo>
                    <a:pt x="1229" y="1156"/>
                  </a:lnTo>
                  <a:lnTo>
                    <a:pt x="1233" y="1158"/>
                  </a:lnTo>
                  <a:lnTo>
                    <a:pt x="1237" y="1159"/>
                  </a:lnTo>
                  <a:lnTo>
                    <a:pt x="1240" y="1161"/>
                  </a:lnTo>
                  <a:lnTo>
                    <a:pt x="1245" y="1162"/>
                  </a:lnTo>
                  <a:lnTo>
                    <a:pt x="1248" y="1162"/>
                  </a:lnTo>
                  <a:lnTo>
                    <a:pt x="1253" y="1162"/>
                  </a:lnTo>
                  <a:lnTo>
                    <a:pt x="1256" y="1162"/>
                  </a:lnTo>
                  <a:lnTo>
                    <a:pt x="1259" y="1161"/>
                  </a:lnTo>
                  <a:lnTo>
                    <a:pt x="1263" y="1160"/>
                  </a:lnTo>
                  <a:lnTo>
                    <a:pt x="1266" y="1158"/>
                  </a:lnTo>
                  <a:lnTo>
                    <a:pt x="1268" y="1156"/>
                  </a:lnTo>
                  <a:lnTo>
                    <a:pt x="1269" y="1153"/>
                  </a:lnTo>
                  <a:lnTo>
                    <a:pt x="1269" y="1151"/>
                  </a:lnTo>
                  <a:lnTo>
                    <a:pt x="1269" y="1147"/>
                  </a:lnTo>
                  <a:lnTo>
                    <a:pt x="1268" y="1144"/>
                  </a:lnTo>
                  <a:lnTo>
                    <a:pt x="1267" y="1140"/>
                  </a:lnTo>
                  <a:lnTo>
                    <a:pt x="1265" y="1135"/>
                  </a:lnTo>
                  <a:lnTo>
                    <a:pt x="1263" y="1130"/>
                  </a:lnTo>
                  <a:lnTo>
                    <a:pt x="1261" y="1125"/>
                  </a:lnTo>
                  <a:lnTo>
                    <a:pt x="1257" y="1119"/>
                  </a:lnTo>
                  <a:lnTo>
                    <a:pt x="1254" y="1114"/>
                  </a:lnTo>
                  <a:lnTo>
                    <a:pt x="1250" y="1107"/>
                  </a:lnTo>
                  <a:lnTo>
                    <a:pt x="1247" y="1101"/>
                  </a:lnTo>
                  <a:lnTo>
                    <a:pt x="1244" y="1094"/>
                  </a:lnTo>
                  <a:lnTo>
                    <a:pt x="1240" y="1088"/>
                  </a:lnTo>
                  <a:lnTo>
                    <a:pt x="1237" y="1080"/>
                  </a:lnTo>
                  <a:lnTo>
                    <a:pt x="1234" y="1073"/>
                  </a:lnTo>
                  <a:lnTo>
                    <a:pt x="1234" y="1025"/>
                  </a:lnTo>
                  <a:lnTo>
                    <a:pt x="1239" y="1021"/>
                  </a:lnTo>
                  <a:lnTo>
                    <a:pt x="1285" y="1058"/>
                  </a:lnTo>
                  <a:lnTo>
                    <a:pt x="1280" y="1071"/>
                  </a:lnTo>
                  <a:lnTo>
                    <a:pt x="1268" y="1073"/>
                  </a:lnTo>
                  <a:lnTo>
                    <a:pt x="1269" y="1077"/>
                  </a:lnTo>
                  <a:lnTo>
                    <a:pt x="1271" y="1081"/>
                  </a:lnTo>
                  <a:lnTo>
                    <a:pt x="1273" y="1087"/>
                  </a:lnTo>
                  <a:lnTo>
                    <a:pt x="1275" y="1091"/>
                  </a:lnTo>
                  <a:lnTo>
                    <a:pt x="1276" y="1096"/>
                  </a:lnTo>
                  <a:lnTo>
                    <a:pt x="1278" y="1103"/>
                  </a:lnTo>
                  <a:lnTo>
                    <a:pt x="1281" y="1108"/>
                  </a:lnTo>
                  <a:lnTo>
                    <a:pt x="1283" y="1114"/>
                  </a:lnTo>
                  <a:lnTo>
                    <a:pt x="1285" y="1120"/>
                  </a:lnTo>
                  <a:lnTo>
                    <a:pt x="1287" y="1126"/>
                  </a:lnTo>
                  <a:lnTo>
                    <a:pt x="1288" y="1131"/>
                  </a:lnTo>
                  <a:lnTo>
                    <a:pt x="1290" y="1136"/>
                  </a:lnTo>
                  <a:lnTo>
                    <a:pt x="1291" y="1141"/>
                  </a:lnTo>
                  <a:lnTo>
                    <a:pt x="1292" y="1146"/>
                  </a:lnTo>
                  <a:lnTo>
                    <a:pt x="1292" y="1149"/>
                  </a:lnTo>
                  <a:lnTo>
                    <a:pt x="1292" y="1154"/>
                  </a:lnTo>
                  <a:lnTo>
                    <a:pt x="1292" y="1157"/>
                  </a:lnTo>
                  <a:lnTo>
                    <a:pt x="1292" y="1161"/>
                  </a:lnTo>
                  <a:lnTo>
                    <a:pt x="1291" y="1165"/>
                  </a:lnTo>
                  <a:lnTo>
                    <a:pt x="1290" y="1168"/>
                  </a:lnTo>
                  <a:lnTo>
                    <a:pt x="1288" y="1171"/>
                  </a:lnTo>
                  <a:lnTo>
                    <a:pt x="1287" y="1174"/>
                  </a:lnTo>
                  <a:lnTo>
                    <a:pt x="1286" y="1178"/>
                  </a:lnTo>
                  <a:lnTo>
                    <a:pt x="1285" y="1181"/>
                  </a:lnTo>
                  <a:lnTo>
                    <a:pt x="1284" y="1184"/>
                  </a:lnTo>
                  <a:lnTo>
                    <a:pt x="1282" y="1186"/>
                  </a:lnTo>
                  <a:lnTo>
                    <a:pt x="1280" y="1190"/>
                  </a:lnTo>
                  <a:lnTo>
                    <a:pt x="1278" y="1192"/>
                  </a:lnTo>
                  <a:lnTo>
                    <a:pt x="1276" y="1194"/>
                  </a:lnTo>
                  <a:lnTo>
                    <a:pt x="1274" y="1196"/>
                  </a:lnTo>
                  <a:lnTo>
                    <a:pt x="1271" y="1198"/>
                  </a:lnTo>
                  <a:lnTo>
                    <a:pt x="1268" y="1200"/>
                  </a:lnTo>
                  <a:lnTo>
                    <a:pt x="1268" y="1203"/>
                  </a:lnTo>
                  <a:lnTo>
                    <a:pt x="1268" y="1205"/>
                  </a:lnTo>
                  <a:lnTo>
                    <a:pt x="1268" y="1207"/>
                  </a:lnTo>
                  <a:lnTo>
                    <a:pt x="1268" y="1209"/>
                  </a:lnTo>
                  <a:lnTo>
                    <a:pt x="1269" y="1211"/>
                  </a:lnTo>
                  <a:lnTo>
                    <a:pt x="1269" y="1213"/>
                  </a:lnTo>
                  <a:lnTo>
                    <a:pt x="1269" y="1216"/>
                  </a:lnTo>
                  <a:lnTo>
                    <a:pt x="1269" y="1218"/>
                  </a:lnTo>
                  <a:lnTo>
                    <a:pt x="1271" y="1220"/>
                  </a:lnTo>
                  <a:lnTo>
                    <a:pt x="1271" y="1222"/>
                  </a:lnTo>
                  <a:lnTo>
                    <a:pt x="1272" y="1224"/>
                  </a:lnTo>
                  <a:lnTo>
                    <a:pt x="1272" y="1226"/>
                  </a:lnTo>
                  <a:lnTo>
                    <a:pt x="1273" y="1227"/>
                  </a:lnTo>
                  <a:lnTo>
                    <a:pt x="1274" y="1229"/>
                  </a:lnTo>
                  <a:lnTo>
                    <a:pt x="1275" y="1230"/>
                  </a:lnTo>
                  <a:lnTo>
                    <a:pt x="1276" y="1231"/>
                  </a:lnTo>
                  <a:lnTo>
                    <a:pt x="1277" y="1232"/>
                  </a:lnTo>
                  <a:lnTo>
                    <a:pt x="1280" y="1232"/>
                  </a:lnTo>
                  <a:lnTo>
                    <a:pt x="1282" y="1233"/>
                  </a:lnTo>
                  <a:lnTo>
                    <a:pt x="1284" y="1233"/>
                  </a:lnTo>
                  <a:lnTo>
                    <a:pt x="1287" y="1234"/>
                  </a:lnTo>
                  <a:lnTo>
                    <a:pt x="1290" y="1234"/>
                  </a:lnTo>
                  <a:lnTo>
                    <a:pt x="1292" y="1234"/>
                  </a:lnTo>
                  <a:lnTo>
                    <a:pt x="1295" y="1233"/>
                  </a:lnTo>
                  <a:lnTo>
                    <a:pt x="1298" y="1233"/>
                  </a:lnTo>
                  <a:lnTo>
                    <a:pt x="1301" y="1232"/>
                  </a:lnTo>
                  <a:lnTo>
                    <a:pt x="1304" y="1232"/>
                  </a:lnTo>
                  <a:lnTo>
                    <a:pt x="1306" y="1231"/>
                  </a:lnTo>
                  <a:lnTo>
                    <a:pt x="1310" y="1230"/>
                  </a:lnTo>
                  <a:lnTo>
                    <a:pt x="1312" y="1229"/>
                  </a:lnTo>
                  <a:lnTo>
                    <a:pt x="1314" y="1226"/>
                  </a:lnTo>
                  <a:lnTo>
                    <a:pt x="1316" y="1225"/>
                  </a:lnTo>
                  <a:lnTo>
                    <a:pt x="1319" y="1223"/>
                  </a:lnTo>
                  <a:lnTo>
                    <a:pt x="1321" y="1221"/>
                  </a:lnTo>
                  <a:lnTo>
                    <a:pt x="1322" y="1218"/>
                  </a:lnTo>
                  <a:lnTo>
                    <a:pt x="1324" y="1216"/>
                  </a:lnTo>
                  <a:lnTo>
                    <a:pt x="1325" y="1212"/>
                  </a:lnTo>
                  <a:lnTo>
                    <a:pt x="1326" y="1209"/>
                  </a:lnTo>
                  <a:lnTo>
                    <a:pt x="1328" y="1206"/>
                  </a:lnTo>
                  <a:lnTo>
                    <a:pt x="1329" y="1203"/>
                  </a:lnTo>
                  <a:lnTo>
                    <a:pt x="1330" y="1199"/>
                  </a:lnTo>
                  <a:lnTo>
                    <a:pt x="1331" y="1196"/>
                  </a:lnTo>
                  <a:lnTo>
                    <a:pt x="1331" y="1193"/>
                  </a:lnTo>
                  <a:lnTo>
                    <a:pt x="1331" y="1190"/>
                  </a:lnTo>
                  <a:lnTo>
                    <a:pt x="1332" y="1186"/>
                  </a:lnTo>
                  <a:lnTo>
                    <a:pt x="1332" y="1184"/>
                  </a:lnTo>
                  <a:lnTo>
                    <a:pt x="1332" y="1181"/>
                  </a:lnTo>
                  <a:lnTo>
                    <a:pt x="1333" y="1179"/>
                  </a:lnTo>
                  <a:lnTo>
                    <a:pt x="1347" y="1182"/>
                  </a:lnTo>
                  <a:lnTo>
                    <a:pt x="1347" y="1187"/>
                  </a:lnTo>
                  <a:lnTo>
                    <a:pt x="1349" y="1191"/>
                  </a:lnTo>
                  <a:lnTo>
                    <a:pt x="1350" y="1195"/>
                  </a:lnTo>
                  <a:lnTo>
                    <a:pt x="1352" y="1197"/>
                  </a:lnTo>
                  <a:lnTo>
                    <a:pt x="1355" y="1200"/>
                  </a:lnTo>
                  <a:lnTo>
                    <a:pt x="1359" y="1203"/>
                  </a:lnTo>
                  <a:lnTo>
                    <a:pt x="1361" y="1204"/>
                  </a:lnTo>
                  <a:lnTo>
                    <a:pt x="1365" y="1205"/>
                  </a:lnTo>
                  <a:lnTo>
                    <a:pt x="1369" y="1206"/>
                  </a:lnTo>
                  <a:lnTo>
                    <a:pt x="1372" y="1206"/>
                  </a:lnTo>
                  <a:lnTo>
                    <a:pt x="1376" y="1206"/>
                  </a:lnTo>
                  <a:lnTo>
                    <a:pt x="1380" y="1205"/>
                  </a:lnTo>
                  <a:lnTo>
                    <a:pt x="1383" y="1204"/>
                  </a:lnTo>
                  <a:lnTo>
                    <a:pt x="1387" y="1203"/>
                  </a:lnTo>
                  <a:lnTo>
                    <a:pt x="1390" y="1201"/>
                  </a:lnTo>
                  <a:lnTo>
                    <a:pt x="1393" y="1200"/>
                  </a:lnTo>
                  <a:lnTo>
                    <a:pt x="1396" y="1198"/>
                  </a:lnTo>
                  <a:lnTo>
                    <a:pt x="1398" y="1197"/>
                  </a:lnTo>
                  <a:lnTo>
                    <a:pt x="1400" y="1196"/>
                  </a:lnTo>
                  <a:lnTo>
                    <a:pt x="1402" y="1194"/>
                  </a:lnTo>
                  <a:lnTo>
                    <a:pt x="1405" y="1192"/>
                  </a:lnTo>
                  <a:lnTo>
                    <a:pt x="1406" y="1190"/>
                  </a:lnTo>
                  <a:lnTo>
                    <a:pt x="1407" y="1187"/>
                  </a:lnTo>
                  <a:lnTo>
                    <a:pt x="1408" y="1185"/>
                  </a:lnTo>
                  <a:lnTo>
                    <a:pt x="1409" y="1183"/>
                  </a:lnTo>
                  <a:lnTo>
                    <a:pt x="1410" y="1181"/>
                  </a:lnTo>
                  <a:lnTo>
                    <a:pt x="1410" y="1179"/>
                  </a:lnTo>
                  <a:lnTo>
                    <a:pt x="1410" y="1175"/>
                  </a:lnTo>
                  <a:lnTo>
                    <a:pt x="1410" y="1173"/>
                  </a:lnTo>
                  <a:lnTo>
                    <a:pt x="1410" y="1170"/>
                  </a:lnTo>
                  <a:lnTo>
                    <a:pt x="1409" y="1168"/>
                  </a:lnTo>
                  <a:lnTo>
                    <a:pt x="1409" y="1165"/>
                  </a:lnTo>
                  <a:lnTo>
                    <a:pt x="1407" y="1161"/>
                  </a:lnTo>
                  <a:lnTo>
                    <a:pt x="1402" y="1156"/>
                  </a:lnTo>
                  <a:lnTo>
                    <a:pt x="1397" y="1149"/>
                  </a:lnTo>
                  <a:lnTo>
                    <a:pt x="1389" y="1142"/>
                  </a:lnTo>
                  <a:lnTo>
                    <a:pt x="1380" y="1133"/>
                  </a:lnTo>
                  <a:lnTo>
                    <a:pt x="1370" y="1125"/>
                  </a:lnTo>
                  <a:lnTo>
                    <a:pt x="1359" y="1115"/>
                  </a:lnTo>
                  <a:lnTo>
                    <a:pt x="1347" y="1104"/>
                  </a:lnTo>
                  <a:lnTo>
                    <a:pt x="1334" y="1093"/>
                  </a:lnTo>
                  <a:lnTo>
                    <a:pt x="1322" y="1082"/>
                  </a:lnTo>
                  <a:lnTo>
                    <a:pt x="1310" y="1071"/>
                  </a:lnTo>
                  <a:lnTo>
                    <a:pt x="1297" y="1061"/>
                  </a:lnTo>
                  <a:lnTo>
                    <a:pt x="1285" y="1051"/>
                  </a:lnTo>
                  <a:lnTo>
                    <a:pt x="1274" y="1040"/>
                  </a:lnTo>
                  <a:lnTo>
                    <a:pt x="1263" y="1031"/>
                  </a:lnTo>
                  <a:lnTo>
                    <a:pt x="1254" y="1023"/>
                  </a:lnTo>
                  <a:lnTo>
                    <a:pt x="1252" y="984"/>
                  </a:lnTo>
                  <a:lnTo>
                    <a:pt x="1257" y="986"/>
                  </a:lnTo>
                  <a:lnTo>
                    <a:pt x="1262" y="988"/>
                  </a:lnTo>
                  <a:lnTo>
                    <a:pt x="1267" y="990"/>
                  </a:lnTo>
                  <a:lnTo>
                    <a:pt x="1273" y="993"/>
                  </a:lnTo>
                  <a:lnTo>
                    <a:pt x="1278" y="997"/>
                  </a:lnTo>
                  <a:lnTo>
                    <a:pt x="1284" y="1000"/>
                  </a:lnTo>
                  <a:lnTo>
                    <a:pt x="1288" y="1002"/>
                  </a:lnTo>
                  <a:lnTo>
                    <a:pt x="1294" y="1005"/>
                  </a:lnTo>
                  <a:lnTo>
                    <a:pt x="1298" y="1009"/>
                  </a:lnTo>
                  <a:lnTo>
                    <a:pt x="1303" y="1011"/>
                  </a:lnTo>
                  <a:lnTo>
                    <a:pt x="1306" y="1013"/>
                  </a:lnTo>
                  <a:lnTo>
                    <a:pt x="1310" y="1015"/>
                  </a:lnTo>
                  <a:lnTo>
                    <a:pt x="1313" y="1017"/>
                  </a:lnTo>
                  <a:lnTo>
                    <a:pt x="1314" y="1018"/>
                  </a:lnTo>
                  <a:lnTo>
                    <a:pt x="1315" y="1019"/>
                  </a:lnTo>
                  <a:lnTo>
                    <a:pt x="1316" y="1019"/>
                  </a:lnTo>
                  <a:lnTo>
                    <a:pt x="1319" y="1026"/>
                  </a:lnTo>
                  <a:lnTo>
                    <a:pt x="1303" y="1028"/>
                  </a:lnTo>
                  <a:lnTo>
                    <a:pt x="1319" y="1039"/>
                  </a:lnTo>
                  <a:lnTo>
                    <a:pt x="1332" y="1050"/>
                  </a:lnTo>
                  <a:lnTo>
                    <a:pt x="1345" y="1061"/>
                  </a:lnTo>
                  <a:lnTo>
                    <a:pt x="1358" y="1070"/>
                  </a:lnTo>
                  <a:lnTo>
                    <a:pt x="1370" y="1080"/>
                  </a:lnTo>
                  <a:lnTo>
                    <a:pt x="1380" y="1089"/>
                  </a:lnTo>
                  <a:lnTo>
                    <a:pt x="1389" y="1099"/>
                  </a:lnTo>
                  <a:lnTo>
                    <a:pt x="1398" y="1107"/>
                  </a:lnTo>
                  <a:lnTo>
                    <a:pt x="1406" y="1116"/>
                  </a:lnTo>
                  <a:lnTo>
                    <a:pt x="1412" y="1125"/>
                  </a:lnTo>
                  <a:lnTo>
                    <a:pt x="1418" y="1133"/>
                  </a:lnTo>
                  <a:lnTo>
                    <a:pt x="1422" y="1142"/>
                  </a:lnTo>
                  <a:lnTo>
                    <a:pt x="1427" y="1151"/>
                  </a:lnTo>
                  <a:lnTo>
                    <a:pt x="1429" y="1159"/>
                  </a:lnTo>
                  <a:lnTo>
                    <a:pt x="1431" y="1168"/>
                  </a:lnTo>
                  <a:lnTo>
                    <a:pt x="1432" y="1177"/>
                  </a:lnTo>
                  <a:lnTo>
                    <a:pt x="1432" y="1183"/>
                  </a:lnTo>
                  <a:lnTo>
                    <a:pt x="1432" y="1190"/>
                  </a:lnTo>
                  <a:lnTo>
                    <a:pt x="1432" y="1195"/>
                  </a:lnTo>
                  <a:lnTo>
                    <a:pt x="1432" y="1201"/>
                  </a:lnTo>
                  <a:lnTo>
                    <a:pt x="1431" y="1207"/>
                  </a:lnTo>
                  <a:lnTo>
                    <a:pt x="1430" y="1213"/>
                  </a:lnTo>
                  <a:lnTo>
                    <a:pt x="1428" y="1219"/>
                  </a:lnTo>
                  <a:lnTo>
                    <a:pt x="1427" y="1224"/>
                  </a:lnTo>
                  <a:lnTo>
                    <a:pt x="1425" y="1230"/>
                  </a:lnTo>
                  <a:lnTo>
                    <a:pt x="1421" y="1234"/>
                  </a:lnTo>
                  <a:lnTo>
                    <a:pt x="1418" y="1238"/>
                  </a:lnTo>
                  <a:lnTo>
                    <a:pt x="1415" y="1243"/>
                  </a:lnTo>
                  <a:lnTo>
                    <a:pt x="1411" y="1246"/>
                  </a:lnTo>
                  <a:lnTo>
                    <a:pt x="1407" y="1249"/>
                  </a:lnTo>
                  <a:lnTo>
                    <a:pt x="1401" y="1252"/>
                  </a:lnTo>
                  <a:lnTo>
                    <a:pt x="1396" y="1253"/>
                  </a:lnTo>
                  <a:lnTo>
                    <a:pt x="1392" y="1255"/>
                  </a:lnTo>
                  <a:lnTo>
                    <a:pt x="1388" y="1256"/>
                  </a:lnTo>
                  <a:lnTo>
                    <a:pt x="1383" y="1256"/>
                  </a:lnTo>
                  <a:lnTo>
                    <a:pt x="1380" y="1257"/>
                  </a:lnTo>
                  <a:lnTo>
                    <a:pt x="1376" y="1257"/>
                  </a:lnTo>
                  <a:lnTo>
                    <a:pt x="1372" y="1257"/>
                  </a:lnTo>
                  <a:lnTo>
                    <a:pt x="1369" y="1256"/>
                  </a:lnTo>
                  <a:lnTo>
                    <a:pt x="1365" y="1256"/>
                  </a:lnTo>
                  <a:lnTo>
                    <a:pt x="1361" y="1255"/>
                  </a:lnTo>
                  <a:lnTo>
                    <a:pt x="1358" y="1253"/>
                  </a:lnTo>
                  <a:lnTo>
                    <a:pt x="1354" y="1251"/>
                  </a:lnTo>
                  <a:lnTo>
                    <a:pt x="1351" y="1249"/>
                  </a:lnTo>
                  <a:lnTo>
                    <a:pt x="1348" y="1247"/>
                  </a:lnTo>
                  <a:lnTo>
                    <a:pt x="1344" y="1245"/>
                  </a:lnTo>
                  <a:lnTo>
                    <a:pt x="1342" y="1242"/>
                  </a:lnTo>
                  <a:lnTo>
                    <a:pt x="1339" y="1238"/>
                  </a:lnTo>
                  <a:lnTo>
                    <a:pt x="1336" y="1243"/>
                  </a:lnTo>
                  <a:lnTo>
                    <a:pt x="1335" y="1247"/>
                  </a:lnTo>
                  <a:lnTo>
                    <a:pt x="1333" y="1251"/>
                  </a:lnTo>
                  <a:lnTo>
                    <a:pt x="1331" y="1255"/>
                  </a:lnTo>
                  <a:lnTo>
                    <a:pt x="1330" y="1259"/>
                  </a:lnTo>
                  <a:lnTo>
                    <a:pt x="1328" y="1262"/>
                  </a:lnTo>
                  <a:lnTo>
                    <a:pt x="1325" y="1265"/>
                  </a:lnTo>
                  <a:lnTo>
                    <a:pt x="1323" y="1269"/>
                  </a:lnTo>
                  <a:lnTo>
                    <a:pt x="1320" y="1271"/>
                  </a:lnTo>
                  <a:lnTo>
                    <a:pt x="1317" y="1274"/>
                  </a:lnTo>
                  <a:lnTo>
                    <a:pt x="1314" y="1276"/>
                  </a:lnTo>
                  <a:lnTo>
                    <a:pt x="1312" y="1278"/>
                  </a:lnTo>
                  <a:lnTo>
                    <a:pt x="1309" y="1281"/>
                  </a:lnTo>
                  <a:lnTo>
                    <a:pt x="1304" y="1282"/>
                  </a:lnTo>
                  <a:lnTo>
                    <a:pt x="1301" y="1283"/>
                  </a:lnTo>
                  <a:lnTo>
                    <a:pt x="1296" y="1285"/>
                  </a:lnTo>
                  <a:lnTo>
                    <a:pt x="1293" y="1285"/>
                  </a:lnTo>
                  <a:lnTo>
                    <a:pt x="1290" y="1285"/>
                  </a:lnTo>
                  <a:lnTo>
                    <a:pt x="1285" y="1286"/>
                  </a:lnTo>
                  <a:lnTo>
                    <a:pt x="1282" y="1286"/>
                  </a:lnTo>
                  <a:lnTo>
                    <a:pt x="1278" y="1286"/>
                  </a:lnTo>
                  <a:lnTo>
                    <a:pt x="1275" y="1286"/>
                  </a:lnTo>
                  <a:lnTo>
                    <a:pt x="1272" y="1285"/>
                  </a:lnTo>
                  <a:lnTo>
                    <a:pt x="1268" y="1285"/>
                  </a:lnTo>
                  <a:lnTo>
                    <a:pt x="1265" y="1284"/>
                  </a:lnTo>
                  <a:lnTo>
                    <a:pt x="1263" y="1283"/>
                  </a:lnTo>
                  <a:lnTo>
                    <a:pt x="1259" y="1282"/>
                  </a:lnTo>
                  <a:lnTo>
                    <a:pt x="1257" y="1281"/>
                  </a:lnTo>
                  <a:lnTo>
                    <a:pt x="1254" y="1278"/>
                  </a:lnTo>
                  <a:lnTo>
                    <a:pt x="1252" y="1276"/>
                  </a:lnTo>
                  <a:lnTo>
                    <a:pt x="1249" y="1274"/>
                  </a:lnTo>
                  <a:lnTo>
                    <a:pt x="1248" y="1272"/>
                  </a:lnTo>
                  <a:lnTo>
                    <a:pt x="1246" y="1276"/>
                  </a:lnTo>
                  <a:lnTo>
                    <a:pt x="1244" y="1281"/>
                  </a:lnTo>
                  <a:lnTo>
                    <a:pt x="1242" y="1284"/>
                  </a:lnTo>
                  <a:lnTo>
                    <a:pt x="1239" y="1287"/>
                  </a:lnTo>
                  <a:lnTo>
                    <a:pt x="1236" y="1290"/>
                  </a:lnTo>
                  <a:lnTo>
                    <a:pt x="1234" y="1294"/>
                  </a:lnTo>
                  <a:lnTo>
                    <a:pt x="1230" y="1296"/>
                  </a:lnTo>
                  <a:lnTo>
                    <a:pt x="1227" y="1299"/>
                  </a:lnTo>
                  <a:lnTo>
                    <a:pt x="1223" y="1301"/>
                  </a:lnTo>
                  <a:lnTo>
                    <a:pt x="1219" y="1303"/>
                  </a:lnTo>
                  <a:lnTo>
                    <a:pt x="1215" y="1304"/>
                  </a:lnTo>
                  <a:lnTo>
                    <a:pt x="1210" y="1305"/>
                  </a:lnTo>
                  <a:lnTo>
                    <a:pt x="1207" y="1308"/>
                  </a:lnTo>
                  <a:lnTo>
                    <a:pt x="1202" y="1309"/>
                  </a:lnTo>
                  <a:lnTo>
                    <a:pt x="1197" y="1309"/>
                  </a:lnTo>
                  <a:lnTo>
                    <a:pt x="1192" y="1310"/>
                  </a:lnTo>
                  <a:lnTo>
                    <a:pt x="1186" y="1310"/>
                  </a:lnTo>
                  <a:lnTo>
                    <a:pt x="1180" y="1309"/>
                  </a:lnTo>
                  <a:lnTo>
                    <a:pt x="1175" y="1309"/>
                  </a:lnTo>
                  <a:lnTo>
                    <a:pt x="1170" y="1308"/>
                  </a:lnTo>
                  <a:lnTo>
                    <a:pt x="1166" y="1305"/>
                  </a:lnTo>
                  <a:lnTo>
                    <a:pt x="1162" y="1304"/>
                  </a:lnTo>
                  <a:lnTo>
                    <a:pt x="1159" y="1302"/>
                  </a:lnTo>
                  <a:lnTo>
                    <a:pt x="1156" y="1300"/>
                  </a:lnTo>
                  <a:lnTo>
                    <a:pt x="1153" y="1298"/>
                  </a:lnTo>
                  <a:lnTo>
                    <a:pt x="1150" y="1296"/>
                  </a:lnTo>
                  <a:lnTo>
                    <a:pt x="1148" y="1294"/>
                  </a:lnTo>
                  <a:lnTo>
                    <a:pt x="1146" y="1290"/>
                  </a:lnTo>
                  <a:lnTo>
                    <a:pt x="1143" y="1288"/>
                  </a:lnTo>
                  <a:lnTo>
                    <a:pt x="1141" y="1286"/>
                  </a:lnTo>
                  <a:lnTo>
                    <a:pt x="1138" y="1285"/>
                  </a:lnTo>
                  <a:lnTo>
                    <a:pt x="1135" y="1283"/>
                  </a:lnTo>
                  <a:lnTo>
                    <a:pt x="1133" y="1283"/>
                  </a:lnTo>
                  <a:lnTo>
                    <a:pt x="1131" y="1284"/>
                  </a:lnTo>
                  <a:lnTo>
                    <a:pt x="1129" y="1285"/>
                  </a:lnTo>
                  <a:lnTo>
                    <a:pt x="1127" y="1287"/>
                  </a:lnTo>
                  <a:lnTo>
                    <a:pt x="1125" y="1289"/>
                  </a:lnTo>
                  <a:lnTo>
                    <a:pt x="1124" y="1291"/>
                  </a:lnTo>
                  <a:lnTo>
                    <a:pt x="1123" y="1295"/>
                  </a:lnTo>
                  <a:lnTo>
                    <a:pt x="1122" y="1299"/>
                  </a:lnTo>
                  <a:lnTo>
                    <a:pt x="1121" y="1302"/>
                  </a:lnTo>
                  <a:lnTo>
                    <a:pt x="1121" y="1307"/>
                  </a:lnTo>
                  <a:lnTo>
                    <a:pt x="1121" y="1310"/>
                  </a:lnTo>
                  <a:lnTo>
                    <a:pt x="1122" y="1314"/>
                  </a:lnTo>
                  <a:lnTo>
                    <a:pt x="1123" y="1318"/>
                  </a:lnTo>
                  <a:lnTo>
                    <a:pt x="1124" y="1322"/>
                  </a:lnTo>
                  <a:lnTo>
                    <a:pt x="1125" y="1326"/>
                  </a:lnTo>
                  <a:lnTo>
                    <a:pt x="1128" y="1329"/>
                  </a:lnTo>
                  <a:lnTo>
                    <a:pt x="1129" y="1330"/>
                  </a:lnTo>
                  <a:lnTo>
                    <a:pt x="1130" y="1331"/>
                  </a:lnTo>
                  <a:lnTo>
                    <a:pt x="1132" y="1333"/>
                  </a:lnTo>
                  <a:lnTo>
                    <a:pt x="1134" y="1334"/>
                  </a:lnTo>
                  <a:lnTo>
                    <a:pt x="1138" y="1336"/>
                  </a:lnTo>
                  <a:lnTo>
                    <a:pt x="1141" y="1337"/>
                  </a:lnTo>
                  <a:lnTo>
                    <a:pt x="1144" y="1339"/>
                  </a:lnTo>
                  <a:lnTo>
                    <a:pt x="1148" y="1341"/>
                  </a:lnTo>
                  <a:lnTo>
                    <a:pt x="1152" y="1343"/>
                  </a:lnTo>
                  <a:lnTo>
                    <a:pt x="1157" y="1344"/>
                  </a:lnTo>
                  <a:lnTo>
                    <a:pt x="1161" y="1348"/>
                  </a:lnTo>
                  <a:lnTo>
                    <a:pt x="1166" y="1350"/>
                  </a:lnTo>
                  <a:lnTo>
                    <a:pt x="1170" y="1352"/>
                  </a:lnTo>
                  <a:lnTo>
                    <a:pt x="1176" y="1354"/>
                  </a:lnTo>
                  <a:lnTo>
                    <a:pt x="1180" y="1357"/>
                  </a:lnTo>
                  <a:lnTo>
                    <a:pt x="1186" y="1360"/>
                  </a:lnTo>
                  <a:lnTo>
                    <a:pt x="1187" y="1362"/>
                  </a:lnTo>
                  <a:lnTo>
                    <a:pt x="1188" y="1364"/>
                  </a:lnTo>
                  <a:lnTo>
                    <a:pt x="1188" y="1367"/>
                  </a:lnTo>
                  <a:lnTo>
                    <a:pt x="1189" y="1372"/>
                  </a:lnTo>
                  <a:lnTo>
                    <a:pt x="1189" y="1376"/>
                  </a:lnTo>
                  <a:lnTo>
                    <a:pt x="1190" y="1380"/>
                  </a:lnTo>
                  <a:lnTo>
                    <a:pt x="1190" y="1386"/>
                  </a:lnTo>
                  <a:lnTo>
                    <a:pt x="1190" y="1390"/>
                  </a:lnTo>
                  <a:lnTo>
                    <a:pt x="1189" y="1395"/>
                  </a:lnTo>
                  <a:lnTo>
                    <a:pt x="1189" y="1400"/>
                  </a:lnTo>
                  <a:lnTo>
                    <a:pt x="1188" y="1404"/>
                  </a:lnTo>
                  <a:lnTo>
                    <a:pt x="1188" y="1408"/>
                  </a:lnTo>
                  <a:lnTo>
                    <a:pt x="1187" y="1412"/>
                  </a:lnTo>
                  <a:lnTo>
                    <a:pt x="1186" y="1414"/>
                  </a:lnTo>
                  <a:lnTo>
                    <a:pt x="1185" y="1416"/>
                  </a:lnTo>
                  <a:lnTo>
                    <a:pt x="1183" y="1417"/>
                  </a:lnTo>
                  <a:lnTo>
                    <a:pt x="1172" y="1411"/>
                  </a:lnTo>
                  <a:lnTo>
                    <a:pt x="1157" y="1403"/>
                  </a:lnTo>
                  <a:lnTo>
                    <a:pt x="1138" y="1393"/>
                  </a:lnTo>
                  <a:lnTo>
                    <a:pt x="1115" y="1381"/>
                  </a:lnTo>
                  <a:lnTo>
                    <a:pt x="1092" y="1368"/>
                  </a:lnTo>
                  <a:lnTo>
                    <a:pt x="1065" y="1355"/>
                  </a:lnTo>
                  <a:lnTo>
                    <a:pt x="1039" y="1341"/>
                  </a:lnTo>
                  <a:lnTo>
                    <a:pt x="1013" y="1327"/>
                  </a:lnTo>
                  <a:lnTo>
                    <a:pt x="986" y="1313"/>
                  </a:lnTo>
                  <a:lnTo>
                    <a:pt x="960" y="1299"/>
                  </a:lnTo>
                  <a:lnTo>
                    <a:pt x="937" y="1285"/>
                  </a:lnTo>
                  <a:lnTo>
                    <a:pt x="914" y="1273"/>
                  </a:lnTo>
                  <a:lnTo>
                    <a:pt x="897" y="1261"/>
                  </a:lnTo>
                  <a:lnTo>
                    <a:pt x="882" y="1251"/>
                  </a:lnTo>
                  <a:lnTo>
                    <a:pt x="871" y="1243"/>
                  </a:lnTo>
                  <a:lnTo>
                    <a:pt x="865" y="1236"/>
                  </a:lnTo>
                  <a:lnTo>
                    <a:pt x="863" y="1231"/>
                  </a:lnTo>
                  <a:lnTo>
                    <a:pt x="861" y="1226"/>
                  </a:lnTo>
                  <a:lnTo>
                    <a:pt x="859" y="1221"/>
                  </a:lnTo>
                  <a:lnTo>
                    <a:pt x="857" y="1216"/>
                  </a:lnTo>
                  <a:lnTo>
                    <a:pt x="855" y="1211"/>
                  </a:lnTo>
                  <a:lnTo>
                    <a:pt x="854" y="1206"/>
                  </a:lnTo>
                  <a:lnTo>
                    <a:pt x="853" y="1201"/>
                  </a:lnTo>
                  <a:lnTo>
                    <a:pt x="853" y="1196"/>
                  </a:lnTo>
                  <a:lnTo>
                    <a:pt x="853" y="1191"/>
                  </a:lnTo>
                  <a:lnTo>
                    <a:pt x="853" y="1185"/>
                  </a:lnTo>
                  <a:lnTo>
                    <a:pt x="853" y="1180"/>
                  </a:lnTo>
                  <a:lnTo>
                    <a:pt x="853" y="1174"/>
                  </a:lnTo>
                  <a:lnTo>
                    <a:pt x="854" y="1169"/>
                  </a:lnTo>
                  <a:lnTo>
                    <a:pt x="855" y="1164"/>
                  </a:lnTo>
                  <a:lnTo>
                    <a:pt x="856" y="1158"/>
                  </a:lnTo>
                  <a:lnTo>
                    <a:pt x="859" y="1152"/>
                  </a:lnTo>
                  <a:lnTo>
                    <a:pt x="861" y="1146"/>
                  </a:lnTo>
                  <a:lnTo>
                    <a:pt x="864" y="1141"/>
                  </a:lnTo>
                  <a:lnTo>
                    <a:pt x="869" y="1134"/>
                  </a:lnTo>
                  <a:lnTo>
                    <a:pt x="875" y="1129"/>
                  </a:lnTo>
                  <a:lnTo>
                    <a:pt x="882" y="1121"/>
                  </a:lnTo>
                  <a:lnTo>
                    <a:pt x="890" y="1115"/>
                  </a:lnTo>
                  <a:lnTo>
                    <a:pt x="899" y="1107"/>
                  </a:lnTo>
                  <a:lnTo>
                    <a:pt x="908" y="1099"/>
                  </a:lnTo>
                  <a:lnTo>
                    <a:pt x="918" y="1091"/>
                  </a:lnTo>
                  <a:lnTo>
                    <a:pt x="927" y="1082"/>
                  </a:lnTo>
                  <a:lnTo>
                    <a:pt x="937" y="1074"/>
                  </a:lnTo>
                  <a:lnTo>
                    <a:pt x="946" y="1064"/>
                  </a:lnTo>
                  <a:lnTo>
                    <a:pt x="955" y="1055"/>
                  </a:lnTo>
                  <a:lnTo>
                    <a:pt x="964" y="1044"/>
                  </a:lnTo>
                  <a:lnTo>
                    <a:pt x="971" y="1035"/>
                  </a:lnTo>
                  <a:lnTo>
                    <a:pt x="978" y="1025"/>
                  </a:lnTo>
                  <a:lnTo>
                    <a:pt x="986" y="1025"/>
                  </a:lnTo>
                  <a:lnTo>
                    <a:pt x="985" y="1024"/>
                  </a:lnTo>
                  <a:lnTo>
                    <a:pt x="985" y="1023"/>
                  </a:lnTo>
                  <a:lnTo>
                    <a:pt x="984" y="1022"/>
                  </a:lnTo>
                  <a:lnTo>
                    <a:pt x="983" y="1021"/>
                  </a:lnTo>
                  <a:lnTo>
                    <a:pt x="983" y="1019"/>
                  </a:lnTo>
                  <a:lnTo>
                    <a:pt x="981" y="1018"/>
                  </a:lnTo>
                  <a:lnTo>
                    <a:pt x="980" y="1016"/>
                  </a:lnTo>
                  <a:lnTo>
                    <a:pt x="980" y="1015"/>
                  </a:lnTo>
                  <a:lnTo>
                    <a:pt x="979" y="1014"/>
                  </a:lnTo>
                  <a:lnTo>
                    <a:pt x="979" y="1013"/>
                  </a:lnTo>
                  <a:lnTo>
                    <a:pt x="978" y="1011"/>
                  </a:lnTo>
                  <a:lnTo>
                    <a:pt x="977" y="1010"/>
                  </a:lnTo>
                  <a:lnTo>
                    <a:pt x="977" y="1008"/>
                  </a:lnTo>
                  <a:lnTo>
                    <a:pt x="976" y="1006"/>
                  </a:lnTo>
                  <a:lnTo>
                    <a:pt x="976" y="1004"/>
                  </a:lnTo>
                  <a:lnTo>
                    <a:pt x="975" y="1003"/>
                  </a:lnTo>
                  <a:lnTo>
                    <a:pt x="970" y="1011"/>
                  </a:lnTo>
                  <a:lnTo>
                    <a:pt x="965" y="1017"/>
                  </a:lnTo>
                  <a:lnTo>
                    <a:pt x="960" y="1022"/>
                  </a:lnTo>
                  <a:lnTo>
                    <a:pt x="955" y="1026"/>
                  </a:lnTo>
                  <a:lnTo>
                    <a:pt x="950" y="1029"/>
                  </a:lnTo>
                  <a:lnTo>
                    <a:pt x="945" y="1032"/>
                  </a:lnTo>
                  <a:lnTo>
                    <a:pt x="940" y="1035"/>
                  </a:lnTo>
                  <a:lnTo>
                    <a:pt x="936" y="1036"/>
                  </a:lnTo>
                  <a:lnTo>
                    <a:pt x="931" y="1036"/>
                  </a:lnTo>
                  <a:lnTo>
                    <a:pt x="927" y="1037"/>
                  </a:lnTo>
                  <a:lnTo>
                    <a:pt x="923" y="1037"/>
                  </a:lnTo>
                  <a:lnTo>
                    <a:pt x="920" y="1037"/>
                  </a:lnTo>
                  <a:lnTo>
                    <a:pt x="918" y="1036"/>
                  </a:lnTo>
                  <a:lnTo>
                    <a:pt x="916" y="1036"/>
                  </a:lnTo>
                  <a:lnTo>
                    <a:pt x="914" y="1036"/>
                  </a:lnTo>
                  <a:lnTo>
                    <a:pt x="910" y="1054"/>
                  </a:lnTo>
                  <a:lnTo>
                    <a:pt x="903" y="1071"/>
                  </a:lnTo>
                  <a:lnTo>
                    <a:pt x="894" y="1087"/>
                  </a:lnTo>
                  <a:lnTo>
                    <a:pt x="884" y="1100"/>
                  </a:lnTo>
                  <a:lnTo>
                    <a:pt x="872" y="1112"/>
                  </a:lnTo>
                  <a:lnTo>
                    <a:pt x="859" y="1121"/>
                  </a:lnTo>
                  <a:lnTo>
                    <a:pt x="845" y="1130"/>
                  </a:lnTo>
                  <a:lnTo>
                    <a:pt x="831" y="1138"/>
                  </a:lnTo>
                  <a:lnTo>
                    <a:pt x="815" y="1144"/>
                  </a:lnTo>
                  <a:lnTo>
                    <a:pt x="801" y="1149"/>
                  </a:lnTo>
                  <a:lnTo>
                    <a:pt x="786" y="1153"/>
                  </a:lnTo>
                  <a:lnTo>
                    <a:pt x="772" y="1156"/>
                  </a:lnTo>
                  <a:lnTo>
                    <a:pt x="758" y="1158"/>
                  </a:lnTo>
                  <a:lnTo>
                    <a:pt x="746" y="1159"/>
                  </a:lnTo>
                  <a:lnTo>
                    <a:pt x="736" y="1160"/>
                  </a:lnTo>
                  <a:lnTo>
                    <a:pt x="727" y="1160"/>
                  </a:lnTo>
                  <a:lnTo>
                    <a:pt x="688" y="1159"/>
                  </a:lnTo>
                  <a:lnTo>
                    <a:pt x="649" y="1155"/>
                  </a:lnTo>
                  <a:lnTo>
                    <a:pt x="611" y="1148"/>
                  </a:lnTo>
                  <a:lnTo>
                    <a:pt x="573" y="1141"/>
                  </a:lnTo>
                  <a:lnTo>
                    <a:pt x="537" y="1130"/>
                  </a:lnTo>
                  <a:lnTo>
                    <a:pt x="502" y="1118"/>
                  </a:lnTo>
                  <a:lnTo>
                    <a:pt x="469" y="1104"/>
                  </a:lnTo>
                  <a:lnTo>
                    <a:pt x="437" y="1089"/>
                  </a:lnTo>
                  <a:lnTo>
                    <a:pt x="406" y="1073"/>
                  </a:lnTo>
                  <a:lnTo>
                    <a:pt x="378" y="1054"/>
                  </a:lnTo>
                  <a:lnTo>
                    <a:pt x="352" y="1036"/>
                  </a:lnTo>
                  <a:lnTo>
                    <a:pt x="328" y="1015"/>
                  </a:lnTo>
                  <a:lnTo>
                    <a:pt x="307" y="995"/>
                  </a:lnTo>
                  <a:lnTo>
                    <a:pt x="288" y="974"/>
                  </a:lnTo>
                  <a:lnTo>
                    <a:pt x="271" y="951"/>
                  </a:lnTo>
                  <a:lnTo>
                    <a:pt x="258" y="930"/>
                  </a:lnTo>
                  <a:lnTo>
                    <a:pt x="241" y="943"/>
                  </a:lnTo>
                  <a:lnTo>
                    <a:pt x="224" y="956"/>
                  </a:lnTo>
                  <a:lnTo>
                    <a:pt x="208" y="969"/>
                  </a:lnTo>
                  <a:lnTo>
                    <a:pt x="192" y="982"/>
                  </a:lnTo>
                  <a:lnTo>
                    <a:pt x="175" y="993"/>
                  </a:lnTo>
                  <a:lnTo>
                    <a:pt x="160" y="1006"/>
                  </a:lnTo>
                  <a:lnTo>
                    <a:pt x="144" y="1019"/>
                  </a:lnTo>
                  <a:lnTo>
                    <a:pt x="128" y="1032"/>
                  </a:lnTo>
                  <a:lnTo>
                    <a:pt x="113" y="1045"/>
                  </a:lnTo>
                  <a:lnTo>
                    <a:pt x="98" y="1058"/>
                  </a:lnTo>
                  <a:lnTo>
                    <a:pt x="83" y="1071"/>
                  </a:lnTo>
                  <a:lnTo>
                    <a:pt x="68" y="1084"/>
                  </a:lnTo>
                  <a:lnTo>
                    <a:pt x="52" y="1097"/>
                  </a:lnTo>
                  <a:lnTo>
                    <a:pt x="38" y="1110"/>
                  </a:lnTo>
                  <a:lnTo>
                    <a:pt x="23" y="1122"/>
                  </a:lnTo>
                  <a:lnTo>
                    <a:pt x="9" y="1135"/>
                  </a:lnTo>
                  <a:lnTo>
                    <a:pt x="7" y="1136"/>
                  </a:lnTo>
                  <a:lnTo>
                    <a:pt x="4" y="1136"/>
                  </a:lnTo>
                  <a:lnTo>
                    <a:pt x="3" y="1136"/>
                  </a:lnTo>
                  <a:lnTo>
                    <a:pt x="2" y="1136"/>
                  </a:lnTo>
                  <a:lnTo>
                    <a:pt x="1" y="1136"/>
                  </a:lnTo>
                  <a:lnTo>
                    <a:pt x="0" y="1136"/>
                  </a:lnTo>
                  <a:lnTo>
                    <a:pt x="0" y="1135"/>
                  </a:lnTo>
                  <a:lnTo>
                    <a:pt x="0" y="1134"/>
                  </a:lnTo>
                  <a:lnTo>
                    <a:pt x="0" y="1133"/>
                  </a:lnTo>
                  <a:lnTo>
                    <a:pt x="1" y="1132"/>
                  </a:lnTo>
                  <a:lnTo>
                    <a:pt x="1" y="1131"/>
                  </a:lnTo>
                  <a:lnTo>
                    <a:pt x="2" y="1129"/>
                  </a:lnTo>
                  <a:lnTo>
                    <a:pt x="3" y="1128"/>
                  </a:lnTo>
                  <a:lnTo>
                    <a:pt x="4" y="1126"/>
                  </a:lnTo>
                  <a:lnTo>
                    <a:pt x="6" y="1123"/>
                  </a:lnTo>
                  <a:lnTo>
                    <a:pt x="18" y="1110"/>
                  </a:lnTo>
                  <a:lnTo>
                    <a:pt x="31" y="1099"/>
                  </a:lnTo>
                  <a:lnTo>
                    <a:pt x="45" y="1086"/>
                  </a:lnTo>
                  <a:lnTo>
                    <a:pt x="59" y="1073"/>
                  </a:lnTo>
                  <a:lnTo>
                    <a:pt x="73" y="1060"/>
                  </a:lnTo>
                  <a:lnTo>
                    <a:pt x="87" y="1047"/>
                  </a:lnTo>
                  <a:lnTo>
                    <a:pt x="102" y="1034"/>
                  </a:lnTo>
                  <a:lnTo>
                    <a:pt x="116" y="1021"/>
                  </a:lnTo>
                  <a:lnTo>
                    <a:pt x="131" y="1008"/>
                  </a:lnTo>
                  <a:lnTo>
                    <a:pt x="146" y="995"/>
                  </a:lnTo>
                  <a:lnTo>
                    <a:pt x="162" y="980"/>
                  </a:lnTo>
                  <a:lnTo>
                    <a:pt x="179" y="967"/>
                  </a:lnTo>
                  <a:lnTo>
                    <a:pt x="195" y="953"/>
                  </a:lnTo>
                  <a:lnTo>
                    <a:pt x="212" y="939"/>
                  </a:lnTo>
                  <a:lnTo>
                    <a:pt x="230" y="925"/>
                  </a:lnTo>
                  <a:lnTo>
                    <a:pt x="249" y="912"/>
                  </a:lnTo>
                  <a:lnTo>
                    <a:pt x="247" y="907"/>
                  </a:lnTo>
                  <a:lnTo>
                    <a:pt x="246" y="902"/>
                  </a:lnTo>
                  <a:lnTo>
                    <a:pt x="245" y="898"/>
                  </a:lnTo>
                  <a:lnTo>
                    <a:pt x="242" y="893"/>
                  </a:lnTo>
                  <a:lnTo>
                    <a:pt x="241" y="888"/>
                  </a:lnTo>
                  <a:lnTo>
                    <a:pt x="240" y="884"/>
                  </a:lnTo>
                  <a:lnTo>
                    <a:pt x="239" y="880"/>
                  </a:lnTo>
                  <a:lnTo>
                    <a:pt x="238" y="875"/>
                  </a:lnTo>
                  <a:lnTo>
                    <a:pt x="238" y="871"/>
                  </a:lnTo>
                  <a:lnTo>
                    <a:pt x="237" y="867"/>
                  </a:lnTo>
                  <a:lnTo>
                    <a:pt x="237" y="862"/>
                  </a:lnTo>
                  <a:lnTo>
                    <a:pt x="236" y="858"/>
                  </a:lnTo>
                  <a:lnTo>
                    <a:pt x="236" y="853"/>
                  </a:lnTo>
                  <a:lnTo>
                    <a:pt x="236" y="849"/>
                  </a:lnTo>
                  <a:lnTo>
                    <a:pt x="236" y="844"/>
                  </a:lnTo>
                  <a:lnTo>
                    <a:pt x="236" y="840"/>
                  </a:lnTo>
                  <a:lnTo>
                    <a:pt x="242" y="803"/>
                  </a:lnTo>
                  <a:lnTo>
                    <a:pt x="252" y="768"/>
                  </a:lnTo>
                  <a:lnTo>
                    <a:pt x="268" y="737"/>
                  </a:lnTo>
                  <a:lnTo>
                    <a:pt x="288" y="709"/>
                  </a:lnTo>
                  <a:lnTo>
                    <a:pt x="313" y="684"/>
                  </a:lnTo>
                  <a:lnTo>
                    <a:pt x="339" y="661"/>
                  </a:lnTo>
                  <a:lnTo>
                    <a:pt x="370" y="640"/>
                  </a:lnTo>
                  <a:lnTo>
                    <a:pt x="403" y="624"/>
                  </a:lnTo>
                  <a:lnTo>
                    <a:pt x="438" y="609"/>
                  </a:lnTo>
                  <a:lnTo>
                    <a:pt x="476" y="596"/>
                  </a:lnTo>
                  <a:lnTo>
                    <a:pt x="514" y="586"/>
                  </a:lnTo>
                  <a:lnTo>
                    <a:pt x="553" y="577"/>
                  </a:lnTo>
                  <a:lnTo>
                    <a:pt x="593" y="572"/>
                  </a:lnTo>
                  <a:lnTo>
                    <a:pt x="633" y="568"/>
                  </a:lnTo>
                  <a:lnTo>
                    <a:pt x="673" y="564"/>
                  </a:lnTo>
                  <a:lnTo>
                    <a:pt x="712" y="564"/>
                  </a:lnTo>
                  <a:lnTo>
                    <a:pt x="725" y="564"/>
                  </a:lnTo>
                  <a:lnTo>
                    <a:pt x="736" y="564"/>
                  </a:lnTo>
                  <a:lnTo>
                    <a:pt x="748" y="564"/>
                  </a:lnTo>
                  <a:lnTo>
                    <a:pt x="758" y="566"/>
                  </a:lnTo>
                  <a:lnTo>
                    <a:pt x="769" y="566"/>
                  </a:lnTo>
                  <a:lnTo>
                    <a:pt x="780" y="567"/>
                  </a:lnTo>
                  <a:lnTo>
                    <a:pt x="790" y="568"/>
                  </a:lnTo>
                  <a:lnTo>
                    <a:pt x="802" y="568"/>
                  </a:lnTo>
                  <a:lnTo>
                    <a:pt x="812" y="569"/>
                  </a:lnTo>
                  <a:lnTo>
                    <a:pt x="822" y="571"/>
                  </a:lnTo>
                  <a:lnTo>
                    <a:pt x="831" y="572"/>
                  </a:lnTo>
                  <a:lnTo>
                    <a:pt x="841" y="573"/>
                  </a:lnTo>
                  <a:lnTo>
                    <a:pt x="851" y="575"/>
                  </a:lnTo>
                  <a:lnTo>
                    <a:pt x="860" y="576"/>
                  </a:lnTo>
                  <a:lnTo>
                    <a:pt x="870" y="579"/>
                  </a:lnTo>
                  <a:lnTo>
                    <a:pt x="879" y="581"/>
                  </a:lnTo>
                  <a:close/>
                  <a:moveTo>
                    <a:pt x="1060" y="645"/>
                  </a:moveTo>
                  <a:lnTo>
                    <a:pt x="1063" y="646"/>
                  </a:lnTo>
                  <a:lnTo>
                    <a:pt x="1065" y="648"/>
                  </a:lnTo>
                  <a:lnTo>
                    <a:pt x="1067" y="649"/>
                  </a:lnTo>
                  <a:lnTo>
                    <a:pt x="1071" y="650"/>
                  </a:lnTo>
                  <a:lnTo>
                    <a:pt x="1073" y="651"/>
                  </a:lnTo>
                  <a:lnTo>
                    <a:pt x="1076" y="653"/>
                  </a:lnTo>
                  <a:lnTo>
                    <a:pt x="1079" y="654"/>
                  </a:lnTo>
                  <a:lnTo>
                    <a:pt x="1082" y="655"/>
                  </a:lnTo>
                  <a:lnTo>
                    <a:pt x="1084" y="657"/>
                  </a:lnTo>
                  <a:lnTo>
                    <a:pt x="1086" y="659"/>
                  </a:lnTo>
                  <a:lnTo>
                    <a:pt x="1090" y="660"/>
                  </a:lnTo>
                  <a:lnTo>
                    <a:pt x="1092" y="661"/>
                  </a:lnTo>
                  <a:lnTo>
                    <a:pt x="1094" y="662"/>
                  </a:lnTo>
                  <a:lnTo>
                    <a:pt x="1098" y="664"/>
                  </a:lnTo>
                  <a:lnTo>
                    <a:pt x="1100" y="665"/>
                  </a:lnTo>
                  <a:lnTo>
                    <a:pt x="1102" y="666"/>
                  </a:lnTo>
                  <a:lnTo>
                    <a:pt x="1100" y="662"/>
                  </a:lnTo>
                  <a:lnTo>
                    <a:pt x="1098" y="659"/>
                  </a:lnTo>
                  <a:lnTo>
                    <a:pt x="1094" y="654"/>
                  </a:lnTo>
                  <a:lnTo>
                    <a:pt x="1092" y="651"/>
                  </a:lnTo>
                  <a:lnTo>
                    <a:pt x="1089" y="647"/>
                  </a:lnTo>
                  <a:lnTo>
                    <a:pt x="1086" y="644"/>
                  </a:lnTo>
                  <a:lnTo>
                    <a:pt x="1083" y="640"/>
                  </a:lnTo>
                  <a:lnTo>
                    <a:pt x="1080" y="636"/>
                  </a:lnTo>
                  <a:lnTo>
                    <a:pt x="1077" y="633"/>
                  </a:lnTo>
                  <a:lnTo>
                    <a:pt x="1074" y="629"/>
                  </a:lnTo>
                  <a:lnTo>
                    <a:pt x="1071" y="626"/>
                  </a:lnTo>
                  <a:lnTo>
                    <a:pt x="1067" y="623"/>
                  </a:lnTo>
                  <a:lnTo>
                    <a:pt x="1064" y="619"/>
                  </a:lnTo>
                  <a:lnTo>
                    <a:pt x="1061" y="615"/>
                  </a:lnTo>
                  <a:lnTo>
                    <a:pt x="1057" y="612"/>
                  </a:lnTo>
                  <a:lnTo>
                    <a:pt x="1054" y="609"/>
                  </a:lnTo>
                  <a:lnTo>
                    <a:pt x="1055" y="612"/>
                  </a:lnTo>
                  <a:lnTo>
                    <a:pt x="1055" y="614"/>
                  </a:lnTo>
                  <a:lnTo>
                    <a:pt x="1056" y="616"/>
                  </a:lnTo>
                  <a:lnTo>
                    <a:pt x="1056" y="620"/>
                  </a:lnTo>
                  <a:lnTo>
                    <a:pt x="1056" y="622"/>
                  </a:lnTo>
                  <a:lnTo>
                    <a:pt x="1057" y="624"/>
                  </a:lnTo>
                  <a:lnTo>
                    <a:pt x="1057" y="626"/>
                  </a:lnTo>
                  <a:lnTo>
                    <a:pt x="1057" y="629"/>
                  </a:lnTo>
                  <a:lnTo>
                    <a:pt x="1057" y="632"/>
                  </a:lnTo>
                  <a:lnTo>
                    <a:pt x="1058" y="634"/>
                  </a:lnTo>
                  <a:lnTo>
                    <a:pt x="1058" y="636"/>
                  </a:lnTo>
                  <a:lnTo>
                    <a:pt x="1058" y="637"/>
                  </a:lnTo>
                  <a:lnTo>
                    <a:pt x="1058" y="639"/>
                  </a:lnTo>
                  <a:lnTo>
                    <a:pt x="1060" y="641"/>
                  </a:lnTo>
                  <a:lnTo>
                    <a:pt x="1060" y="644"/>
                  </a:lnTo>
                  <a:lnTo>
                    <a:pt x="1060" y="645"/>
                  </a:lnTo>
                  <a:close/>
                  <a:moveTo>
                    <a:pt x="517" y="826"/>
                  </a:moveTo>
                  <a:lnTo>
                    <a:pt x="520" y="842"/>
                  </a:lnTo>
                  <a:lnTo>
                    <a:pt x="526" y="857"/>
                  </a:lnTo>
                  <a:lnTo>
                    <a:pt x="535" y="871"/>
                  </a:lnTo>
                  <a:lnTo>
                    <a:pt x="546" y="884"/>
                  </a:lnTo>
                  <a:lnTo>
                    <a:pt x="558" y="897"/>
                  </a:lnTo>
                  <a:lnTo>
                    <a:pt x="572" y="908"/>
                  </a:lnTo>
                  <a:lnTo>
                    <a:pt x="587" y="919"/>
                  </a:lnTo>
                  <a:lnTo>
                    <a:pt x="603" y="927"/>
                  </a:lnTo>
                  <a:lnTo>
                    <a:pt x="620" y="936"/>
                  </a:lnTo>
                  <a:lnTo>
                    <a:pt x="636" y="943"/>
                  </a:lnTo>
                  <a:lnTo>
                    <a:pt x="653" y="949"/>
                  </a:lnTo>
                  <a:lnTo>
                    <a:pt x="669" y="953"/>
                  </a:lnTo>
                  <a:lnTo>
                    <a:pt x="686" y="958"/>
                  </a:lnTo>
                  <a:lnTo>
                    <a:pt x="700" y="960"/>
                  </a:lnTo>
                  <a:lnTo>
                    <a:pt x="713" y="962"/>
                  </a:lnTo>
                  <a:lnTo>
                    <a:pt x="726" y="962"/>
                  </a:lnTo>
                  <a:lnTo>
                    <a:pt x="738" y="962"/>
                  </a:lnTo>
                  <a:lnTo>
                    <a:pt x="750" y="961"/>
                  </a:lnTo>
                  <a:lnTo>
                    <a:pt x="763" y="960"/>
                  </a:lnTo>
                  <a:lnTo>
                    <a:pt x="775" y="959"/>
                  </a:lnTo>
                  <a:lnTo>
                    <a:pt x="787" y="958"/>
                  </a:lnTo>
                  <a:lnTo>
                    <a:pt x="799" y="956"/>
                  </a:lnTo>
                  <a:lnTo>
                    <a:pt x="811" y="952"/>
                  </a:lnTo>
                  <a:lnTo>
                    <a:pt x="822" y="949"/>
                  </a:lnTo>
                  <a:lnTo>
                    <a:pt x="833" y="945"/>
                  </a:lnTo>
                  <a:lnTo>
                    <a:pt x="842" y="940"/>
                  </a:lnTo>
                  <a:lnTo>
                    <a:pt x="851" y="935"/>
                  </a:lnTo>
                  <a:lnTo>
                    <a:pt x="859" y="928"/>
                  </a:lnTo>
                  <a:lnTo>
                    <a:pt x="866" y="921"/>
                  </a:lnTo>
                  <a:lnTo>
                    <a:pt x="872" y="912"/>
                  </a:lnTo>
                  <a:lnTo>
                    <a:pt x="875" y="902"/>
                  </a:lnTo>
                  <a:lnTo>
                    <a:pt x="879" y="892"/>
                  </a:lnTo>
                  <a:lnTo>
                    <a:pt x="879" y="887"/>
                  </a:lnTo>
                  <a:lnTo>
                    <a:pt x="879" y="882"/>
                  </a:lnTo>
                  <a:lnTo>
                    <a:pt x="879" y="876"/>
                  </a:lnTo>
                  <a:lnTo>
                    <a:pt x="878" y="872"/>
                  </a:lnTo>
                  <a:lnTo>
                    <a:pt x="876" y="867"/>
                  </a:lnTo>
                  <a:lnTo>
                    <a:pt x="875" y="862"/>
                  </a:lnTo>
                  <a:lnTo>
                    <a:pt x="874" y="857"/>
                  </a:lnTo>
                  <a:lnTo>
                    <a:pt x="872" y="853"/>
                  </a:lnTo>
                  <a:lnTo>
                    <a:pt x="870" y="848"/>
                  </a:lnTo>
                  <a:lnTo>
                    <a:pt x="869" y="844"/>
                  </a:lnTo>
                  <a:lnTo>
                    <a:pt x="866" y="840"/>
                  </a:lnTo>
                  <a:lnTo>
                    <a:pt x="864" y="835"/>
                  </a:lnTo>
                  <a:lnTo>
                    <a:pt x="863" y="831"/>
                  </a:lnTo>
                  <a:lnTo>
                    <a:pt x="861" y="828"/>
                  </a:lnTo>
                  <a:lnTo>
                    <a:pt x="860" y="823"/>
                  </a:lnTo>
                  <a:lnTo>
                    <a:pt x="859" y="820"/>
                  </a:lnTo>
                  <a:lnTo>
                    <a:pt x="853" y="823"/>
                  </a:lnTo>
                  <a:lnTo>
                    <a:pt x="847" y="827"/>
                  </a:lnTo>
                  <a:lnTo>
                    <a:pt x="843" y="830"/>
                  </a:lnTo>
                  <a:lnTo>
                    <a:pt x="837" y="833"/>
                  </a:lnTo>
                  <a:lnTo>
                    <a:pt x="833" y="835"/>
                  </a:lnTo>
                  <a:lnTo>
                    <a:pt x="827" y="839"/>
                  </a:lnTo>
                  <a:lnTo>
                    <a:pt x="822" y="842"/>
                  </a:lnTo>
                  <a:lnTo>
                    <a:pt x="816" y="844"/>
                  </a:lnTo>
                  <a:lnTo>
                    <a:pt x="811" y="846"/>
                  </a:lnTo>
                  <a:lnTo>
                    <a:pt x="805" y="848"/>
                  </a:lnTo>
                  <a:lnTo>
                    <a:pt x="799" y="850"/>
                  </a:lnTo>
                  <a:lnTo>
                    <a:pt x="794" y="852"/>
                  </a:lnTo>
                  <a:lnTo>
                    <a:pt x="787" y="853"/>
                  </a:lnTo>
                  <a:lnTo>
                    <a:pt x="782" y="853"/>
                  </a:lnTo>
                  <a:lnTo>
                    <a:pt x="775" y="853"/>
                  </a:lnTo>
                  <a:lnTo>
                    <a:pt x="768" y="853"/>
                  </a:lnTo>
                  <a:lnTo>
                    <a:pt x="759" y="852"/>
                  </a:lnTo>
                  <a:lnTo>
                    <a:pt x="753" y="849"/>
                  </a:lnTo>
                  <a:lnTo>
                    <a:pt x="746" y="847"/>
                  </a:lnTo>
                  <a:lnTo>
                    <a:pt x="741" y="845"/>
                  </a:lnTo>
                  <a:lnTo>
                    <a:pt x="738" y="842"/>
                  </a:lnTo>
                  <a:lnTo>
                    <a:pt x="735" y="839"/>
                  </a:lnTo>
                  <a:lnTo>
                    <a:pt x="732" y="835"/>
                  </a:lnTo>
                  <a:lnTo>
                    <a:pt x="730" y="832"/>
                  </a:lnTo>
                  <a:lnTo>
                    <a:pt x="728" y="829"/>
                  </a:lnTo>
                  <a:lnTo>
                    <a:pt x="727" y="826"/>
                  </a:lnTo>
                  <a:lnTo>
                    <a:pt x="726" y="822"/>
                  </a:lnTo>
                  <a:lnTo>
                    <a:pt x="723" y="820"/>
                  </a:lnTo>
                  <a:lnTo>
                    <a:pt x="721" y="819"/>
                  </a:lnTo>
                  <a:lnTo>
                    <a:pt x="718" y="818"/>
                  </a:lnTo>
                  <a:lnTo>
                    <a:pt x="715" y="818"/>
                  </a:lnTo>
                  <a:lnTo>
                    <a:pt x="710" y="819"/>
                  </a:lnTo>
                  <a:lnTo>
                    <a:pt x="708" y="819"/>
                  </a:lnTo>
                  <a:lnTo>
                    <a:pt x="705" y="820"/>
                  </a:lnTo>
                  <a:lnTo>
                    <a:pt x="701" y="820"/>
                  </a:lnTo>
                  <a:lnTo>
                    <a:pt x="699" y="821"/>
                  </a:lnTo>
                  <a:lnTo>
                    <a:pt x="696" y="822"/>
                  </a:lnTo>
                  <a:lnTo>
                    <a:pt x="693" y="823"/>
                  </a:lnTo>
                  <a:lnTo>
                    <a:pt x="691" y="824"/>
                  </a:lnTo>
                  <a:lnTo>
                    <a:pt x="689" y="826"/>
                  </a:lnTo>
                  <a:lnTo>
                    <a:pt x="687" y="827"/>
                  </a:lnTo>
                  <a:lnTo>
                    <a:pt x="684" y="829"/>
                  </a:lnTo>
                  <a:lnTo>
                    <a:pt x="683" y="831"/>
                  </a:lnTo>
                  <a:lnTo>
                    <a:pt x="682" y="833"/>
                  </a:lnTo>
                  <a:lnTo>
                    <a:pt x="681" y="836"/>
                  </a:lnTo>
                  <a:lnTo>
                    <a:pt x="680" y="840"/>
                  </a:lnTo>
                  <a:lnTo>
                    <a:pt x="679" y="843"/>
                  </a:lnTo>
                  <a:lnTo>
                    <a:pt x="679" y="847"/>
                  </a:lnTo>
                  <a:lnTo>
                    <a:pt x="680" y="850"/>
                  </a:lnTo>
                  <a:lnTo>
                    <a:pt x="681" y="854"/>
                  </a:lnTo>
                  <a:lnTo>
                    <a:pt x="682" y="857"/>
                  </a:lnTo>
                  <a:lnTo>
                    <a:pt x="686" y="860"/>
                  </a:lnTo>
                  <a:lnTo>
                    <a:pt x="688" y="863"/>
                  </a:lnTo>
                  <a:lnTo>
                    <a:pt x="692" y="867"/>
                  </a:lnTo>
                  <a:lnTo>
                    <a:pt x="696" y="870"/>
                  </a:lnTo>
                  <a:lnTo>
                    <a:pt x="700" y="874"/>
                  </a:lnTo>
                  <a:lnTo>
                    <a:pt x="705" y="878"/>
                  </a:lnTo>
                  <a:lnTo>
                    <a:pt x="709" y="881"/>
                  </a:lnTo>
                  <a:lnTo>
                    <a:pt x="713" y="884"/>
                  </a:lnTo>
                  <a:lnTo>
                    <a:pt x="718" y="887"/>
                  </a:lnTo>
                  <a:lnTo>
                    <a:pt x="722" y="891"/>
                  </a:lnTo>
                  <a:lnTo>
                    <a:pt x="727" y="894"/>
                  </a:lnTo>
                  <a:lnTo>
                    <a:pt x="731" y="896"/>
                  </a:lnTo>
                  <a:lnTo>
                    <a:pt x="735" y="899"/>
                  </a:lnTo>
                  <a:lnTo>
                    <a:pt x="735" y="901"/>
                  </a:lnTo>
                  <a:lnTo>
                    <a:pt x="734" y="902"/>
                  </a:lnTo>
                  <a:lnTo>
                    <a:pt x="734" y="905"/>
                  </a:lnTo>
                  <a:lnTo>
                    <a:pt x="732" y="908"/>
                  </a:lnTo>
                  <a:lnTo>
                    <a:pt x="731" y="911"/>
                  </a:lnTo>
                  <a:lnTo>
                    <a:pt x="730" y="914"/>
                  </a:lnTo>
                  <a:lnTo>
                    <a:pt x="729" y="919"/>
                  </a:lnTo>
                  <a:lnTo>
                    <a:pt x="727" y="922"/>
                  </a:lnTo>
                  <a:lnTo>
                    <a:pt x="726" y="925"/>
                  </a:lnTo>
                  <a:lnTo>
                    <a:pt x="723" y="928"/>
                  </a:lnTo>
                  <a:lnTo>
                    <a:pt x="722" y="932"/>
                  </a:lnTo>
                  <a:lnTo>
                    <a:pt x="720" y="934"/>
                  </a:lnTo>
                  <a:lnTo>
                    <a:pt x="718" y="936"/>
                  </a:lnTo>
                  <a:lnTo>
                    <a:pt x="716" y="938"/>
                  </a:lnTo>
                  <a:lnTo>
                    <a:pt x="715" y="938"/>
                  </a:lnTo>
                  <a:lnTo>
                    <a:pt x="699" y="931"/>
                  </a:lnTo>
                  <a:lnTo>
                    <a:pt x="686" y="922"/>
                  </a:lnTo>
                  <a:lnTo>
                    <a:pt x="672" y="913"/>
                  </a:lnTo>
                  <a:lnTo>
                    <a:pt x="660" y="905"/>
                  </a:lnTo>
                  <a:lnTo>
                    <a:pt x="649" y="896"/>
                  </a:lnTo>
                  <a:lnTo>
                    <a:pt x="638" y="887"/>
                  </a:lnTo>
                  <a:lnTo>
                    <a:pt x="629" y="880"/>
                  </a:lnTo>
                  <a:lnTo>
                    <a:pt x="619" y="871"/>
                  </a:lnTo>
                  <a:lnTo>
                    <a:pt x="611" y="863"/>
                  </a:lnTo>
                  <a:lnTo>
                    <a:pt x="602" y="857"/>
                  </a:lnTo>
                  <a:lnTo>
                    <a:pt x="594" y="850"/>
                  </a:lnTo>
                  <a:lnTo>
                    <a:pt x="587" y="844"/>
                  </a:lnTo>
                  <a:lnTo>
                    <a:pt x="581" y="840"/>
                  </a:lnTo>
                  <a:lnTo>
                    <a:pt x="574" y="835"/>
                  </a:lnTo>
                  <a:lnTo>
                    <a:pt x="567" y="832"/>
                  </a:lnTo>
                  <a:lnTo>
                    <a:pt x="562" y="830"/>
                  </a:lnTo>
                  <a:lnTo>
                    <a:pt x="558" y="829"/>
                  </a:lnTo>
                  <a:lnTo>
                    <a:pt x="556" y="828"/>
                  </a:lnTo>
                  <a:lnTo>
                    <a:pt x="554" y="828"/>
                  </a:lnTo>
                  <a:lnTo>
                    <a:pt x="550" y="827"/>
                  </a:lnTo>
                  <a:lnTo>
                    <a:pt x="548" y="827"/>
                  </a:lnTo>
                  <a:lnTo>
                    <a:pt x="546" y="827"/>
                  </a:lnTo>
                  <a:lnTo>
                    <a:pt x="543" y="826"/>
                  </a:lnTo>
                  <a:lnTo>
                    <a:pt x="540" y="826"/>
                  </a:lnTo>
                  <a:lnTo>
                    <a:pt x="537" y="826"/>
                  </a:lnTo>
                  <a:lnTo>
                    <a:pt x="535" y="826"/>
                  </a:lnTo>
                  <a:lnTo>
                    <a:pt x="531" y="826"/>
                  </a:lnTo>
                  <a:lnTo>
                    <a:pt x="529" y="826"/>
                  </a:lnTo>
                  <a:lnTo>
                    <a:pt x="526" y="826"/>
                  </a:lnTo>
                  <a:lnTo>
                    <a:pt x="523" y="826"/>
                  </a:lnTo>
                  <a:lnTo>
                    <a:pt x="519" y="826"/>
                  </a:lnTo>
                  <a:lnTo>
                    <a:pt x="517" y="826"/>
                  </a:lnTo>
                  <a:close/>
                  <a:moveTo>
                    <a:pt x="989" y="354"/>
                  </a:moveTo>
                  <a:lnTo>
                    <a:pt x="986" y="361"/>
                  </a:lnTo>
                  <a:lnTo>
                    <a:pt x="983" y="366"/>
                  </a:lnTo>
                  <a:lnTo>
                    <a:pt x="979" y="373"/>
                  </a:lnTo>
                  <a:lnTo>
                    <a:pt x="975" y="379"/>
                  </a:lnTo>
                  <a:lnTo>
                    <a:pt x="971" y="386"/>
                  </a:lnTo>
                  <a:lnTo>
                    <a:pt x="967" y="392"/>
                  </a:lnTo>
                  <a:lnTo>
                    <a:pt x="964" y="399"/>
                  </a:lnTo>
                  <a:lnTo>
                    <a:pt x="960" y="405"/>
                  </a:lnTo>
                  <a:lnTo>
                    <a:pt x="957" y="412"/>
                  </a:lnTo>
                  <a:lnTo>
                    <a:pt x="955" y="418"/>
                  </a:lnTo>
                  <a:lnTo>
                    <a:pt x="952" y="425"/>
                  </a:lnTo>
                  <a:lnTo>
                    <a:pt x="951" y="431"/>
                  </a:lnTo>
                  <a:lnTo>
                    <a:pt x="950" y="437"/>
                  </a:lnTo>
                  <a:lnTo>
                    <a:pt x="951" y="442"/>
                  </a:lnTo>
                  <a:lnTo>
                    <a:pt x="952" y="449"/>
                  </a:lnTo>
                  <a:lnTo>
                    <a:pt x="955" y="453"/>
                  </a:lnTo>
                  <a:lnTo>
                    <a:pt x="956" y="456"/>
                  </a:lnTo>
                  <a:lnTo>
                    <a:pt x="958" y="460"/>
                  </a:lnTo>
                  <a:lnTo>
                    <a:pt x="961" y="464"/>
                  </a:lnTo>
                  <a:lnTo>
                    <a:pt x="964" y="467"/>
                  </a:lnTo>
                  <a:lnTo>
                    <a:pt x="967" y="470"/>
                  </a:lnTo>
                  <a:lnTo>
                    <a:pt x="970" y="475"/>
                  </a:lnTo>
                  <a:lnTo>
                    <a:pt x="974" y="478"/>
                  </a:lnTo>
                  <a:lnTo>
                    <a:pt x="978" y="481"/>
                  </a:lnTo>
                  <a:lnTo>
                    <a:pt x="981" y="485"/>
                  </a:lnTo>
                  <a:lnTo>
                    <a:pt x="986" y="489"/>
                  </a:lnTo>
                  <a:lnTo>
                    <a:pt x="990" y="493"/>
                  </a:lnTo>
                  <a:lnTo>
                    <a:pt x="996" y="496"/>
                  </a:lnTo>
                  <a:lnTo>
                    <a:pt x="1000" y="501"/>
                  </a:lnTo>
                  <a:lnTo>
                    <a:pt x="1005" y="505"/>
                  </a:lnTo>
                  <a:lnTo>
                    <a:pt x="1010" y="508"/>
                  </a:lnTo>
                  <a:lnTo>
                    <a:pt x="1015" y="512"/>
                  </a:lnTo>
                  <a:lnTo>
                    <a:pt x="1014" y="503"/>
                  </a:lnTo>
                  <a:lnTo>
                    <a:pt x="1013" y="492"/>
                  </a:lnTo>
                  <a:lnTo>
                    <a:pt x="1010" y="482"/>
                  </a:lnTo>
                  <a:lnTo>
                    <a:pt x="1009" y="472"/>
                  </a:lnTo>
                  <a:lnTo>
                    <a:pt x="1008" y="462"/>
                  </a:lnTo>
                  <a:lnTo>
                    <a:pt x="1006" y="452"/>
                  </a:lnTo>
                  <a:lnTo>
                    <a:pt x="1005" y="442"/>
                  </a:lnTo>
                  <a:lnTo>
                    <a:pt x="1003" y="432"/>
                  </a:lnTo>
                  <a:lnTo>
                    <a:pt x="1002" y="423"/>
                  </a:lnTo>
                  <a:lnTo>
                    <a:pt x="999" y="413"/>
                  </a:lnTo>
                  <a:lnTo>
                    <a:pt x="998" y="403"/>
                  </a:lnTo>
                  <a:lnTo>
                    <a:pt x="996" y="393"/>
                  </a:lnTo>
                  <a:lnTo>
                    <a:pt x="995" y="384"/>
                  </a:lnTo>
                  <a:lnTo>
                    <a:pt x="993" y="374"/>
                  </a:lnTo>
                  <a:lnTo>
                    <a:pt x="991" y="364"/>
                  </a:lnTo>
                  <a:lnTo>
                    <a:pt x="989" y="354"/>
                  </a:lnTo>
                  <a:close/>
                  <a:moveTo>
                    <a:pt x="1170" y="967"/>
                  </a:moveTo>
                  <a:lnTo>
                    <a:pt x="1165" y="966"/>
                  </a:lnTo>
                  <a:lnTo>
                    <a:pt x="1158" y="965"/>
                  </a:lnTo>
                  <a:lnTo>
                    <a:pt x="1152" y="964"/>
                  </a:lnTo>
                  <a:lnTo>
                    <a:pt x="1146" y="964"/>
                  </a:lnTo>
                  <a:lnTo>
                    <a:pt x="1139" y="963"/>
                  </a:lnTo>
                  <a:lnTo>
                    <a:pt x="1132" y="963"/>
                  </a:lnTo>
                  <a:lnTo>
                    <a:pt x="1125" y="963"/>
                  </a:lnTo>
                  <a:lnTo>
                    <a:pt x="1119" y="962"/>
                  </a:lnTo>
                  <a:lnTo>
                    <a:pt x="1112" y="962"/>
                  </a:lnTo>
                  <a:lnTo>
                    <a:pt x="1105" y="962"/>
                  </a:lnTo>
                  <a:lnTo>
                    <a:pt x="1099" y="962"/>
                  </a:lnTo>
                  <a:lnTo>
                    <a:pt x="1091" y="963"/>
                  </a:lnTo>
                  <a:lnTo>
                    <a:pt x="1084" y="963"/>
                  </a:lnTo>
                  <a:lnTo>
                    <a:pt x="1077" y="964"/>
                  </a:lnTo>
                  <a:lnTo>
                    <a:pt x="1071" y="964"/>
                  </a:lnTo>
                  <a:lnTo>
                    <a:pt x="1063" y="965"/>
                  </a:lnTo>
                  <a:lnTo>
                    <a:pt x="1065" y="969"/>
                  </a:lnTo>
                  <a:lnTo>
                    <a:pt x="1066" y="973"/>
                  </a:lnTo>
                  <a:lnTo>
                    <a:pt x="1067" y="976"/>
                  </a:lnTo>
                  <a:lnTo>
                    <a:pt x="1068" y="979"/>
                  </a:lnTo>
                  <a:lnTo>
                    <a:pt x="1070" y="982"/>
                  </a:lnTo>
                  <a:lnTo>
                    <a:pt x="1071" y="985"/>
                  </a:lnTo>
                  <a:lnTo>
                    <a:pt x="1072" y="987"/>
                  </a:lnTo>
                  <a:lnTo>
                    <a:pt x="1072" y="990"/>
                  </a:lnTo>
                  <a:lnTo>
                    <a:pt x="1073" y="992"/>
                  </a:lnTo>
                  <a:lnTo>
                    <a:pt x="1073" y="996"/>
                  </a:lnTo>
                  <a:lnTo>
                    <a:pt x="1074" y="998"/>
                  </a:lnTo>
                  <a:lnTo>
                    <a:pt x="1074" y="1001"/>
                  </a:lnTo>
                  <a:lnTo>
                    <a:pt x="1074" y="1003"/>
                  </a:lnTo>
                  <a:lnTo>
                    <a:pt x="1074" y="1006"/>
                  </a:lnTo>
                  <a:lnTo>
                    <a:pt x="1074" y="1009"/>
                  </a:lnTo>
                  <a:lnTo>
                    <a:pt x="1074" y="1012"/>
                  </a:lnTo>
                  <a:lnTo>
                    <a:pt x="1074" y="1014"/>
                  </a:lnTo>
                  <a:lnTo>
                    <a:pt x="1074" y="1016"/>
                  </a:lnTo>
                  <a:lnTo>
                    <a:pt x="1073" y="1019"/>
                  </a:lnTo>
                  <a:lnTo>
                    <a:pt x="1072" y="1023"/>
                  </a:lnTo>
                  <a:lnTo>
                    <a:pt x="1071" y="1026"/>
                  </a:lnTo>
                  <a:lnTo>
                    <a:pt x="1070" y="1029"/>
                  </a:lnTo>
                  <a:lnTo>
                    <a:pt x="1067" y="1032"/>
                  </a:lnTo>
                  <a:lnTo>
                    <a:pt x="1065" y="1036"/>
                  </a:lnTo>
                  <a:lnTo>
                    <a:pt x="1063" y="1039"/>
                  </a:lnTo>
                  <a:lnTo>
                    <a:pt x="1061" y="1042"/>
                  </a:lnTo>
                  <a:lnTo>
                    <a:pt x="1057" y="1045"/>
                  </a:lnTo>
                  <a:lnTo>
                    <a:pt x="1054" y="1048"/>
                  </a:lnTo>
                  <a:lnTo>
                    <a:pt x="1051" y="1050"/>
                  </a:lnTo>
                  <a:lnTo>
                    <a:pt x="1046" y="1052"/>
                  </a:lnTo>
                  <a:lnTo>
                    <a:pt x="1042" y="1053"/>
                  </a:lnTo>
                  <a:lnTo>
                    <a:pt x="1037" y="1053"/>
                  </a:lnTo>
                  <a:lnTo>
                    <a:pt x="1035" y="1053"/>
                  </a:lnTo>
                  <a:lnTo>
                    <a:pt x="1032" y="1053"/>
                  </a:lnTo>
                  <a:lnTo>
                    <a:pt x="1028" y="1052"/>
                  </a:lnTo>
                  <a:lnTo>
                    <a:pt x="1026" y="1052"/>
                  </a:lnTo>
                  <a:lnTo>
                    <a:pt x="1023" y="1051"/>
                  </a:lnTo>
                  <a:lnTo>
                    <a:pt x="1019" y="1050"/>
                  </a:lnTo>
                  <a:lnTo>
                    <a:pt x="1017" y="1049"/>
                  </a:lnTo>
                  <a:lnTo>
                    <a:pt x="1014" y="1047"/>
                  </a:lnTo>
                  <a:lnTo>
                    <a:pt x="1010" y="1045"/>
                  </a:lnTo>
                  <a:lnTo>
                    <a:pt x="1007" y="1043"/>
                  </a:lnTo>
                  <a:lnTo>
                    <a:pt x="1004" y="1041"/>
                  </a:lnTo>
                  <a:lnTo>
                    <a:pt x="1002" y="1040"/>
                  </a:lnTo>
                  <a:lnTo>
                    <a:pt x="998" y="1038"/>
                  </a:lnTo>
                  <a:lnTo>
                    <a:pt x="995" y="1035"/>
                  </a:lnTo>
                  <a:lnTo>
                    <a:pt x="993" y="1032"/>
                  </a:lnTo>
                  <a:lnTo>
                    <a:pt x="989" y="1030"/>
                  </a:lnTo>
                  <a:lnTo>
                    <a:pt x="987" y="1038"/>
                  </a:lnTo>
                  <a:lnTo>
                    <a:pt x="984" y="1047"/>
                  </a:lnTo>
                  <a:lnTo>
                    <a:pt x="981" y="1054"/>
                  </a:lnTo>
                  <a:lnTo>
                    <a:pt x="978" y="1062"/>
                  </a:lnTo>
                  <a:lnTo>
                    <a:pt x="975" y="1069"/>
                  </a:lnTo>
                  <a:lnTo>
                    <a:pt x="971" y="1077"/>
                  </a:lnTo>
                  <a:lnTo>
                    <a:pt x="968" y="1083"/>
                  </a:lnTo>
                  <a:lnTo>
                    <a:pt x="965" y="1091"/>
                  </a:lnTo>
                  <a:lnTo>
                    <a:pt x="961" y="1097"/>
                  </a:lnTo>
                  <a:lnTo>
                    <a:pt x="958" y="1105"/>
                  </a:lnTo>
                  <a:lnTo>
                    <a:pt x="955" y="1112"/>
                  </a:lnTo>
                  <a:lnTo>
                    <a:pt x="951" y="1118"/>
                  </a:lnTo>
                  <a:lnTo>
                    <a:pt x="948" y="1126"/>
                  </a:lnTo>
                  <a:lnTo>
                    <a:pt x="945" y="1132"/>
                  </a:lnTo>
                  <a:lnTo>
                    <a:pt x="942" y="1140"/>
                  </a:lnTo>
                  <a:lnTo>
                    <a:pt x="940" y="1146"/>
                  </a:lnTo>
                  <a:lnTo>
                    <a:pt x="939" y="1149"/>
                  </a:lnTo>
                  <a:lnTo>
                    <a:pt x="939" y="1153"/>
                  </a:lnTo>
                  <a:lnTo>
                    <a:pt x="940" y="1155"/>
                  </a:lnTo>
                  <a:lnTo>
                    <a:pt x="941" y="1158"/>
                  </a:lnTo>
                  <a:lnTo>
                    <a:pt x="943" y="1161"/>
                  </a:lnTo>
                  <a:lnTo>
                    <a:pt x="946" y="1164"/>
                  </a:lnTo>
                  <a:lnTo>
                    <a:pt x="948" y="1166"/>
                  </a:lnTo>
                  <a:lnTo>
                    <a:pt x="951" y="1168"/>
                  </a:lnTo>
                  <a:lnTo>
                    <a:pt x="955" y="1170"/>
                  </a:lnTo>
                  <a:lnTo>
                    <a:pt x="958" y="1171"/>
                  </a:lnTo>
                  <a:lnTo>
                    <a:pt x="961" y="1172"/>
                  </a:lnTo>
                  <a:lnTo>
                    <a:pt x="966" y="1173"/>
                  </a:lnTo>
                  <a:lnTo>
                    <a:pt x="969" y="1173"/>
                  </a:lnTo>
                  <a:lnTo>
                    <a:pt x="972" y="1172"/>
                  </a:lnTo>
                  <a:lnTo>
                    <a:pt x="976" y="1171"/>
                  </a:lnTo>
                  <a:lnTo>
                    <a:pt x="978" y="1170"/>
                  </a:lnTo>
                  <a:lnTo>
                    <a:pt x="981" y="1167"/>
                  </a:lnTo>
                  <a:lnTo>
                    <a:pt x="985" y="1164"/>
                  </a:lnTo>
                  <a:lnTo>
                    <a:pt x="988" y="1159"/>
                  </a:lnTo>
                  <a:lnTo>
                    <a:pt x="991" y="1156"/>
                  </a:lnTo>
                  <a:lnTo>
                    <a:pt x="995" y="1152"/>
                  </a:lnTo>
                  <a:lnTo>
                    <a:pt x="998" y="1146"/>
                  </a:lnTo>
                  <a:lnTo>
                    <a:pt x="1000" y="1142"/>
                  </a:lnTo>
                  <a:lnTo>
                    <a:pt x="1004" y="1136"/>
                  </a:lnTo>
                  <a:lnTo>
                    <a:pt x="1007" y="1132"/>
                  </a:lnTo>
                  <a:lnTo>
                    <a:pt x="1010" y="1127"/>
                  </a:lnTo>
                  <a:lnTo>
                    <a:pt x="1015" y="1121"/>
                  </a:lnTo>
                  <a:lnTo>
                    <a:pt x="1018" y="1116"/>
                  </a:lnTo>
                  <a:lnTo>
                    <a:pt x="1023" y="1110"/>
                  </a:lnTo>
                  <a:lnTo>
                    <a:pt x="1026" y="1105"/>
                  </a:lnTo>
                  <a:lnTo>
                    <a:pt x="1031" y="1100"/>
                  </a:lnTo>
                  <a:lnTo>
                    <a:pt x="1036" y="1094"/>
                  </a:lnTo>
                  <a:lnTo>
                    <a:pt x="1044" y="1086"/>
                  </a:lnTo>
                  <a:lnTo>
                    <a:pt x="1054" y="1078"/>
                  </a:lnTo>
                  <a:lnTo>
                    <a:pt x="1064" y="1070"/>
                  </a:lnTo>
                  <a:lnTo>
                    <a:pt x="1075" y="1063"/>
                  </a:lnTo>
                  <a:lnTo>
                    <a:pt x="1086" y="1056"/>
                  </a:lnTo>
                  <a:lnTo>
                    <a:pt x="1098" y="1050"/>
                  </a:lnTo>
                  <a:lnTo>
                    <a:pt x="1109" y="1043"/>
                  </a:lnTo>
                  <a:lnTo>
                    <a:pt x="1119" y="1038"/>
                  </a:lnTo>
                  <a:lnTo>
                    <a:pt x="1129" y="1031"/>
                  </a:lnTo>
                  <a:lnTo>
                    <a:pt x="1139" y="1026"/>
                  </a:lnTo>
                  <a:lnTo>
                    <a:pt x="1148" y="1021"/>
                  </a:lnTo>
                  <a:lnTo>
                    <a:pt x="1154" y="1016"/>
                  </a:lnTo>
                  <a:lnTo>
                    <a:pt x="1161" y="1011"/>
                  </a:lnTo>
                  <a:lnTo>
                    <a:pt x="1166" y="1006"/>
                  </a:lnTo>
                  <a:lnTo>
                    <a:pt x="1169" y="1002"/>
                  </a:lnTo>
                  <a:lnTo>
                    <a:pt x="1170" y="998"/>
                  </a:lnTo>
                  <a:lnTo>
                    <a:pt x="1170" y="996"/>
                  </a:lnTo>
                  <a:lnTo>
                    <a:pt x="1170" y="995"/>
                  </a:lnTo>
                  <a:lnTo>
                    <a:pt x="1170" y="992"/>
                  </a:lnTo>
                  <a:lnTo>
                    <a:pt x="1170" y="990"/>
                  </a:lnTo>
                  <a:lnTo>
                    <a:pt x="1170" y="989"/>
                  </a:lnTo>
                  <a:lnTo>
                    <a:pt x="1170" y="987"/>
                  </a:lnTo>
                  <a:lnTo>
                    <a:pt x="1170" y="985"/>
                  </a:lnTo>
                  <a:lnTo>
                    <a:pt x="1170" y="983"/>
                  </a:lnTo>
                  <a:lnTo>
                    <a:pt x="1170" y="982"/>
                  </a:lnTo>
                  <a:lnTo>
                    <a:pt x="1170" y="979"/>
                  </a:lnTo>
                  <a:lnTo>
                    <a:pt x="1170" y="977"/>
                  </a:lnTo>
                  <a:lnTo>
                    <a:pt x="1170" y="975"/>
                  </a:lnTo>
                  <a:lnTo>
                    <a:pt x="1170" y="973"/>
                  </a:lnTo>
                  <a:lnTo>
                    <a:pt x="1170" y="972"/>
                  </a:lnTo>
                  <a:lnTo>
                    <a:pt x="1170" y="970"/>
                  </a:lnTo>
                  <a:lnTo>
                    <a:pt x="1170" y="967"/>
                  </a:lnTo>
                  <a:close/>
                  <a:moveTo>
                    <a:pt x="1003" y="978"/>
                  </a:moveTo>
                  <a:lnTo>
                    <a:pt x="1003" y="980"/>
                  </a:lnTo>
                  <a:lnTo>
                    <a:pt x="1004" y="984"/>
                  </a:lnTo>
                  <a:lnTo>
                    <a:pt x="1005" y="986"/>
                  </a:lnTo>
                  <a:lnTo>
                    <a:pt x="1007" y="989"/>
                  </a:lnTo>
                  <a:lnTo>
                    <a:pt x="1009" y="993"/>
                  </a:lnTo>
                  <a:lnTo>
                    <a:pt x="1013" y="997"/>
                  </a:lnTo>
                  <a:lnTo>
                    <a:pt x="1016" y="1000"/>
                  </a:lnTo>
                  <a:lnTo>
                    <a:pt x="1018" y="1002"/>
                  </a:lnTo>
                  <a:lnTo>
                    <a:pt x="1022" y="1005"/>
                  </a:lnTo>
                  <a:lnTo>
                    <a:pt x="1025" y="1009"/>
                  </a:lnTo>
                  <a:lnTo>
                    <a:pt x="1028" y="1011"/>
                  </a:lnTo>
                  <a:lnTo>
                    <a:pt x="1032" y="1012"/>
                  </a:lnTo>
                  <a:lnTo>
                    <a:pt x="1034" y="1014"/>
                  </a:lnTo>
                  <a:lnTo>
                    <a:pt x="1036" y="1014"/>
                  </a:lnTo>
                  <a:lnTo>
                    <a:pt x="1038" y="1014"/>
                  </a:lnTo>
                  <a:lnTo>
                    <a:pt x="1039" y="1014"/>
                  </a:lnTo>
                  <a:lnTo>
                    <a:pt x="1041" y="1013"/>
                  </a:lnTo>
                  <a:lnTo>
                    <a:pt x="1042" y="1011"/>
                  </a:lnTo>
                  <a:lnTo>
                    <a:pt x="1043" y="1010"/>
                  </a:lnTo>
                  <a:lnTo>
                    <a:pt x="1043" y="1009"/>
                  </a:lnTo>
                  <a:lnTo>
                    <a:pt x="1043" y="1008"/>
                  </a:lnTo>
                  <a:lnTo>
                    <a:pt x="1043" y="1006"/>
                  </a:lnTo>
                  <a:lnTo>
                    <a:pt x="1043" y="1005"/>
                  </a:lnTo>
                  <a:lnTo>
                    <a:pt x="1043" y="1004"/>
                  </a:lnTo>
                  <a:lnTo>
                    <a:pt x="1043" y="1003"/>
                  </a:lnTo>
                  <a:lnTo>
                    <a:pt x="1043" y="1002"/>
                  </a:lnTo>
                  <a:lnTo>
                    <a:pt x="1042" y="1001"/>
                  </a:lnTo>
                  <a:lnTo>
                    <a:pt x="1041" y="999"/>
                  </a:lnTo>
                  <a:lnTo>
                    <a:pt x="1041" y="998"/>
                  </a:lnTo>
                  <a:lnTo>
                    <a:pt x="1039" y="997"/>
                  </a:lnTo>
                  <a:lnTo>
                    <a:pt x="1038" y="996"/>
                  </a:lnTo>
                  <a:lnTo>
                    <a:pt x="1037" y="995"/>
                  </a:lnTo>
                  <a:lnTo>
                    <a:pt x="1036" y="991"/>
                  </a:lnTo>
                  <a:lnTo>
                    <a:pt x="1034" y="989"/>
                  </a:lnTo>
                  <a:lnTo>
                    <a:pt x="1032" y="987"/>
                  </a:lnTo>
                  <a:lnTo>
                    <a:pt x="1029" y="985"/>
                  </a:lnTo>
                  <a:lnTo>
                    <a:pt x="1027" y="983"/>
                  </a:lnTo>
                  <a:lnTo>
                    <a:pt x="1025" y="980"/>
                  </a:lnTo>
                  <a:lnTo>
                    <a:pt x="1023" y="978"/>
                  </a:lnTo>
                  <a:lnTo>
                    <a:pt x="1020" y="977"/>
                  </a:lnTo>
                  <a:lnTo>
                    <a:pt x="1018" y="975"/>
                  </a:lnTo>
                  <a:lnTo>
                    <a:pt x="1016" y="974"/>
                  </a:lnTo>
                  <a:lnTo>
                    <a:pt x="1014" y="974"/>
                  </a:lnTo>
                  <a:lnTo>
                    <a:pt x="1012" y="974"/>
                  </a:lnTo>
                  <a:lnTo>
                    <a:pt x="1009" y="974"/>
                  </a:lnTo>
                  <a:lnTo>
                    <a:pt x="1007" y="975"/>
                  </a:lnTo>
                  <a:lnTo>
                    <a:pt x="1005" y="976"/>
                  </a:lnTo>
                  <a:lnTo>
                    <a:pt x="1003" y="978"/>
                  </a:lnTo>
                  <a:close/>
                  <a:moveTo>
                    <a:pt x="1255" y="1204"/>
                  </a:moveTo>
                  <a:lnTo>
                    <a:pt x="1250" y="1205"/>
                  </a:lnTo>
                  <a:lnTo>
                    <a:pt x="1246" y="1205"/>
                  </a:lnTo>
                  <a:lnTo>
                    <a:pt x="1242" y="1205"/>
                  </a:lnTo>
                  <a:lnTo>
                    <a:pt x="1237" y="1204"/>
                  </a:lnTo>
                  <a:lnTo>
                    <a:pt x="1233" y="1203"/>
                  </a:lnTo>
                  <a:lnTo>
                    <a:pt x="1229" y="1201"/>
                  </a:lnTo>
                  <a:lnTo>
                    <a:pt x="1226" y="1199"/>
                  </a:lnTo>
                  <a:lnTo>
                    <a:pt x="1223" y="1197"/>
                  </a:lnTo>
                  <a:lnTo>
                    <a:pt x="1219" y="1194"/>
                  </a:lnTo>
                  <a:lnTo>
                    <a:pt x="1217" y="1191"/>
                  </a:lnTo>
                  <a:lnTo>
                    <a:pt x="1214" y="1187"/>
                  </a:lnTo>
                  <a:lnTo>
                    <a:pt x="1211" y="1183"/>
                  </a:lnTo>
                  <a:lnTo>
                    <a:pt x="1208" y="1178"/>
                  </a:lnTo>
                  <a:lnTo>
                    <a:pt x="1206" y="1172"/>
                  </a:lnTo>
                  <a:lnTo>
                    <a:pt x="1202" y="1167"/>
                  </a:lnTo>
                  <a:lnTo>
                    <a:pt x="1200" y="1160"/>
                  </a:lnTo>
                  <a:lnTo>
                    <a:pt x="1199" y="1167"/>
                  </a:lnTo>
                  <a:lnTo>
                    <a:pt x="1198" y="1173"/>
                  </a:lnTo>
                  <a:lnTo>
                    <a:pt x="1196" y="1179"/>
                  </a:lnTo>
                  <a:lnTo>
                    <a:pt x="1194" y="1185"/>
                  </a:lnTo>
                  <a:lnTo>
                    <a:pt x="1191" y="1192"/>
                  </a:lnTo>
                  <a:lnTo>
                    <a:pt x="1188" y="1197"/>
                  </a:lnTo>
                  <a:lnTo>
                    <a:pt x="1186" y="1203"/>
                  </a:lnTo>
                  <a:lnTo>
                    <a:pt x="1181" y="1208"/>
                  </a:lnTo>
                  <a:lnTo>
                    <a:pt x="1178" y="1212"/>
                  </a:lnTo>
                  <a:lnTo>
                    <a:pt x="1173" y="1216"/>
                  </a:lnTo>
                  <a:lnTo>
                    <a:pt x="1169" y="1219"/>
                  </a:lnTo>
                  <a:lnTo>
                    <a:pt x="1165" y="1222"/>
                  </a:lnTo>
                  <a:lnTo>
                    <a:pt x="1159" y="1224"/>
                  </a:lnTo>
                  <a:lnTo>
                    <a:pt x="1154" y="1224"/>
                  </a:lnTo>
                  <a:lnTo>
                    <a:pt x="1149" y="1224"/>
                  </a:lnTo>
                  <a:lnTo>
                    <a:pt x="1143" y="1223"/>
                  </a:lnTo>
                  <a:lnTo>
                    <a:pt x="1139" y="1222"/>
                  </a:lnTo>
                  <a:lnTo>
                    <a:pt x="1135" y="1221"/>
                  </a:lnTo>
                  <a:lnTo>
                    <a:pt x="1132" y="1220"/>
                  </a:lnTo>
                  <a:lnTo>
                    <a:pt x="1129" y="1218"/>
                  </a:lnTo>
                  <a:lnTo>
                    <a:pt x="1125" y="1217"/>
                  </a:lnTo>
                  <a:lnTo>
                    <a:pt x="1123" y="1214"/>
                  </a:lnTo>
                  <a:lnTo>
                    <a:pt x="1121" y="1212"/>
                  </a:lnTo>
                  <a:lnTo>
                    <a:pt x="1119" y="1210"/>
                  </a:lnTo>
                  <a:lnTo>
                    <a:pt x="1118" y="1208"/>
                  </a:lnTo>
                  <a:lnTo>
                    <a:pt x="1115" y="1206"/>
                  </a:lnTo>
                  <a:lnTo>
                    <a:pt x="1114" y="1203"/>
                  </a:lnTo>
                  <a:lnTo>
                    <a:pt x="1113" y="1199"/>
                  </a:lnTo>
                  <a:lnTo>
                    <a:pt x="1112" y="1195"/>
                  </a:lnTo>
                  <a:lnTo>
                    <a:pt x="1111" y="1191"/>
                  </a:lnTo>
                  <a:lnTo>
                    <a:pt x="1110" y="1186"/>
                  </a:lnTo>
                  <a:lnTo>
                    <a:pt x="1110" y="1181"/>
                  </a:lnTo>
                  <a:lnTo>
                    <a:pt x="1109" y="1178"/>
                  </a:lnTo>
                  <a:lnTo>
                    <a:pt x="1109" y="1173"/>
                  </a:lnTo>
                  <a:lnTo>
                    <a:pt x="1109" y="1171"/>
                  </a:lnTo>
                  <a:lnTo>
                    <a:pt x="1109" y="1168"/>
                  </a:lnTo>
                  <a:lnTo>
                    <a:pt x="1109" y="1165"/>
                  </a:lnTo>
                  <a:lnTo>
                    <a:pt x="1109" y="1161"/>
                  </a:lnTo>
                  <a:lnTo>
                    <a:pt x="1109" y="1158"/>
                  </a:lnTo>
                  <a:lnTo>
                    <a:pt x="1110" y="1156"/>
                  </a:lnTo>
                  <a:lnTo>
                    <a:pt x="1110" y="1153"/>
                  </a:lnTo>
                  <a:lnTo>
                    <a:pt x="1110" y="1149"/>
                  </a:lnTo>
                  <a:lnTo>
                    <a:pt x="1110" y="1147"/>
                  </a:lnTo>
                  <a:lnTo>
                    <a:pt x="1110" y="1144"/>
                  </a:lnTo>
                  <a:lnTo>
                    <a:pt x="1110" y="1141"/>
                  </a:lnTo>
                  <a:lnTo>
                    <a:pt x="1110" y="1138"/>
                  </a:lnTo>
                  <a:lnTo>
                    <a:pt x="1110" y="1135"/>
                  </a:lnTo>
                  <a:lnTo>
                    <a:pt x="1110" y="1132"/>
                  </a:lnTo>
                  <a:lnTo>
                    <a:pt x="1104" y="1134"/>
                  </a:lnTo>
                  <a:lnTo>
                    <a:pt x="1100" y="1139"/>
                  </a:lnTo>
                  <a:lnTo>
                    <a:pt x="1096" y="1145"/>
                  </a:lnTo>
                  <a:lnTo>
                    <a:pt x="1093" y="1152"/>
                  </a:lnTo>
                  <a:lnTo>
                    <a:pt x="1091" y="1159"/>
                  </a:lnTo>
                  <a:lnTo>
                    <a:pt x="1089" y="1168"/>
                  </a:lnTo>
                  <a:lnTo>
                    <a:pt x="1086" y="1178"/>
                  </a:lnTo>
                  <a:lnTo>
                    <a:pt x="1085" y="1187"/>
                  </a:lnTo>
                  <a:lnTo>
                    <a:pt x="1083" y="1197"/>
                  </a:lnTo>
                  <a:lnTo>
                    <a:pt x="1082" y="1207"/>
                  </a:lnTo>
                  <a:lnTo>
                    <a:pt x="1080" y="1217"/>
                  </a:lnTo>
                  <a:lnTo>
                    <a:pt x="1079" y="1225"/>
                  </a:lnTo>
                  <a:lnTo>
                    <a:pt x="1075" y="1234"/>
                  </a:lnTo>
                  <a:lnTo>
                    <a:pt x="1073" y="1242"/>
                  </a:lnTo>
                  <a:lnTo>
                    <a:pt x="1070" y="1247"/>
                  </a:lnTo>
                  <a:lnTo>
                    <a:pt x="1065" y="1252"/>
                  </a:lnTo>
                  <a:lnTo>
                    <a:pt x="1063" y="1253"/>
                  </a:lnTo>
                  <a:lnTo>
                    <a:pt x="1061" y="1256"/>
                  </a:lnTo>
                  <a:lnTo>
                    <a:pt x="1057" y="1257"/>
                  </a:lnTo>
                  <a:lnTo>
                    <a:pt x="1055" y="1258"/>
                  </a:lnTo>
                  <a:lnTo>
                    <a:pt x="1053" y="1258"/>
                  </a:lnTo>
                  <a:lnTo>
                    <a:pt x="1051" y="1258"/>
                  </a:lnTo>
                  <a:lnTo>
                    <a:pt x="1047" y="1258"/>
                  </a:lnTo>
                  <a:lnTo>
                    <a:pt x="1045" y="1258"/>
                  </a:lnTo>
                  <a:lnTo>
                    <a:pt x="1043" y="1258"/>
                  </a:lnTo>
                  <a:lnTo>
                    <a:pt x="1039" y="1257"/>
                  </a:lnTo>
                  <a:lnTo>
                    <a:pt x="1037" y="1256"/>
                  </a:lnTo>
                  <a:lnTo>
                    <a:pt x="1035" y="1256"/>
                  </a:lnTo>
                  <a:lnTo>
                    <a:pt x="1033" y="1255"/>
                  </a:lnTo>
                  <a:lnTo>
                    <a:pt x="1031" y="1252"/>
                  </a:lnTo>
                  <a:lnTo>
                    <a:pt x="1028" y="1251"/>
                  </a:lnTo>
                  <a:lnTo>
                    <a:pt x="1026" y="1250"/>
                  </a:lnTo>
                  <a:lnTo>
                    <a:pt x="1024" y="1248"/>
                  </a:lnTo>
                  <a:lnTo>
                    <a:pt x="1020" y="1245"/>
                  </a:lnTo>
                  <a:lnTo>
                    <a:pt x="1018" y="1242"/>
                  </a:lnTo>
                  <a:lnTo>
                    <a:pt x="1017" y="1238"/>
                  </a:lnTo>
                  <a:lnTo>
                    <a:pt x="1015" y="1234"/>
                  </a:lnTo>
                  <a:lnTo>
                    <a:pt x="1014" y="1231"/>
                  </a:lnTo>
                  <a:lnTo>
                    <a:pt x="1013" y="1226"/>
                  </a:lnTo>
                  <a:lnTo>
                    <a:pt x="1012" y="1222"/>
                  </a:lnTo>
                  <a:lnTo>
                    <a:pt x="1010" y="1217"/>
                  </a:lnTo>
                  <a:lnTo>
                    <a:pt x="1009" y="1212"/>
                  </a:lnTo>
                  <a:lnTo>
                    <a:pt x="1008" y="1208"/>
                  </a:lnTo>
                  <a:lnTo>
                    <a:pt x="1007" y="1203"/>
                  </a:lnTo>
                  <a:lnTo>
                    <a:pt x="1006" y="1197"/>
                  </a:lnTo>
                  <a:lnTo>
                    <a:pt x="1004" y="1193"/>
                  </a:lnTo>
                  <a:lnTo>
                    <a:pt x="1003" y="1187"/>
                  </a:lnTo>
                  <a:lnTo>
                    <a:pt x="1000" y="1182"/>
                  </a:lnTo>
                  <a:lnTo>
                    <a:pt x="998" y="1185"/>
                  </a:lnTo>
                  <a:lnTo>
                    <a:pt x="995" y="1190"/>
                  </a:lnTo>
                  <a:lnTo>
                    <a:pt x="993" y="1193"/>
                  </a:lnTo>
                  <a:lnTo>
                    <a:pt x="989" y="1196"/>
                  </a:lnTo>
                  <a:lnTo>
                    <a:pt x="987" y="1199"/>
                  </a:lnTo>
                  <a:lnTo>
                    <a:pt x="985" y="1203"/>
                  </a:lnTo>
                  <a:lnTo>
                    <a:pt x="981" y="1206"/>
                  </a:lnTo>
                  <a:lnTo>
                    <a:pt x="979" y="1209"/>
                  </a:lnTo>
                  <a:lnTo>
                    <a:pt x="977" y="1211"/>
                  </a:lnTo>
                  <a:lnTo>
                    <a:pt x="975" y="1213"/>
                  </a:lnTo>
                  <a:lnTo>
                    <a:pt x="972" y="1216"/>
                  </a:lnTo>
                  <a:lnTo>
                    <a:pt x="970" y="1218"/>
                  </a:lnTo>
                  <a:lnTo>
                    <a:pt x="968" y="1220"/>
                  </a:lnTo>
                  <a:lnTo>
                    <a:pt x="967" y="1221"/>
                  </a:lnTo>
                  <a:lnTo>
                    <a:pt x="965" y="1221"/>
                  </a:lnTo>
                  <a:lnTo>
                    <a:pt x="964" y="1222"/>
                  </a:lnTo>
                  <a:lnTo>
                    <a:pt x="960" y="1222"/>
                  </a:lnTo>
                  <a:lnTo>
                    <a:pt x="958" y="1221"/>
                  </a:lnTo>
                  <a:lnTo>
                    <a:pt x="955" y="1221"/>
                  </a:lnTo>
                  <a:lnTo>
                    <a:pt x="952" y="1220"/>
                  </a:lnTo>
                  <a:lnTo>
                    <a:pt x="949" y="1220"/>
                  </a:lnTo>
                  <a:lnTo>
                    <a:pt x="947" y="1219"/>
                  </a:lnTo>
                  <a:lnTo>
                    <a:pt x="945" y="1218"/>
                  </a:lnTo>
                  <a:lnTo>
                    <a:pt x="941" y="1217"/>
                  </a:lnTo>
                  <a:lnTo>
                    <a:pt x="939" y="1216"/>
                  </a:lnTo>
                  <a:lnTo>
                    <a:pt x="937" y="1213"/>
                  </a:lnTo>
                  <a:lnTo>
                    <a:pt x="936" y="1212"/>
                  </a:lnTo>
                  <a:lnTo>
                    <a:pt x="933" y="1210"/>
                  </a:lnTo>
                  <a:lnTo>
                    <a:pt x="931" y="1208"/>
                  </a:lnTo>
                  <a:lnTo>
                    <a:pt x="930" y="1207"/>
                  </a:lnTo>
                  <a:lnTo>
                    <a:pt x="928" y="1205"/>
                  </a:lnTo>
                  <a:lnTo>
                    <a:pt x="927" y="1201"/>
                  </a:lnTo>
                  <a:lnTo>
                    <a:pt x="923" y="1196"/>
                  </a:lnTo>
                  <a:lnTo>
                    <a:pt x="921" y="1191"/>
                  </a:lnTo>
                  <a:lnTo>
                    <a:pt x="920" y="1184"/>
                  </a:lnTo>
                  <a:lnTo>
                    <a:pt x="919" y="1178"/>
                  </a:lnTo>
                  <a:lnTo>
                    <a:pt x="918" y="1170"/>
                  </a:lnTo>
                  <a:lnTo>
                    <a:pt x="919" y="1162"/>
                  </a:lnTo>
                  <a:lnTo>
                    <a:pt x="919" y="1156"/>
                  </a:lnTo>
                  <a:lnTo>
                    <a:pt x="920" y="1148"/>
                  </a:lnTo>
                  <a:lnTo>
                    <a:pt x="922" y="1141"/>
                  </a:lnTo>
                  <a:lnTo>
                    <a:pt x="923" y="1133"/>
                  </a:lnTo>
                  <a:lnTo>
                    <a:pt x="926" y="1127"/>
                  </a:lnTo>
                  <a:lnTo>
                    <a:pt x="928" y="1119"/>
                  </a:lnTo>
                  <a:lnTo>
                    <a:pt x="930" y="1114"/>
                  </a:lnTo>
                  <a:lnTo>
                    <a:pt x="933" y="1107"/>
                  </a:lnTo>
                  <a:lnTo>
                    <a:pt x="936" y="1103"/>
                  </a:lnTo>
                  <a:lnTo>
                    <a:pt x="938" y="1099"/>
                  </a:lnTo>
                  <a:lnTo>
                    <a:pt x="931" y="1102"/>
                  </a:lnTo>
                  <a:lnTo>
                    <a:pt x="923" y="1107"/>
                  </a:lnTo>
                  <a:lnTo>
                    <a:pt x="918" y="1113"/>
                  </a:lnTo>
                  <a:lnTo>
                    <a:pt x="911" y="1118"/>
                  </a:lnTo>
                  <a:lnTo>
                    <a:pt x="905" y="1123"/>
                  </a:lnTo>
                  <a:lnTo>
                    <a:pt x="901" y="1130"/>
                  </a:lnTo>
                  <a:lnTo>
                    <a:pt x="897" y="1136"/>
                  </a:lnTo>
                  <a:lnTo>
                    <a:pt x="892" y="1143"/>
                  </a:lnTo>
                  <a:lnTo>
                    <a:pt x="890" y="1149"/>
                  </a:lnTo>
                  <a:lnTo>
                    <a:pt x="887" y="1156"/>
                  </a:lnTo>
                  <a:lnTo>
                    <a:pt x="885" y="1162"/>
                  </a:lnTo>
                  <a:lnTo>
                    <a:pt x="884" y="1168"/>
                  </a:lnTo>
                  <a:lnTo>
                    <a:pt x="885" y="1174"/>
                  </a:lnTo>
                  <a:lnTo>
                    <a:pt x="887" y="1181"/>
                  </a:lnTo>
                  <a:lnTo>
                    <a:pt x="889" y="1186"/>
                  </a:lnTo>
                  <a:lnTo>
                    <a:pt x="892" y="1192"/>
                  </a:lnTo>
                  <a:lnTo>
                    <a:pt x="895" y="1196"/>
                  </a:lnTo>
                  <a:lnTo>
                    <a:pt x="902" y="1203"/>
                  </a:lnTo>
                  <a:lnTo>
                    <a:pt x="910" y="1209"/>
                  </a:lnTo>
                  <a:lnTo>
                    <a:pt x="919" y="1217"/>
                  </a:lnTo>
                  <a:lnTo>
                    <a:pt x="929" y="1225"/>
                  </a:lnTo>
                  <a:lnTo>
                    <a:pt x="941" y="1234"/>
                  </a:lnTo>
                  <a:lnTo>
                    <a:pt x="955" y="1243"/>
                  </a:lnTo>
                  <a:lnTo>
                    <a:pt x="968" y="1252"/>
                  </a:lnTo>
                  <a:lnTo>
                    <a:pt x="983" y="1262"/>
                  </a:lnTo>
                  <a:lnTo>
                    <a:pt x="998" y="1271"/>
                  </a:lnTo>
                  <a:lnTo>
                    <a:pt x="1014" y="1281"/>
                  </a:lnTo>
                  <a:lnTo>
                    <a:pt x="1031" y="1289"/>
                  </a:lnTo>
                  <a:lnTo>
                    <a:pt x="1047" y="1298"/>
                  </a:lnTo>
                  <a:lnTo>
                    <a:pt x="1064" y="1305"/>
                  </a:lnTo>
                  <a:lnTo>
                    <a:pt x="1082" y="1313"/>
                  </a:lnTo>
                  <a:lnTo>
                    <a:pt x="1099" y="1321"/>
                  </a:lnTo>
                  <a:lnTo>
                    <a:pt x="1098" y="1314"/>
                  </a:lnTo>
                  <a:lnTo>
                    <a:pt x="1098" y="1309"/>
                  </a:lnTo>
                  <a:lnTo>
                    <a:pt x="1099" y="1302"/>
                  </a:lnTo>
                  <a:lnTo>
                    <a:pt x="1101" y="1296"/>
                  </a:lnTo>
                  <a:lnTo>
                    <a:pt x="1102" y="1288"/>
                  </a:lnTo>
                  <a:lnTo>
                    <a:pt x="1105" y="1282"/>
                  </a:lnTo>
                  <a:lnTo>
                    <a:pt x="1109" y="1275"/>
                  </a:lnTo>
                  <a:lnTo>
                    <a:pt x="1112" y="1269"/>
                  </a:lnTo>
                  <a:lnTo>
                    <a:pt x="1115" y="1262"/>
                  </a:lnTo>
                  <a:lnTo>
                    <a:pt x="1120" y="1257"/>
                  </a:lnTo>
                  <a:lnTo>
                    <a:pt x="1123" y="1251"/>
                  </a:lnTo>
                  <a:lnTo>
                    <a:pt x="1128" y="1247"/>
                  </a:lnTo>
                  <a:lnTo>
                    <a:pt x="1132" y="1244"/>
                  </a:lnTo>
                  <a:lnTo>
                    <a:pt x="1137" y="1242"/>
                  </a:lnTo>
                  <a:lnTo>
                    <a:pt x="1141" y="1239"/>
                  </a:lnTo>
                  <a:lnTo>
                    <a:pt x="1144" y="1239"/>
                  </a:lnTo>
                  <a:lnTo>
                    <a:pt x="1148" y="1240"/>
                  </a:lnTo>
                  <a:lnTo>
                    <a:pt x="1150" y="1240"/>
                  </a:lnTo>
                  <a:lnTo>
                    <a:pt x="1153" y="1242"/>
                  </a:lnTo>
                  <a:lnTo>
                    <a:pt x="1156" y="1243"/>
                  </a:lnTo>
                  <a:lnTo>
                    <a:pt x="1157" y="1244"/>
                  </a:lnTo>
                  <a:lnTo>
                    <a:pt x="1159" y="1246"/>
                  </a:lnTo>
                  <a:lnTo>
                    <a:pt x="1160" y="1247"/>
                  </a:lnTo>
                  <a:lnTo>
                    <a:pt x="1161" y="1249"/>
                  </a:lnTo>
                  <a:lnTo>
                    <a:pt x="1162" y="1250"/>
                  </a:lnTo>
                  <a:lnTo>
                    <a:pt x="1163" y="1252"/>
                  </a:lnTo>
                  <a:lnTo>
                    <a:pt x="1166" y="1253"/>
                  </a:lnTo>
                  <a:lnTo>
                    <a:pt x="1167" y="1255"/>
                  </a:lnTo>
                  <a:lnTo>
                    <a:pt x="1168" y="1257"/>
                  </a:lnTo>
                  <a:lnTo>
                    <a:pt x="1170" y="1258"/>
                  </a:lnTo>
                  <a:lnTo>
                    <a:pt x="1171" y="1259"/>
                  </a:lnTo>
                  <a:lnTo>
                    <a:pt x="1175" y="1259"/>
                  </a:lnTo>
                  <a:lnTo>
                    <a:pt x="1177" y="1260"/>
                  </a:lnTo>
                  <a:lnTo>
                    <a:pt x="1180" y="1260"/>
                  </a:lnTo>
                  <a:lnTo>
                    <a:pt x="1183" y="1261"/>
                  </a:lnTo>
                  <a:lnTo>
                    <a:pt x="1186" y="1261"/>
                  </a:lnTo>
                  <a:lnTo>
                    <a:pt x="1189" y="1261"/>
                  </a:lnTo>
                  <a:lnTo>
                    <a:pt x="1191" y="1261"/>
                  </a:lnTo>
                  <a:lnTo>
                    <a:pt x="1195" y="1261"/>
                  </a:lnTo>
                  <a:lnTo>
                    <a:pt x="1197" y="1261"/>
                  </a:lnTo>
                  <a:lnTo>
                    <a:pt x="1199" y="1260"/>
                  </a:lnTo>
                  <a:lnTo>
                    <a:pt x="1202" y="1260"/>
                  </a:lnTo>
                  <a:lnTo>
                    <a:pt x="1205" y="1259"/>
                  </a:lnTo>
                  <a:lnTo>
                    <a:pt x="1208" y="1258"/>
                  </a:lnTo>
                  <a:lnTo>
                    <a:pt x="1210" y="1258"/>
                  </a:lnTo>
                  <a:lnTo>
                    <a:pt x="1213" y="1257"/>
                  </a:lnTo>
                  <a:lnTo>
                    <a:pt x="1216" y="1256"/>
                  </a:lnTo>
                  <a:lnTo>
                    <a:pt x="1218" y="1253"/>
                  </a:lnTo>
                  <a:lnTo>
                    <a:pt x="1223" y="1251"/>
                  </a:lnTo>
                  <a:lnTo>
                    <a:pt x="1226" y="1249"/>
                  </a:lnTo>
                  <a:lnTo>
                    <a:pt x="1229" y="1247"/>
                  </a:lnTo>
                  <a:lnTo>
                    <a:pt x="1233" y="1245"/>
                  </a:lnTo>
                  <a:lnTo>
                    <a:pt x="1236" y="1243"/>
                  </a:lnTo>
                  <a:lnTo>
                    <a:pt x="1239" y="1240"/>
                  </a:lnTo>
                  <a:lnTo>
                    <a:pt x="1242" y="1237"/>
                  </a:lnTo>
                  <a:lnTo>
                    <a:pt x="1244" y="1234"/>
                  </a:lnTo>
                  <a:lnTo>
                    <a:pt x="1246" y="1231"/>
                  </a:lnTo>
                  <a:lnTo>
                    <a:pt x="1248" y="1227"/>
                  </a:lnTo>
                  <a:lnTo>
                    <a:pt x="1249" y="1224"/>
                  </a:lnTo>
                  <a:lnTo>
                    <a:pt x="1252" y="1221"/>
                  </a:lnTo>
                  <a:lnTo>
                    <a:pt x="1253" y="1217"/>
                  </a:lnTo>
                  <a:lnTo>
                    <a:pt x="1254" y="1212"/>
                  </a:lnTo>
                  <a:lnTo>
                    <a:pt x="1255" y="1208"/>
                  </a:lnTo>
                  <a:lnTo>
                    <a:pt x="1255" y="1204"/>
                  </a:lnTo>
                  <a:close/>
                  <a:moveTo>
                    <a:pt x="1111" y="1088"/>
                  </a:moveTo>
                  <a:lnTo>
                    <a:pt x="1104" y="1091"/>
                  </a:lnTo>
                  <a:lnTo>
                    <a:pt x="1099" y="1094"/>
                  </a:lnTo>
                  <a:lnTo>
                    <a:pt x="1092" y="1096"/>
                  </a:lnTo>
                  <a:lnTo>
                    <a:pt x="1086" y="1100"/>
                  </a:lnTo>
                  <a:lnTo>
                    <a:pt x="1080" y="1103"/>
                  </a:lnTo>
                  <a:lnTo>
                    <a:pt x="1074" y="1105"/>
                  </a:lnTo>
                  <a:lnTo>
                    <a:pt x="1068" y="1108"/>
                  </a:lnTo>
                  <a:lnTo>
                    <a:pt x="1063" y="1110"/>
                  </a:lnTo>
                  <a:lnTo>
                    <a:pt x="1058" y="1114"/>
                  </a:lnTo>
                  <a:lnTo>
                    <a:pt x="1053" y="1116"/>
                  </a:lnTo>
                  <a:lnTo>
                    <a:pt x="1048" y="1119"/>
                  </a:lnTo>
                  <a:lnTo>
                    <a:pt x="1044" y="1122"/>
                  </a:lnTo>
                  <a:lnTo>
                    <a:pt x="1039" y="1126"/>
                  </a:lnTo>
                  <a:lnTo>
                    <a:pt x="1036" y="1129"/>
                  </a:lnTo>
                  <a:lnTo>
                    <a:pt x="1033" y="1132"/>
                  </a:lnTo>
                  <a:lnTo>
                    <a:pt x="1031" y="1135"/>
                  </a:lnTo>
                  <a:lnTo>
                    <a:pt x="1028" y="1138"/>
                  </a:lnTo>
                  <a:lnTo>
                    <a:pt x="1027" y="1139"/>
                  </a:lnTo>
                  <a:lnTo>
                    <a:pt x="1026" y="1141"/>
                  </a:lnTo>
                  <a:lnTo>
                    <a:pt x="1025" y="1142"/>
                  </a:lnTo>
                  <a:lnTo>
                    <a:pt x="1025" y="1144"/>
                  </a:lnTo>
                  <a:lnTo>
                    <a:pt x="1024" y="1145"/>
                  </a:lnTo>
                  <a:lnTo>
                    <a:pt x="1023" y="1147"/>
                  </a:lnTo>
                  <a:lnTo>
                    <a:pt x="1023" y="1149"/>
                  </a:lnTo>
                  <a:lnTo>
                    <a:pt x="1022" y="1151"/>
                  </a:lnTo>
                  <a:lnTo>
                    <a:pt x="1020" y="1153"/>
                  </a:lnTo>
                  <a:lnTo>
                    <a:pt x="1020" y="1155"/>
                  </a:lnTo>
                  <a:lnTo>
                    <a:pt x="1019" y="1157"/>
                  </a:lnTo>
                  <a:lnTo>
                    <a:pt x="1019" y="1159"/>
                  </a:lnTo>
                  <a:lnTo>
                    <a:pt x="1018" y="1162"/>
                  </a:lnTo>
                  <a:lnTo>
                    <a:pt x="1018" y="1165"/>
                  </a:lnTo>
                  <a:lnTo>
                    <a:pt x="1017" y="1168"/>
                  </a:lnTo>
                  <a:lnTo>
                    <a:pt x="1018" y="1172"/>
                  </a:lnTo>
                  <a:lnTo>
                    <a:pt x="1018" y="1178"/>
                  </a:lnTo>
                  <a:lnTo>
                    <a:pt x="1019" y="1182"/>
                  </a:lnTo>
                  <a:lnTo>
                    <a:pt x="1020" y="1186"/>
                  </a:lnTo>
                  <a:lnTo>
                    <a:pt x="1022" y="1191"/>
                  </a:lnTo>
                  <a:lnTo>
                    <a:pt x="1023" y="1195"/>
                  </a:lnTo>
                  <a:lnTo>
                    <a:pt x="1025" y="1199"/>
                  </a:lnTo>
                  <a:lnTo>
                    <a:pt x="1026" y="1204"/>
                  </a:lnTo>
                  <a:lnTo>
                    <a:pt x="1028" y="1207"/>
                  </a:lnTo>
                  <a:lnTo>
                    <a:pt x="1031" y="1210"/>
                  </a:lnTo>
                  <a:lnTo>
                    <a:pt x="1034" y="1213"/>
                  </a:lnTo>
                  <a:lnTo>
                    <a:pt x="1036" y="1216"/>
                  </a:lnTo>
                  <a:lnTo>
                    <a:pt x="1039" y="1218"/>
                  </a:lnTo>
                  <a:lnTo>
                    <a:pt x="1043" y="1220"/>
                  </a:lnTo>
                  <a:lnTo>
                    <a:pt x="1047" y="1221"/>
                  </a:lnTo>
                  <a:lnTo>
                    <a:pt x="1052" y="1222"/>
                  </a:lnTo>
                  <a:lnTo>
                    <a:pt x="1057" y="1221"/>
                  </a:lnTo>
                  <a:lnTo>
                    <a:pt x="1062" y="1220"/>
                  </a:lnTo>
                  <a:lnTo>
                    <a:pt x="1065" y="1218"/>
                  </a:lnTo>
                  <a:lnTo>
                    <a:pt x="1067" y="1214"/>
                  </a:lnTo>
                  <a:lnTo>
                    <a:pt x="1070" y="1211"/>
                  </a:lnTo>
                  <a:lnTo>
                    <a:pt x="1071" y="1207"/>
                  </a:lnTo>
                  <a:lnTo>
                    <a:pt x="1072" y="1201"/>
                  </a:lnTo>
                  <a:lnTo>
                    <a:pt x="1073" y="1196"/>
                  </a:lnTo>
                  <a:lnTo>
                    <a:pt x="1074" y="1191"/>
                  </a:lnTo>
                  <a:lnTo>
                    <a:pt x="1074" y="1185"/>
                  </a:lnTo>
                  <a:lnTo>
                    <a:pt x="1074" y="1179"/>
                  </a:lnTo>
                  <a:lnTo>
                    <a:pt x="1075" y="1172"/>
                  </a:lnTo>
                  <a:lnTo>
                    <a:pt x="1076" y="1167"/>
                  </a:lnTo>
                  <a:lnTo>
                    <a:pt x="1076" y="1160"/>
                  </a:lnTo>
                  <a:lnTo>
                    <a:pt x="1079" y="1155"/>
                  </a:lnTo>
                  <a:lnTo>
                    <a:pt x="1080" y="1151"/>
                  </a:lnTo>
                  <a:lnTo>
                    <a:pt x="1082" y="1145"/>
                  </a:lnTo>
                  <a:lnTo>
                    <a:pt x="1084" y="1141"/>
                  </a:lnTo>
                  <a:lnTo>
                    <a:pt x="1085" y="1136"/>
                  </a:lnTo>
                  <a:lnTo>
                    <a:pt x="1087" y="1132"/>
                  </a:lnTo>
                  <a:lnTo>
                    <a:pt x="1090" y="1128"/>
                  </a:lnTo>
                  <a:lnTo>
                    <a:pt x="1091" y="1125"/>
                  </a:lnTo>
                  <a:lnTo>
                    <a:pt x="1093" y="1120"/>
                  </a:lnTo>
                  <a:lnTo>
                    <a:pt x="1095" y="1117"/>
                  </a:lnTo>
                  <a:lnTo>
                    <a:pt x="1096" y="1113"/>
                  </a:lnTo>
                  <a:lnTo>
                    <a:pt x="1099" y="1109"/>
                  </a:lnTo>
                  <a:lnTo>
                    <a:pt x="1101" y="1106"/>
                  </a:lnTo>
                  <a:lnTo>
                    <a:pt x="1102" y="1103"/>
                  </a:lnTo>
                  <a:lnTo>
                    <a:pt x="1104" y="1099"/>
                  </a:lnTo>
                  <a:lnTo>
                    <a:pt x="1106" y="1095"/>
                  </a:lnTo>
                  <a:lnTo>
                    <a:pt x="1109" y="1091"/>
                  </a:lnTo>
                  <a:lnTo>
                    <a:pt x="1111" y="1088"/>
                  </a:lnTo>
                  <a:close/>
                  <a:moveTo>
                    <a:pt x="710" y="652"/>
                  </a:moveTo>
                  <a:lnTo>
                    <a:pt x="722" y="651"/>
                  </a:lnTo>
                  <a:lnTo>
                    <a:pt x="736" y="650"/>
                  </a:lnTo>
                  <a:lnTo>
                    <a:pt x="749" y="650"/>
                  </a:lnTo>
                  <a:lnTo>
                    <a:pt x="761" y="651"/>
                  </a:lnTo>
                  <a:lnTo>
                    <a:pt x="776" y="652"/>
                  </a:lnTo>
                  <a:lnTo>
                    <a:pt x="789" y="653"/>
                  </a:lnTo>
                  <a:lnTo>
                    <a:pt x="804" y="655"/>
                  </a:lnTo>
                  <a:lnTo>
                    <a:pt x="818" y="658"/>
                  </a:lnTo>
                  <a:lnTo>
                    <a:pt x="833" y="661"/>
                  </a:lnTo>
                  <a:lnTo>
                    <a:pt x="849" y="664"/>
                  </a:lnTo>
                  <a:lnTo>
                    <a:pt x="863" y="668"/>
                  </a:lnTo>
                  <a:lnTo>
                    <a:pt x="879" y="673"/>
                  </a:lnTo>
                  <a:lnTo>
                    <a:pt x="894" y="678"/>
                  </a:lnTo>
                  <a:lnTo>
                    <a:pt x="910" y="683"/>
                  </a:lnTo>
                  <a:lnTo>
                    <a:pt x="926" y="689"/>
                  </a:lnTo>
                  <a:lnTo>
                    <a:pt x="941" y="696"/>
                  </a:lnTo>
                  <a:lnTo>
                    <a:pt x="941" y="690"/>
                  </a:lnTo>
                  <a:lnTo>
                    <a:pt x="940" y="686"/>
                  </a:lnTo>
                  <a:lnTo>
                    <a:pt x="939" y="681"/>
                  </a:lnTo>
                  <a:lnTo>
                    <a:pt x="939" y="676"/>
                  </a:lnTo>
                  <a:lnTo>
                    <a:pt x="938" y="672"/>
                  </a:lnTo>
                  <a:lnTo>
                    <a:pt x="937" y="667"/>
                  </a:lnTo>
                  <a:lnTo>
                    <a:pt x="937" y="663"/>
                  </a:lnTo>
                  <a:lnTo>
                    <a:pt x="936" y="658"/>
                  </a:lnTo>
                  <a:lnTo>
                    <a:pt x="936" y="653"/>
                  </a:lnTo>
                  <a:lnTo>
                    <a:pt x="935" y="649"/>
                  </a:lnTo>
                  <a:lnTo>
                    <a:pt x="933" y="644"/>
                  </a:lnTo>
                  <a:lnTo>
                    <a:pt x="933" y="639"/>
                  </a:lnTo>
                  <a:lnTo>
                    <a:pt x="932" y="635"/>
                  </a:lnTo>
                  <a:lnTo>
                    <a:pt x="932" y="629"/>
                  </a:lnTo>
                  <a:lnTo>
                    <a:pt x="931" y="625"/>
                  </a:lnTo>
                  <a:lnTo>
                    <a:pt x="930" y="620"/>
                  </a:lnTo>
                  <a:lnTo>
                    <a:pt x="918" y="615"/>
                  </a:lnTo>
                  <a:lnTo>
                    <a:pt x="905" y="610"/>
                  </a:lnTo>
                  <a:lnTo>
                    <a:pt x="892" y="606"/>
                  </a:lnTo>
                  <a:lnTo>
                    <a:pt x="880" y="601"/>
                  </a:lnTo>
                  <a:lnTo>
                    <a:pt x="866" y="598"/>
                  </a:lnTo>
                  <a:lnTo>
                    <a:pt x="853" y="594"/>
                  </a:lnTo>
                  <a:lnTo>
                    <a:pt x="840" y="590"/>
                  </a:lnTo>
                  <a:lnTo>
                    <a:pt x="826" y="588"/>
                  </a:lnTo>
                  <a:lnTo>
                    <a:pt x="813" y="585"/>
                  </a:lnTo>
                  <a:lnTo>
                    <a:pt x="799" y="583"/>
                  </a:lnTo>
                  <a:lnTo>
                    <a:pt x="786" y="582"/>
                  </a:lnTo>
                  <a:lnTo>
                    <a:pt x="773" y="581"/>
                  </a:lnTo>
                  <a:lnTo>
                    <a:pt x="758" y="580"/>
                  </a:lnTo>
                  <a:lnTo>
                    <a:pt x="745" y="580"/>
                  </a:lnTo>
                  <a:lnTo>
                    <a:pt x="730" y="580"/>
                  </a:lnTo>
                  <a:lnTo>
                    <a:pt x="716" y="581"/>
                  </a:lnTo>
                  <a:lnTo>
                    <a:pt x="679" y="583"/>
                  </a:lnTo>
                  <a:lnTo>
                    <a:pt x="641" y="587"/>
                  </a:lnTo>
                  <a:lnTo>
                    <a:pt x="603" y="592"/>
                  </a:lnTo>
                  <a:lnTo>
                    <a:pt x="565" y="599"/>
                  </a:lnTo>
                  <a:lnTo>
                    <a:pt x="528" y="607"/>
                  </a:lnTo>
                  <a:lnTo>
                    <a:pt x="493" y="618"/>
                  </a:lnTo>
                  <a:lnTo>
                    <a:pt x="459" y="629"/>
                  </a:lnTo>
                  <a:lnTo>
                    <a:pt x="428" y="644"/>
                  </a:lnTo>
                  <a:lnTo>
                    <a:pt x="397" y="660"/>
                  </a:lnTo>
                  <a:lnTo>
                    <a:pt x="371" y="678"/>
                  </a:lnTo>
                  <a:lnTo>
                    <a:pt x="346" y="699"/>
                  </a:lnTo>
                  <a:lnTo>
                    <a:pt x="326" y="722"/>
                  </a:lnTo>
                  <a:lnTo>
                    <a:pt x="309" y="748"/>
                  </a:lnTo>
                  <a:lnTo>
                    <a:pt x="296" y="776"/>
                  </a:lnTo>
                  <a:lnTo>
                    <a:pt x="287" y="807"/>
                  </a:lnTo>
                  <a:lnTo>
                    <a:pt x="284" y="842"/>
                  </a:lnTo>
                  <a:lnTo>
                    <a:pt x="284" y="844"/>
                  </a:lnTo>
                  <a:lnTo>
                    <a:pt x="284" y="846"/>
                  </a:lnTo>
                  <a:lnTo>
                    <a:pt x="284" y="849"/>
                  </a:lnTo>
                  <a:lnTo>
                    <a:pt x="285" y="852"/>
                  </a:lnTo>
                  <a:lnTo>
                    <a:pt x="285" y="854"/>
                  </a:lnTo>
                  <a:lnTo>
                    <a:pt x="285" y="856"/>
                  </a:lnTo>
                  <a:lnTo>
                    <a:pt x="285" y="858"/>
                  </a:lnTo>
                  <a:lnTo>
                    <a:pt x="286" y="860"/>
                  </a:lnTo>
                  <a:lnTo>
                    <a:pt x="286" y="863"/>
                  </a:lnTo>
                  <a:lnTo>
                    <a:pt x="287" y="866"/>
                  </a:lnTo>
                  <a:lnTo>
                    <a:pt x="287" y="868"/>
                  </a:lnTo>
                  <a:lnTo>
                    <a:pt x="288" y="870"/>
                  </a:lnTo>
                  <a:lnTo>
                    <a:pt x="289" y="872"/>
                  </a:lnTo>
                  <a:lnTo>
                    <a:pt x="289" y="874"/>
                  </a:lnTo>
                  <a:lnTo>
                    <a:pt x="290" y="878"/>
                  </a:lnTo>
                  <a:lnTo>
                    <a:pt x="291" y="880"/>
                  </a:lnTo>
                  <a:lnTo>
                    <a:pt x="303" y="872"/>
                  </a:lnTo>
                  <a:lnTo>
                    <a:pt x="313" y="865"/>
                  </a:lnTo>
                  <a:lnTo>
                    <a:pt x="325" y="858"/>
                  </a:lnTo>
                  <a:lnTo>
                    <a:pt x="336" y="852"/>
                  </a:lnTo>
                  <a:lnTo>
                    <a:pt x="347" y="845"/>
                  </a:lnTo>
                  <a:lnTo>
                    <a:pt x="358" y="839"/>
                  </a:lnTo>
                  <a:lnTo>
                    <a:pt x="371" y="832"/>
                  </a:lnTo>
                  <a:lnTo>
                    <a:pt x="382" y="826"/>
                  </a:lnTo>
                  <a:lnTo>
                    <a:pt x="394" y="820"/>
                  </a:lnTo>
                  <a:lnTo>
                    <a:pt x="405" y="815"/>
                  </a:lnTo>
                  <a:lnTo>
                    <a:pt x="418" y="810"/>
                  </a:lnTo>
                  <a:lnTo>
                    <a:pt x="429" y="805"/>
                  </a:lnTo>
                  <a:lnTo>
                    <a:pt x="440" y="801"/>
                  </a:lnTo>
                  <a:lnTo>
                    <a:pt x="452" y="797"/>
                  </a:lnTo>
                  <a:lnTo>
                    <a:pt x="463" y="793"/>
                  </a:lnTo>
                  <a:lnTo>
                    <a:pt x="475" y="790"/>
                  </a:lnTo>
                  <a:lnTo>
                    <a:pt x="480" y="775"/>
                  </a:lnTo>
                  <a:lnTo>
                    <a:pt x="488" y="759"/>
                  </a:lnTo>
                  <a:lnTo>
                    <a:pt x="496" y="746"/>
                  </a:lnTo>
                  <a:lnTo>
                    <a:pt x="505" y="736"/>
                  </a:lnTo>
                  <a:lnTo>
                    <a:pt x="516" y="725"/>
                  </a:lnTo>
                  <a:lnTo>
                    <a:pt x="526" y="715"/>
                  </a:lnTo>
                  <a:lnTo>
                    <a:pt x="538" y="706"/>
                  </a:lnTo>
                  <a:lnTo>
                    <a:pt x="552" y="699"/>
                  </a:lnTo>
                  <a:lnTo>
                    <a:pt x="565" y="692"/>
                  </a:lnTo>
                  <a:lnTo>
                    <a:pt x="578" y="686"/>
                  </a:lnTo>
                  <a:lnTo>
                    <a:pt x="593" y="680"/>
                  </a:lnTo>
                  <a:lnTo>
                    <a:pt x="608" y="676"/>
                  </a:lnTo>
                  <a:lnTo>
                    <a:pt x="624" y="671"/>
                  </a:lnTo>
                  <a:lnTo>
                    <a:pt x="640" y="666"/>
                  </a:lnTo>
                  <a:lnTo>
                    <a:pt x="657" y="663"/>
                  </a:lnTo>
                  <a:lnTo>
                    <a:pt x="673" y="660"/>
                  </a:lnTo>
                  <a:lnTo>
                    <a:pt x="671" y="657"/>
                  </a:lnTo>
                  <a:lnTo>
                    <a:pt x="668" y="653"/>
                  </a:lnTo>
                  <a:lnTo>
                    <a:pt x="665" y="651"/>
                  </a:lnTo>
                  <a:lnTo>
                    <a:pt x="663" y="648"/>
                  </a:lnTo>
                  <a:lnTo>
                    <a:pt x="660" y="646"/>
                  </a:lnTo>
                  <a:lnTo>
                    <a:pt x="658" y="644"/>
                  </a:lnTo>
                  <a:lnTo>
                    <a:pt x="655" y="642"/>
                  </a:lnTo>
                  <a:lnTo>
                    <a:pt x="652" y="640"/>
                  </a:lnTo>
                  <a:lnTo>
                    <a:pt x="650" y="638"/>
                  </a:lnTo>
                  <a:lnTo>
                    <a:pt x="648" y="637"/>
                  </a:lnTo>
                  <a:lnTo>
                    <a:pt x="646" y="635"/>
                  </a:lnTo>
                  <a:lnTo>
                    <a:pt x="644" y="634"/>
                  </a:lnTo>
                  <a:lnTo>
                    <a:pt x="643" y="632"/>
                  </a:lnTo>
                  <a:lnTo>
                    <a:pt x="641" y="631"/>
                  </a:lnTo>
                  <a:lnTo>
                    <a:pt x="640" y="629"/>
                  </a:lnTo>
                  <a:lnTo>
                    <a:pt x="639" y="628"/>
                  </a:lnTo>
                  <a:lnTo>
                    <a:pt x="639" y="626"/>
                  </a:lnTo>
                  <a:lnTo>
                    <a:pt x="640" y="624"/>
                  </a:lnTo>
                  <a:lnTo>
                    <a:pt x="641" y="622"/>
                  </a:lnTo>
                  <a:lnTo>
                    <a:pt x="642" y="619"/>
                  </a:lnTo>
                  <a:lnTo>
                    <a:pt x="644" y="615"/>
                  </a:lnTo>
                  <a:lnTo>
                    <a:pt x="646" y="613"/>
                  </a:lnTo>
                  <a:lnTo>
                    <a:pt x="649" y="610"/>
                  </a:lnTo>
                  <a:lnTo>
                    <a:pt x="651" y="607"/>
                  </a:lnTo>
                  <a:lnTo>
                    <a:pt x="653" y="605"/>
                  </a:lnTo>
                  <a:lnTo>
                    <a:pt x="655" y="601"/>
                  </a:lnTo>
                  <a:lnTo>
                    <a:pt x="657" y="599"/>
                  </a:lnTo>
                  <a:lnTo>
                    <a:pt x="659" y="597"/>
                  </a:lnTo>
                  <a:lnTo>
                    <a:pt x="660" y="595"/>
                  </a:lnTo>
                  <a:lnTo>
                    <a:pt x="661" y="594"/>
                  </a:lnTo>
                  <a:lnTo>
                    <a:pt x="662" y="594"/>
                  </a:lnTo>
                  <a:lnTo>
                    <a:pt x="662" y="593"/>
                  </a:lnTo>
                  <a:lnTo>
                    <a:pt x="667" y="596"/>
                  </a:lnTo>
                  <a:lnTo>
                    <a:pt x="670" y="598"/>
                  </a:lnTo>
                  <a:lnTo>
                    <a:pt x="674" y="601"/>
                  </a:lnTo>
                  <a:lnTo>
                    <a:pt x="678" y="605"/>
                  </a:lnTo>
                  <a:lnTo>
                    <a:pt x="681" y="608"/>
                  </a:lnTo>
                  <a:lnTo>
                    <a:pt x="684" y="611"/>
                  </a:lnTo>
                  <a:lnTo>
                    <a:pt x="688" y="614"/>
                  </a:lnTo>
                  <a:lnTo>
                    <a:pt x="691" y="618"/>
                  </a:lnTo>
                  <a:lnTo>
                    <a:pt x="693" y="622"/>
                  </a:lnTo>
                  <a:lnTo>
                    <a:pt x="697" y="625"/>
                  </a:lnTo>
                  <a:lnTo>
                    <a:pt x="699" y="629"/>
                  </a:lnTo>
                  <a:lnTo>
                    <a:pt x="701" y="634"/>
                  </a:lnTo>
                  <a:lnTo>
                    <a:pt x="705" y="638"/>
                  </a:lnTo>
                  <a:lnTo>
                    <a:pt x="707" y="642"/>
                  </a:lnTo>
                  <a:lnTo>
                    <a:pt x="708" y="647"/>
                  </a:lnTo>
                  <a:lnTo>
                    <a:pt x="710" y="652"/>
                  </a:lnTo>
                  <a:close/>
                  <a:moveTo>
                    <a:pt x="1008" y="762"/>
                  </a:moveTo>
                  <a:lnTo>
                    <a:pt x="1006" y="761"/>
                  </a:lnTo>
                  <a:lnTo>
                    <a:pt x="1003" y="759"/>
                  </a:lnTo>
                  <a:lnTo>
                    <a:pt x="1000" y="758"/>
                  </a:lnTo>
                  <a:lnTo>
                    <a:pt x="998" y="757"/>
                  </a:lnTo>
                  <a:lnTo>
                    <a:pt x="995" y="756"/>
                  </a:lnTo>
                  <a:lnTo>
                    <a:pt x="993" y="755"/>
                  </a:lnTo>
                  <a:lnTo>
                    <a:pt x="990" y="753"/>
                  </a:lnTo>
                  <a:lnTo>
                    <a:pt x="987" y="752"/>
                  </a:lnTo>
                  <a:lnTo>
                    <a:pt x="985" y="751"/>
                  </a:lnTo>
                  <a:lnTo>
                    <a:pt x="981" y="750"/>
                  </a:lnTo>
                  <a:lnTo>
                    <a:pt x="979" y="749"/>
                  </a:lnTo>
                  <a:lnTo>
                    <a:pt x="977" y="746"/>
                  </a:lnTo>
                  <a:lnTo>
                    <a:pt x="974" y="745"/>
                  </a:lnTo>
                  <a:lnTo>
                    <a:pt x="971" y="744"/>
                  </a:lnTo>
                  <a:lnTo>
                    <a:pt x="968" y="743"/>
                  </a:lnTo>
                  <a:lnTo>
                    <a:pt x="966" y="742"/>
                  </a:lnTo>
                  <a:lnTo>
                    <a:pt x="966" y="743"/>
                  </a:lnTo>
                  <a:lnTo>
                    <a:pt x="966" y="744"/>
                  </a:lnTo>
                  <a:lnTo>
                    <a:pt x="966" y="745"/>
                  </a:lnTo>
                  <a:lnTo>
                    <a:pt x="966" y="746"/>
                  </a:lnTo>
                  <a:lnTo>
                    <a:pt x="966" y="749"/>
                  </a:lnTo>
                  <a:lnTo>
                    <a:pt x="966" y="750"/>
                  </a:lnTo>
                  <a:lnTo>
                    <a:pt x="966" y="751"/>
                  </a:lnTo>
                  <a:lnTo>
                    <a:pt x="966" y="752"/>
                  </a:lnTo>
                  <a:lnTo>
                    <a:pt x="967" y="753"/>
                  </a:lnTo>
                  <a:lnTo>
                    <a:pt x="967" y="755"/>
                  </a:lnTo>
                  <a:lnTo>
                    <a:pt x="967" y="756"/>
                  </a:lnTo>
                  <a:lnTo>
                    <a:pt x="967" y="757"/>
                  </a:lnTo>
                  <a:lnTo>
                    <a:pt x="967" y="758"/>
                  </a:lnTo>
                  <a:lnTo>
                    <a:pt x="967" y="759"/>
                  </a:lnTo>
                  <a:lnTo>
                    <a:pt x="967" y="761"/>
                  </a:lnTo>
                  <a:lnTo>
                    <a:pt x="967" y="762"/>
                  </a:lnTo>
                  <a:lnTo>
                    <a:pt x="970" y="762"/>
                  </a:lnTo>
                  <a:lnTo>
                    <a:pt x="972" y="762"/>
                  </a:lnTo>
                  <a:lnTo>
                    <a:pt x="976" y="762"/>
                  </a:lnTo>
                  <a:lnTo>
                    <a:pt x="978" y="763"/>
                  </a:lnTo>
                  <a:lnTo>
                    <a:pt x="980" y="763"/>
                  </a:lnTo>
                  <a:lnTo>
                    <a:pt x="984" y="763"/>
                  </a:lnTo>
                  <a:lnTo>
                    <a:pt x="986" y="763"/>
                  </a:lnTo>
                  <a:lnTo>
                    <a:pt x="988" y="763"/>
                  </a:lnTo>
                  <a:lnTo>
                    <a:pt x="990" y="763"/>
                  </a:lnTo>
                  <a:lnTo>
                    <a:pt x="994" y="763"/>
                  </a:lnTo>
                  <a:lnTo>
                    <a:pt x="996" y="763"/>
                  </a:lnTo>
                  <a:lnTo>
                    <a:pt x="998" y="763"/>
                  </a:lnTo>
                  <a:lnTo>
                    <a:pt x="1000" y="762"/>
                  </a:lnTo>
                  <a:lnTo>
                    <a:pt x="1003" y="762"/>
                  </a:lnTo>
                  <a:lnTo>
                    <a:pt x="1006" y="762"/>
                  </a:lnTo>
                  <a:lnTo>
                    <a:pt x="1008" y="762"/>
                  </a:lnTo>
                  <a:close/>
                  <a:moveTo>
                    <a:pt x="683" y="674"/>
                  </a:moveTo>
                  <a:lnTo>
                    <a:pt x="669" y="676"/>
                  </a:lnTo>
                  <a:lnTo>
                    <a:pt x="655" y="679"/>
                  </a:lnTo>
                  <a:lnTo>
                    <a:pt x="642" y="683"/>
                  </a:lnTo>
                  <a:lnTo>
                    <a:pt x="629" y="686"/>
                  </a:lnTo>
                  <a:lnTo>
                    <a:pt x="616" y="690"/>
                  </a:lnTo>
                  <a:lnTo>
                    <a:pt x="604" y="694"/>
                  </a:lnTo>
                  <a:lnTo>
                    <a:pt x="592" y="700"/>
                  </a:lnTo>
                  <a:lnTo>
                    <a:pt x="581" y="705"/>
                  </a:lnTo>
                  <a:lnTo>
                    <a:pt x="571" y="712"/>
                  </a:lnTo>
                  <a:lnTo>
                    <a:pt x="560" y="719"/>
                  </a:lnTo>
                  <a:lnTo>
                    <a:pt x="552" y="727"/>
                  </a:lnTo>
                  <a:lnTo>
                    <a:pt x="543" y="736"/>
                  </a:lnTo>
                  <a:lnTo>
                    <a:pt x="536" y="745"/>
                  </a:lnTo>
                  <a:lnTo>
                    <a:pt x="529" y="756"/>
                  </a:lnTo>
                  <a:lnTo>
                    <a:pt x="525" y="768"/>
                  </a:lnTo>
                  <a:lnTo>
                    <a:pt x="520" y="781"/>
                  </a:lnTo>
                  <a:lnTo>
                    <a:pt x="523" y="781"/>
                  </a:lnTo>
                  <a:lnTo>
                    <a:pt x="526" y="780"/>
                  </a:lnTo>
                  <a:lnTo>
                    <a:pt x="528" y="780"/>
                  </a:lnTo>
                  <a:lnTo>
                    <a:pt x="531" y="780"/>
                  </a:lnTo>
                  <a:lnTo>
                    <a:pt x="534" y="780"/>
                  </a:lnTo>
                  <a:lnTo>
                    <a:pt x="536" y="780"/>
                  </a:lnTo>
                  <a:lnTo>
                    <a:pt x="539" y="780"/>
                  </a:lnTo>
                  <a:lnTo>
                    <a:pt x="542" y="780"/>
                  </a:lnTo>
                  <a:lnTo>
                    <a:pt x="544" y="781"/>
                  </a:lnTo>
                  <a:lnTo>
                    <a:pt x="546" y="781"/>
                  </a:lnTo>
                  <a:lnTo>
                    <a:pt x="549" y="781"/>
                  </a:lnTo>
                  <a:lnTo>
                    <a:pt x="552" y="781"/>
                  </a:lnTo>
                  <a:lnTo>
                    <a:pt x="554" y="782"/>
                  </a:lnTo>
                  <a:lnTo>
                    <a:pt x="556" y="782"/>
                  </a:lnTo>
                  <a:lnTo>
                    <a:pt x="558" y="782"/>
                  </a:lnTo>
                  <a:lnTo>
                    <a:pt x="562" y="783"/>
                  </a:lnTo>
                  <a:lnTo>
                    <a:pt x="568" y="784"/>
                  </a:lnTo>
                  <a:lnTo>
                    <a:pt x="576" y="787"/>
                  </a:lnTo>
                  <a:lnTo>
                    <a:pt x="583" y="788"/>
                  </a:lnTo>
                  <a:lnTo>
                    <a:pt x="590" y="790"/>
                  </a:lnTo>
                  <a:lnTo>
                    <a:pt x="596" y="792"/>
                  </a:lnTo>
                  <a:lnTo>
                    <a:pt x="602" y="793"/>
                  </a:lnTo>
                  <a:lnTo>
                    <a:pt x="607" y="796"/>
                  </a:lnTo>
                  <a:lnTo>
                    <a:pt x="613" y="798"/>
                  </a:lnTo>
                  <a:lnTo>
                    <a:pt x="619" y="802"/>
                  </a:lnTo>
                  <a:lnTo>
                    <a:pt x="624" y="806"/>
                  </a:lnTo>
                  <a:lnTo>
                    <a:pt x="629" y="810"/>
                  </a:lnTo>
                  <a:lnTo>
                    <a:pt x="634" y="815"/>
                  </a:lnTo>
                  <a:lnTo>
                    <a:pt x="639" y="820"/>
                  </a:lnTo>
                  <a:lnTo>
                    <a:pt x="644" y="827"/>
                  </a:lnTo>
                  <a:lnTo>
                    <a:pt x="650" y="834"/>
                  </a:lnTo>
                  <a:lnTo>
                    <a:pt x="655" y="842"/>
                  </a:lnTo>
                  <a:lnTo>
                    <a:pt x="655" y="837"/>
                  </a:lnTo>
                  <a:lnTo>
                    <a:pt x="657" y="832"/>
                  </a:lnTo>
                  <a:lnTo>
                    <a:pt x="657" y="827"/>
                  </a:lnTo>
                  <a:lnTo>
                    <a:pt x="659" y="821"/>
                  </a:lnTo>
                  <a:lnTo>
                    <a:pt x="661" y="815"/>
                  </a:lnTo>
                  <a:lnTo>
                    <a:pt x="663" y="808"/>
                  </a:lnTo>
                  <a:lnTo>
                    <a:pt x="665" y="803"/>
                  </a:lnTo>
                  <a:lnTo>
                    <a:pt x="669" y="796"/>
                  </a:lnTo>
                  <a:lnTo>
                    <a:pt x="672" y="791"/>
                  </a:lnTo>
                  <a:lnTo>
                    <a:pt x="677" y="785"/>
                  </a:lnTo>
                  <a:lnTo>
                    <a:pt x="681" y="781"/>
                  </a:lnTo>
                  <a:lnTo>
                    <a:pt x="686" y="777"/>
                  </a:lnTo>
                  <a:lnTo>
                    <a:pt x="691" y="772"/>
                  </a:lnTo>
                  <a:lnTo>
                    <a:pt x="697" y="770"/>
                  </a:lnTo>
                  <a:lnTo>
                    <a:pt x="702" y="768"/>
                  </a:lnTo>
                  <a:lnTo>
                    <a:pt x="709" y="767"/>
                  </a:lnTo>
                  <a:lnTo>
                    <a:pt x="712" y="767"/>
                  </a:lnTo>
                  <a:lnTo>
                    <a:pt x="716" y="767"/>
                  </a:lnTo>
                  <a:lnTo>
                    <a:pt x="719" y="769"/>
                  </a:lnTo>
                  <a:lnTo>
                    <a:pt x="722" y="770"/>
                  </a:lnTo>
                  <a:lnTo>
                    <a:pt x="725" y="774"/>
                  </a:lnTo>
                  <a:lnTo>
                    <a:pt x="727" y="776"/>
                  </a:lnTo>
                  <a:lnTo>
                    <a:pt x="729" y="779"/>
                  </a:lnTo>
                  <a:lnTo>
                    <a:pt x="731" y="782"/>
                  </a:lnTo>
                  <a:lnTo>
                    <a:pt x="734" y="785"/>
                  </a:lnTo>
                  <a:lnTo>
                    <a:pt x="736" y="789"/>
                  </a:lnTo>
                  <a:lnTo>
                    <a:pt x="738" y="792"/>
                  </a:lnTo>
                  <a:lnTo>
                    <a:pt x="740" y="795"/>
                  </a:lnTo>
                  <a:lnTo>
                    <a:pt x="744" y="798"/>
                  </a:lnTo>
                  <a:lnTo>
                    <a:pt x="746" y="801"/>
                  </a:lnTo>
                  <a:lnTo>
                    <a:pt x="749" y="803"/>
                  </a:lnTo>
                  <a:lnTo>
                    <a:pt x="754" y="804"/>
                  </a:lnTo>
                  <a:lnTo>
                    <a:pt x="760" y="807"/>
                  </a:lnTo>
                  <a:lnTo>
                    <a:pt x="768" y="808"/>
                  </a:lnTo>
                  <a:lnTo>
                    <a:pt x="775" y="809"/>
                  </a:lnTo>
                  <a:lnTo>
                    <a:pt x="782" y="810"/>
                  </a:lnTo>
                  <a:lnTo>
                    <a:pt x="789" y="810"/>
                  </a:lnTo>
                  <a:lnTo>
                    <a:pt x="796" y="810"/>
                  </a:lnTo>
                  <a:lnTo>
                    <a:pt x="803" y="809"/>
                  </a:lnTo>
                  <a:lnTo>
                    <a:pt x="809" y="807"/>
                  </a:lnTo>
                  <a:lnTo>
                    <a:pt x="816" y="806"/>
                  </a:lnTo>
                  <a:lnTo>
                    <a:pt x="822" y="803"/>
                  </a:lnTo>
                  <a:lnTo>
                    <a:pt x="828" y="800"/>
                  </a:lnTo>
                  <a:lnTo>
                    <a:pt x="834" y="796"/>
                  </a:lnTo>
                  <a:lnTo>
                    <a:pt x="840" y="792"/>
                  </a:lnTo>
                  <a:lnTo>
                    <a:pt x="845" y="788"/>
                  </a:lnTo>
                  <a:lnTo>
                    <a:pt x="850" y="783"/>
                  </a:lnTo>
                  <a:lnTo>
                    <a:pt x="854" y="778"/>
                  </a:lnTo>
                  <a:lnTo>
                    <a:pt x="845" y="776"/>
                  </a:lnTo>
                  <a:lnTo>
                    <a:pt x="836" y="774"/>
                  </a:lnTo>
                  <a:lnTo>
                    <a:pt x="828" y="771"/>
                  </a:lnTo>
                  <a:lnTo>
                    <a:pt x="822" y="769"/>
                  </a:lnTo>
                  <a:lnTo>
                    <a:pt x="816" y="768"/>
                  </a:lnTo>
                  <a:lnTo>
                    <a:pt x="811" y="766"/>
                  </a:lnTo>
                  <a:lnTo>
                    <a:pt x="805" y="764"/>
                  </a:lnTo>
                  <a:lnTo>
                    <a:pt x="799" y="763"/>
                  </a:lnTo>
                  <a:lnTo>
                    <a:pt x="794" y="762"/>
                  </a:lnTo>
                  <a:lnTo>
                    <a:pt x="788" y="761"/>
                  </a:lnTo>
                  <a:lnTo>
                    <a:pt x="783" y="761"/>
                  </a:lnTo>
                  <a:lnTo>
                    <a:pt x="775" y="761"/>
                  </a:lnTo>
                  <a:lnTo>
                    <a:pt x="767" y="761"/>
                  </a:lnTo>
                  <a:lnTo>
                    <a:pt x="758" y="762"/>
                  </a:lnTo>
                  <a:lnTo>
                    <a:pt x="748" y="764"/>
                  </a:lnTo>
                  <a:lnTo>
                    <a:pt x="737" y="767"/>
                  </a:lnTo>
                  <a:lnTo>
                    <a:pt x="732" y="751"/>
                  </a:lnTo>
                  <a:lnTo>
                    <a:pt x="735" y="748"/>
                  </a:lnTo>
                  <a:lnTo>
                    <a:pt x="737" y="744"/>
                  </a:lnTo>
                  <a:lnTo>
                    <a:pt x="739" y="742"/>
                  </a:lnTo>
                  <a:lnTo>
                    <a:pt x="742" y="739"/>
                  </a:lnTo>
                  <a:lnTo>
                    <a:pt x="746" y="736"/>
                  </a:lnTo>
                  <a:lnTo>
                    <a:pt x="749" y="733"/>
                  </a:lnTo>
                  <a:lnTo>
                    <a:pt x="753" y="730"/>
                  </a:lnTo>
                  <a:lnTo>
                    <a:pt x="757" y="727"/>
                  </a:lnTo>
                  <a:lnTo>
                    <a:pt x="761" y="725"/>
                  </a:lnTo>
                  <a:lnTo>
                    <a:pt x="766" y="723"/>
                  </a:lnTo>
                  <a:lnTo>
                    <a:pt x="770" y="720"/>
                  </a:lnTo>
                  <a:lnTo>
                    <a:pt x="775" y="719"/>
                  </a:lnTo>
                  <a:lnTo>
                    <a:pt x="780" y="718"/>
                  </a:lnTo>
                  <a:lnTo>
                    <a:pt x="785" y="717"/>
                  </a:lnTo>
                  <a:lnTo>
                    <a:pt x="790" y="716"/>
                  </a:lnTo>
                  <a:lnTo>
                    <a:pt x="796" y="716"/>
                  </a:lnTo>
                  <a:lnTo>
                    <a:pt x="807" y="717"/>
                  </a:lnTo>
                  <a:lnTo>
                    <a:pt x="817" y="719"/>
                  </a:lnTo>
                  <a:lnTo>
                    <a:pt x="827" y="722"/>
                  </a:lnTo>
                  <a:lnTo>
                    <a:pt x="837" y="724"/>
                  </a:lnTo>
                  <a:lnTo>
                    <a:pt x="846" y="727"/>
                  </a:lnTo>
                  <a:lnTo>
                    <a:pt x="855" y="731"/>
                  </a:lnTo>
                  <a:lnTo>
                    <a:pt x="864" y="735"/>
                  </a:lnTo>
                  <a:lnTo>
                    <a:pt x="873" y="738"/>
                  </a:lnTo>
                  <a:lnTo>
                    <a:pt x="881" y="742"/>
                  </a:lnTo>
                  <a:lnTo>
                    <a:pt x="890" y="745"/>
                  </a:lnTo>
                  <a:lnTo>
                    <a:pt x="899" y="750"/>
                  </a:lnTo>
                  <a:lnTo>
                    <a:pt x="908" y="753"/>
                  </a:lnTo>
                  <a:lnTo>
                    <a:pt x="918" y="755"/>
                  </a:lnTo>
                  <a:lnTo>
                    <a:pt x="928" y="758"/>
                  </a:lnTo>
                  <a:lnTo>
                    <a:pt x="938" y="759"/>
                  </a:lnTo>
                  <a:lnTo>
                    <a:pt x="949" y="762"/>
                  </a:lnTo>
                  <a:lnTo>
                    <a:pt x="949" y="759"/>
                  </a:lnTo>
                  <a:lnTo>
                    <a:pt x="949" y="757"/>
                  </a:lnTo>
                  <a:lnTo>
                    <a:pt x="949" y="755"/>
                  </a:lnTo>
                  <a:lnTo>
                    <a:pt x="948" y="754"/>
                  </a:lnTo>
                  <a:lnTo>
                    <a:pt x="948" y="752"/>
                  </a:lnTo>
                  <a:lnTo>
                    <a:pt x="948" y="750"/>
                  </a:lnTo>
                  <a:lnTo>
                    <a:pt x="948" y="748"/>
                  </a:lnTo>
                  <a:lnTo>
                    <a:pt x="948" y="746"/>
                  </a:lnTo>
                  <a:lnTo>
                    <a:pt x="948" y="744"/>
                  </a:lnTo>
                  <a:lnTo>
                    <a:pt x="948" y="743"/>
                  </a:lnTo>
                  <a:lnTo>
                    <a:pt x="948" y="741"/>
                  </a:lnTo>
                  <a:lnTo>
                    <a:pt x="947" y="739"/>
                  </a:lnTo>
                  <a:lnTo>
                    <a:pt x="947" y="738"/>
                  </a:lnTo>
                  <a:lnTo>
                    <a:pt x="947" y="736"/>
                  </a:lnTo>
                  <a:lnTo>
                    <a:pt x="947" y="735"/>
                  </a:lnTo>
                  <a:lnTo>
                    <a:pt x="947" y="732"/>
                  </a:lnTo>
                  <a:lnTo>
                    <a:pt x="932" y="727"/>
                  </a:lnTo>
                  <a:lnTo>
                    <a:pt x="917" y="720"/>
                  </a:lnTo>
                  <a:lnTo>
                    <a:pt x="901" y="715"/>
                  </a:lnTo>
                  <a:lnTo>
                    <a:pt x="885" y="709"/>
                  </a:lnTo>
                  <a:lnTo>
                    <a:pt x="870" y="703"/>
                  </a:lnTo>
                  <a:lnTo>
                    <a:pt x="854" y="698"/>
                  </a:lnTo>
                  <a:lnTo>
                    <a:pt x="840" y="692"/>
                  </a:lnTo>
                  <a:lnTo>
                    <a:pt x="824" y="688"/>
                  </a:lnTo>
                  <a:lnTo>
                    <a:pt x="809" y="684"/>
                  </a:lnTo>
                  <a:lnTo>
                    <a:pt x="794" y="679"/>
                  </a:lnTo>
                  <a:lnTo>
                    <a:pt x="779" y="676"/>
                  </a:lnTo>
                  <a:lnTo>
                    <a:pt x="766" y="673"/>
                  </a:lnTo>
                  <a:lnTo>
                    <a:pt x="753" y="671"/>
                  </a:lnTo>
                  <a:lnTo>
                    <a:pt x="740" y="670"/>
                  </a:lnTo>
                  <a:lnTo>
                    <a:pt x="728" y="668"/>
                  </a:lnTo>
                  <a:lnTo>
                    <a:pt x="716" y="668"/>
                  </a:lnTo>
                  <a:lnTo>
                    <a:pt x="717" y="674"/>
                  </a:lnTo>
                  <a:lnTo>
                    <a:pt x="718" y="679"/>
                  </a:lnTo>
                  <a:lnTo>
                    <a:pt x="719" y="684"/>
                  </a:lnTo>
                  <a:lnTo>
                    <a:pt x="719" y="689"/>
                  </a:lnTo>
                  <a:lnTo>
                    <a:pt x="720" y="694"/>
                  </a:lnTo>
                  <a:lnTo>
                    <a:pt x="720" y="700"/>
                  </a:lnTo>
                  <a:lnTo>
                    <a:pt x="720" y="704"/>
                  </a:lnTo>
                  <a:lnTo>
                    <a:pt x="719" y="710"/>
                  </a:lnTo>
                  <a:lnTo>
                    <a:pt x="719" y="714"/>
                  </a:lnTo>
                  <a:lnTo>
                    <a:pt x="718" y="718"/>
                  </a:lnTo>
                  <a:lnTo>
                    <a:pt x="718" y="723"/>
                  </a:lnTo>
                  <a:lnTo>
                    <a:pt x="717" y="727"/>
                  </a:lnTo>
                  <a:lnTo>
                    <a:pt x="717" y="731"/>
                  </a:lnTo>
                  <a:lnTo>
                    <a:pt x="716" y="736"/>
                  </a:lnTo>
                  <a:lnTo>
                    <a:pt x="715" y="740"/>
                  </a:lnTo>
                  <a:lnTo>
                    <a:pt x="715" y="743"/>
                  </a:lnTo>
                  <a:lnTo>
                    <a:pt x="713" y="743"/>
                  </a:lnTo>
                  <a:lnTo>
                    <a:pt x="713" y="744"/>
                  </a:lnTo>
                  <a:lnTo>
                    <a:pt x="712" y="745"/>
                  </a:lnTo>
                  <a:lnTo>
                    <a:pt x="712" y="746"/>
                  </a:lnTo>
                  <a:lnTo>
                    <a:pt x="711" y="748"/>
                  </a:lnTo>
                  <a:lnTo>
                    <a:pt x="710" y="749"/>
                  </a:lnTo>
                  <a:lnTo>
                    <a:pt x="710" y="750"/>
                  </a:lnTo>
                  <a:lnTo>
                    <a:pt x="709" y="751"/>
                  </a:lnTo>
                  <a:lnTo>
                    <a:pt x="708" y="752"/>
                  </a:lnTo>
                  <a:lnTo>
                    <a:pt x="707" y="753"/>
                  </a:lnTo>
                  <a:lnTo>
                    <a:pt x="706" y="753"/>
                  </a:lnTo>
                  <a:lnTo>
                    <a:pt x="705" y="754"/>
                  </a:lnTo>
                  <a:lnTo>
                    <a:pt x="702" y="755"/>
                  </a:lnTo>
                  <a:lnTo>
                    <a:pt x="701" y="756"/>
                  </a:lnTo>
                  <a:lnTo>
                    <a:pt x="702" y="749"/>
                  </a:lnTo>
                  <a:lnTo>
                    <a:pt x="702" y="742"/>
                  </a:lnTo>
                  <a:lnTo>
                    <a:pt x="702" y="736"/>
                  </a:lnTo>
                  <a:lnTo>
                    <a:pt x="702" y="730"/>
                  </a:lnTo>
                  <a:lnTo>
                    <a:pt x="701" y="724"/>
                  </a:lnTo>
                  <a:lnTo>
                    <a:pt x="700" y="718"/>
                  </a:lnTo>
                  <a:lnTo>
                    <a:pt x="700" y="713"/>
                  </a:lnTo>
                  <a:lnTo>
                    <a:pt x="698" y="707"/>
                  </a:lnTo>
                  <a:lnTo>
                    <a:pt x="697" y="702"/>
                  </a:lnTo>
                  <a:lnTo>
                    <a:pt x="696" y="698"/>
                  </a:lnTo>
                  <a:lnTo>
                    <a:pt x="693" y="693"/>
                  </a:lnTo>
                  <a:lnTo>
                    <a:pt x="691" y="689"/>
                  </a:lnTo>
                  <a:lnTo>
                    <a:pt x="690" y="685"/>
                  </a:lnTo>
                  <a:lnTo>
                    <a:pt x="688" y="680"/>
                  </a:lnTo>
                  <a:lnTo>
                    <a:pt x="686" y="677"/>
                  </a:lnTo>
                  <a:lnTo>
                    <a:pt x="683" y="674"/>
                  </a:lnTo>
                  <a:close/>
                  <a:moveTo>
                    <a:pt x="1239" y="933"/>
                  </a:moveTo>
                  <a:lnTo>
                    <a:pt x="1236" y="930"/>
                  </a:lnTo>
                  <a:lnTo>
                    <a:pt x="1233" y="926"/>
                  </a:lnTo>
                  <a:lnTo>
                    <a:pt x="1229" y="923"/>
                  </a:lnTo>
                  <a:lnTo>
                    <a:pt x="1226" y="920"/>
                  </a:lnTo>
                  <a:lnTo>
                    <a:pt x="1223" y="917"/>
                  </a:lnTo>
                  <a:lnTo>
                    <a:pt x="1219" y="913"/>
                  </a:lnTo>
                  <a:lnTo>
                    <a:pt x="1216" y="910"/>
                  </a:lnTo>
                  <a:lnTo>
                    <a:pt x="1213" y="908"/>
                  </a:lnTo>
                  <a:lnTo>
                    <a:pt x="1209" y="905"/>
                  </a:lnTo>
                  <a:lnTo>
                    <a:pt x="1207" y="901"/>
                  </a:lnTo>
                  <a:lnTo>
                    <a:pt x="1204" y="898"/>
                  </a:lnTo>
                  <a:lnTo>
                    <a:pt x="1200" y="895"/>
                  </a:lnTo>
                  <a:lnTo>
                    <a:pt x="1197" y="892"/>
                  </a:lnTo>
                  <a:lnTo>
                    <a:pt x="1194" y="889"/>
                  </a:lnTo>
                  <a:lnTo>
                    <a:pt x="1190" y="886"/>
                  </a:lnTo>
                  <a:lnTo>
                    <a:pt x="1187" y="883"/>
                  </a:lnTo>
                  <a:lnTo>
                    <a:pt x="1187" y="885"/>
                  </a:lnTo>
                  <a:lnTo>
                    <a:pt x="1188" y="887"/>
                  </a:lnTo>
                  <a:lnTo>
                    <a:pt x="1188" y="889"/>
                  </a:lnTo>
                  <a:lnTo>
                    <a:pt x="1188" y="892"/>
                  </a:lnTo>
                  <a:lnTo>
                    <a:pt x="1189" y="895"/>
                  </a:lnTo>
                  <a:lnTo>
                    <a:pt x="1189" y="897"/>
                  </a:lnTo>
                  <a:lnTo>
                    <a:pt x="1189" y="899"/>
                  </a:lnTo>
                  <a:lnTo>
                    <a:pt x="1189" y="900"/>
                  </a:lnTo>
                  <a:lnTo>
                    <a:pt x="1190" y="902"/>
                  </a:lnTo>
                  <a:lnTo>
                    <a:pt x="1190" y="905"/>
                  </a:lnTo>
                  <a:lnTo>
                    <a:pt x="1190" y="907"/>
                  </a:lnTo>
                  <a:lnTo>
                    <a:pt x="1190" y="909"/>
                  </a:lnTo>
                  <a:lnTo>
                    <a:pt x="1190" y="911"/>
                  </a:lnTo>
                  <a:lnTo>
                    <a:pt x="1190" y="913"/>
                  </a:lnTo>
                  <a:lnTo>
                    <a:pt x="1190" y="915"/>
                  </a:lnTo>
                  <a:lnTo>
                    <a:pt x="1190" y="918"/>
                  </a:lnTo>
                  <a:lnTo>
                    <a:pt x="1194" y="918"/>
                  </a:lnTo>
                  <a:lnTo>
                    <a:pt x="1196" y="919"/>
                  </a:lnTo>
                  <a:lnTo>
                    <a:pt x="1199" y="920"/>
                  </a:lnTo>
                  <a:lnTo>
                    <a:pt x="1202" y="921"/>
                  </a:lnTo>
                  <a:lnTo>
                    <a:pt x="1205" y="922"/>
                  </a:lnTo>
                  <a:lnTo>
                    <a:pt x="1208" y="923"/>
                  </a:lnTo>
                  <a:lnTo>
                    <a:pt x="1211" y="923"/>
                  </a:lnTo>
                  <a:lnTo>
                    <a:pt x="1214" y="924"/>
                  </a:lnTo>
                  <a:lnTo>
                    <a:pt x="1217" y="925"/>
                  </a:lnTo>
                  <a:lnTo>
                    <a:pt x="1220" y="926"/>
                  </a:lnTo>
                  <a:lnTo>
                    <a:pt x="1224" y="927"/>
                  </a:lnTo>
                  <a:lnTo>
                    <a:pt x="1226" y="928"/>
                  </a:lnTo>
                  <a:lnTo>
                    <a:pt x="1229" y="930"/>
                  </a:lnTo>
                  <a:lnTo>
                    <a:pt x="1233" y="931"/>
                  </a:lnTo>
                  <a:lnTo>
                    <a:pt x="1236" y="932"/>
                  </a:lnTo>
                  <a:lnTo>
                    <a:pt x="1239" y="933"/>
                  </a:lnTo>
                  <a:close/>
                  <a:moveTo>
                    <a:pt x="882" y="808"/>
                  </a:moveTo>
                  <a:lnTo>
                    <a:pt x="883" y="810"/>
                  </a:lnTo>
                  <a:lnTo>
                    <a:pt x="883" y="811"/>
                  </a:lnTo>
                  <a:lnTo>
                    <a:pt x="884" y="814"/>
                  </a:lnTo>
                  <a:lnTo>
                    <a:pt x="885" y="816"/>
                  </a:lnTo>
                  <a:lnTo>
                    <a:pt x="885" y="817"/>
                  </a:lnTo>
                  <a:lnTo>
                    <a:pt x="887" y="819"/>
                  </a:lnTo>
                  <a:lnTo>
                    <a:pt x="887" y="821"/>
                  </a:lnTo>
                  <a:lnTo>
                    <a:pt x="888" y="822"/>
                  </a:lnTo>
                  <a:lnTo>
                    <a:pt x="889" y="824"/>
                  </a:lnTo>
                  <a:lnTo>
                    <a:pt x="890" y="826"/>
                  </a:lnTo>
                  <a:lnTo>
                    <a:pt x="891" y="827"/>
                  </a:lnTo>
                  <a:lnTo>
                    <a:pt x="892" y="829"/>
                  </a:lnTo>
                  <a:lnTo>
                    <a:pt x="893" y="830"/>
                  </a:lnTo>
                  <a:lnTo>
                    <a:pt x="895" y="831"/>
                  </a:lnTo>
                  <a:lnTo>
                    <a:pt x="897" y="832"/>
                  </a:lnTo>
                  <a:lnTo>
                    <a:pt x="899" y="833"/>
                  </a:lnTo>
                  <a:lnTo>
                    <a:pt x="902" y="834"/>
                  </a:lnTo>
                  <a:lnTo>
                    <a:pt x="907" y="835"/>
                  </a:lnTo>
                  <a:lnTo>
                    <a:pt x="910" y="835"/>
                  </a:lnTo>
                  <a:lnTo>
                    <a:pt x="914" y="835"/>
                  </a:lnTo>
                  <a:lnTo>
                    <a:pt x="918" y="835"/>
                  </a:lnTo>
                  <a:lnTo>
                    <a:pt x="922" y="834"/>
                  </a:lnTo>
                  <a:lnTo>
                    <a:pt x="926" y="833"/>
                  </a:lnTo>
                  <a:lnTo>
                    <a:pt x="930" y="832"/>
                  </a:lnTo>
                  <a:lnTo>
                    <a:pt x="933" y="831"/>
                  </a:lnTo>
                  <a:lnTo>
                    <a:pt x="937" y="829"/>
                  </a:lnTo>
                  <a:lnTo>
                    <a:pt x="939" y="827"/>
                  </a:lnTo>
                  <a:lnTo>
                    <a:pt x="942" y="826"/>
                  </a:lnTo>
                  <a:lnTo>
                    <a:pt x="945" y="823"/>
                  </a:lnTo>
                  <a:lnTo>
                    <a:pt x="946" y="821"/>
                  </a:lnTo>
                  <a:lnTo>
                    <a:pt x="947" y="819"/>
                  </a:lnTo>
                  <a:lnTo>
                    <a:pt x="947" y="817"/>
                  </a:lnTo>
                  <a:lnTo>
                    <a:pt x="947" y="816"/>
                  </a:lnTo>
                  <a:lnTo>
                    <a:pt x="947" y="815"/>
                  </a:lnTo>
                  <a:lnTo>
                    <a:pt x="947" y="814"/>
                  </a:lnTo>
                  <a:lnTo>
                    <a:pt x="947" y="813"/>
                  </a:lnTo>
                  <a:lnTo>
                    <a:pt x="947" y="811"/>
                  </a:lnTo>
                  <a:lnTo>
                    <a:pt x="947" y="810"/>
                  </a:lnTo>
                  <a:lnTo>
                    <a:pt x="947" y="809"/>
                  </a:lnTo>
                  <a:lnTo>
                    <a:pt x="947" y="808"/>
                  </a:lnTo>
                  <a:lnTo>
                    <a:pt x="947" y="807"/>
                  </a:lnTo>
                  <a:lnTo>
                    <a:pt x="947" y="806"/>
                  </a:lnTo>
                  <a:lnTo>
                    <a:pt x="947" y="804"/>
                  </a:lnTo>
                  <a:lnTo>
                    <a:pt x="947" y="803"/>
                  </a:lnTo>
                  <a:lnTo>
                    <a:pt x="947" y="802"/>
                  </a:lnTo>
                  <a:lnTo>
                    <a:pt x="947" y="801"/>
                  </a:lnTo>
                  <a:lnTo>
                    <a:pt x="947" y="800"/>
                  </a:lnTo>
                  <a:lnTo>
                    <a:pt x="947" y="798"/>
                  </a:lnTo>
                  <a:lnTo>
                    <a:pt x="946" y="798"/>
                  </a:lnTo>
                  <a:lnTo>
                    <a:pt x="945" y="798"/>
                  </a:lnTo>
                  <a:lnTo>
                    <a:pt x="942" y="798"/>
                  </a:lnTo>
                  <a:lnTo>
                    <a:pt x="941" y="798"/>
                  </a:lnTo>
                  <a:lnTo>
                    <a:pt x="940" y="798"/>
                  </a:lnTo>
                  <a:lnTo>
                    <a:pt x="939" y="798"/>
                  </a:lnTo>
                  <a:lnTo>
                    <a:pt x="937" y="798"/>
                  </a:lnTo>
                  <a:lnTo>
                    <a:pt x="936" y="798"/>
                  </a:lnTo>
                  <a:lnTo>
                    <a:pt x="935" y="798"/>
                  </a:lnTo>
                  <a:lnTo>
                    <a:pt x="932" y="798"/>
                  </a:lnTo>
                  <a:lnTo>
                    <a:pt x="931" y="798"/>
                  </a:lnTo>
                  <a:lnTo>
                    <a:pt x="930" y="798"/>
                  </a:lnTo>
                  <a:lnTo>
                    <a:pt x="928" y="798"/>
                  </a:lnTo>
                  <a:lnTo>
                    <a:pt x="927" y="798"/>
                  </a:lnTo>
                  <a:lnTo>
                    <a:pt x="924" y="798"/>
                  </a:lnTo>
                  <a:lnTo>
                    <a:pt x="923" y="798"/>
                  </a:lnTo>
                  <a:lnTo>
                    <a:pt x="920" y="798"/>
                  </a:lnTo>
                  <a:lnTo>
                    <a:pt x="918" y="800"/>
                  </a:lnTo>
                  <a:lnTo>
                    <a:pt x="914" y="800"/>
                  </a:lnTo>
                  <a:lnTo>
                    <a:pt x="912" y="800"/>
                  </a:lnTo>
                  <a:lnTo>
                    <a:pt x="910" y="800"/>
                  </a:lnTo>
                  <a:lnTo>
                    <a:pt x="907" y="801"/>
                  </a:lnTo>
                  <a:lnTo>
                    <a:pt x="904" y="801"/>
                  </a:lnTo>
                  <a:lnTo>
                    <a:pt x="902" y="802"/>
                  </a:lnTo>
                  <a:lnTo>
                    <a:pt x="900" y="802"/>
                  </a:lnTo>
                  <a:lnTo>
                    <a:pt x="897" y="803"/>
                  </a:lnTo>
                  <a:lnTo>
                    <a:pt x="894" y="804"/>
                  </a:lnTo>
                  <a:lnTo>
                    <a:pt x="892" y="804"/>
                  </a:lnTo>
                  <a:lnTo>
                    <a:pt x="890" y="805"/>
                  </a:lnTo>
                  <a:lnTo>
                    <a:pt x="888" y="806"/>
                  </a:lnTo>
                  <a:lnTo>
                    <a:pt x="884" y="807"/>
                  </a:lnTo>
                  <a:lnTo>
                    <a:pt x="882" y="808"/>
                  </a:lnTo>
                  <a:close/>
                  <a:moveTo>
                    <a:pt x="805" y="907"/>
                  </a:moveTo>
                  <a:lnTo>
                    <a:pt x="783" y="931"/>
                  </a:lnTo>
                  <a:lnTo>
                    <a:pt x="755" y="904"/>
                  </a:lnTo>
                  <a:lnTo>
                    <a:pt x="783" y="872"/>
                  </a:lnTo>
                  <a:lnTo>
                    <a:pt x="805" y="891"/>
                  </a:lnTo>
                  <a:lnTo>
                    <a:pt x="825" y="866"/>
                  </a:lnTo>
                  <a:lnTo>
                    <a:pt x="854" y="891"/>
                  </a:lnTo>
                  <a:lnTo>
                    <a:pt x="825" y="926"/>
                  </a:lnTo>
                  <a:lnTo>
                    <a:pt x="805" y="907"/>
                  </a:lnTo>
                  <a:close/>
                  <a:moveTo>
                    <a:pt x="1121" y="514"/>
                  </a:moveTo>
                  <a:lnTo>
                    <a:pt x="1112" y="508"/>
                  </a:lnTo>
                  <a:lnTo>
                    <a:pt x="1104" y="503"/>
                  </a:lnTo>
                  <a:lnTo>
                    <a:pt x="1096" y="496"/>
                  </a:lnTo>
                  <a:lnTo>
                    <a:pt x="1090" y="491"/>
                  </a:lnTo>
                  <a:lnTo>
                    <a:pt x="1082" y="485"/>
                  </a:lnTo>
                  <a:lnTo>
                    <a:pt x="1075" y="481"/>
                  </a:lnTo>
                  <a:lnTo>
                    <a:pt x="1068" y="476"/>
                  </a:lnTo>
                  <a:lnTo>
                    <a:pt x="1063" y="470"/>
                  </a:lnTo>
                  <a:lnTo>
                    <a:pt x="1057" y="466"/>
                  </a:lnTo>
                  <a:lnTo>
                    <a:pt x="1052" y="462"/>
                  </a:lnTo>
                  <a:lnTo>
                    <a:pt x="1046" y="456"/>
                  </a:lnTo>
                  <a:lnTo>
                    <a:pt x="1042" y="452"/>
                  </a:lnTo>
                  <a:lnTo>
                    <a:pt x="1038" y="447"/>
                  </a:lnTo>
                  <a:lnTo>
                    <a:pt x="1034" y="443"/>
                  </a:lnTo>
                  <a:lnTo>
                    <a:pt x="1031" y="439"/>
                  </a:lnTo>
                  <a:lnTo>
                    <a:pt x="1028" y="436"/>
                  </a:lnTo>
                  <a:lnTo>
                    <a:pt x="1029" y="442"/>
                  </a:lnTo>
                  <a:lnTo>
                    <a:pt x="1031" y="449"/>
                  </a:lnTo>
                  <a:lnTo>
                    <a:pt x="1032" y="455"/>
                  </a:lnTo>
                  <a:lnTo>
                    <a:pt x="1033" y="462"/>
                  </a:lnTo>
                  <a:lnTo>
                    <a:pt x="1034" y="468"/>
                  </a:lnTo>
                  <a:lnTo>
                    <a:pt x="1034" y="475"/>
                  </a:lnTo>
                  <a:lnTo>
                    <a:pt x="1035" y="481"/>
                  </a:lnTo>
                  <a:lnTo>
                    <a:pt x="1036" y="488"/>
                  </a:lnTo>
                  <a:lnTo>
                    <a:pt x="1037" y="494"/>
                  </a:lnTo>
                  <a:lnTo>
                    <a:pt x="1038" y="499"/>
                  </a:lnTo>
                  <a:lnTo>
                    <a:pt x="1039" y="506"/>
                  </a:lnTo>
                  <a:lnTo>
                    <a:pt x="1039" y="512"/>
                  </a:lnTo>
                  <a:lnTo>
                    <a:pt x="1041" y="518"/>
                  </a:lnTo>
                  <a:lnTo>
                    <a:pt x="1042" y="524"/>
                  </a:lnTo>
                  <a:lnTo>
                    <a:pt x="1042" y="530"/>
                  </a:lnTo>
                  <a:lnTo>
                    <a:pt x="1043" y="535"/>
                  </a:lnTo>
                  <a:lnTo>
                    <a:pt x="1050" y="542"/>
                  </a:lnTo>
                  <a:lnTo>
                    <a:pt x="1057" y="547"/>
                  </a:lnTo>
                  <a:lnTo>
                    <a:pt x="1064" y="553"/>
                  </a:lnTo>
                  <a:lnTo>
                    <a:pt x="1071" y="559"/>
                  </a:lnTo>
                  <a:lnTo>
                    <a:pt x="1077" y="564"/>
                  </a:lnTo>
                  <a:lnTo>
                    <a:pt x="1084" y="571"/>
                  </a:lnTo>
                  <a:lnTo>
                    <a:pt x="1091" y="576"/>
                  </a:lnTo>
                  <a:lnTo>
                    <a:pt x="1098" y="583"/>
                  </a:lnTo>
                  <a:lnTo>
                    <a:pt x="1103" y="588"/>
                  </a:lnTo>
                  <a:lnTo>
                    <a:pt x="1110" y="595"/>
                  </a:lnTo>
                  <a:lnTo>
                    <a:pt x="1115" y="600"/>
                  </a:lnTo>
                  <a:lnTo>
                    <a:pt x="1121" y="607"/>
                  </a:lnTo>
                  <a:lnTo>
                    <a:pt x="1125" y="612"/>
                  </a:lnTo>
                  <a:lnTo>
                    <a:pt x="1131" y="619"/>
                  </a:lnTo>
                  <a:lnTo>
                    <a:pt x="1135" y="624"/>
                  </a:lnTo>
                  <a:lnTo>
                    <a:pt x="1139" y="631"/>
                  </a:lnTo>
                  <a:lnTo>
                    <a:pt x="1138" y="623"/>
                  </a:lnTo>
                  <a:lnTo>
                    <a:pt x="1137" y="616"/>
                  </a:lnTo>
                  <a:lnTo>
                    <a:pt x="1135" y="609"/>
                  </a:lnTo>
                  <a:lnTo>
                    <a:pt x="1134" y="602"/>
                  </a:lnTo>
                  <a:lnTo>
                    <a:pt x="1133" y="595"/>
                  </a:lnTo>
                  <a:lnTo>
                    <a:pt x="1132" y="587"/>
                  </a:lnTo>
                  <a:lnTo>
                    <a:pt x="1131" y="581"/>
                  </a:lnTo>
                  <a:lnTo>
                    <a:pt x="1130" y="573"/>
                  </a:lnTo>
                  <a:lnTo>
                    <a:pt x="1129" y="566"/>
                  </a:lnTo>
                  <a:lnTo>
                    <a:pt x="1128" y="558"/>
                  </a:lnTo>
                  <a:lnTo>
                    <a:pt x="1127" y="550"/>
                  </a:lnTo>
                  <a:lnTo>
                    <a:pt x="1125" y="544"/>
                  </a:lnTo>
                  <a:lnTo>
                    <a:pt x="1124" y="536"/>
                  </a:lnTo>
                  <a:lnTo>
                    <a:pt x="1123" y="529"/>
                  </a:lnTo>
                  <a:lnTo>
                    <a:pt x="1122" y="521"/>
                  </a:lnTo>
                  <a:lnTo>
                    <a:pt x="1121" y="514"/>
                  </a:lnTo>
                  <a:close/>
                  <a:moveTo>
                    <a:pt x="1089" y="302"/>
                  </a:moveTo>
                  <a:lnTo>
                    <a:pt x="1085" y="309"/>
                  </a:lnTo>
                  <a:lnTo>
                    <a:pt x="1082" y="314"/>
                  </a:lnTo>
                  <a:lnTo>
                    <a:pt x="1077" y="321"/>
                  </a:lnTo>
                  <a:lnTo>
                    <a:pt x="1074" y="327"/>
                  </a:lnTo>
                  <a:lnTo>
                    <a:pt x="1070" y="333"/>
                  </a:lnTo>
                  <a:lnTo>
                    <a:pt x="1066" y="339"/>
                  </a:lnTo>
                  <a:lnTo>
                    <a:pt x="1062" y="346"/>
                  </a:lnTo>
                  <a:lnTo>
                    <a:pt x="1060" y="352"/>
                  </a:lnTo>
                  <a:lnTo>
                    <a:pt x="1056" y="359"/>
                  </a:lnTo>
                  <a:lnTo>
                    <a:pt x="1054" y="364"/>
                  </a:lnTo>
                  <a:lnTo>
                    <a:pt x="1052" y="371"/>
                  </a:lnTo>
                  <a:lnTo>
                    <a:pt x="1051" y="377"/>
                  </a:lnTo>
                  <a:lnTo>
                    <a:pt x="1051" y="382"/>
                  </a:lnTo>
                  <a:lnTo>
                    <a:pt x="1051" y="388"/>
                  </a:lnTo>
                  <a:lnTo>
                    <a:pt x="1052" y="393"/>
                  </a:lnTo>
                  <a:lnTo>
                    <a:pt x="1054" y="398"/>
                  </a:lnTo>
                  <a:lnTo>
                    <a:pt x="1055" y="400"/>
                  </a:lnTo>
                  <a:lnTo>
                    <a:pt x="1057" y="402"/>
                  </a:lnTo>
                  <a:lnTo>
                    <a:pt x="1058" y="405"/>
                  </a:lnTo>
                  <a:lnTo>
                    <a:pt x="1061" y="407"/>
                  </a:lnTo>
                  <a:lnTo>
                    <a:pt x="1064" y="411"/>
                  </a:lnTo>
                  <a:lnTo>
                    <a:pt x="1066" y="413"/>
                  </a:lnTo>
                  <a:lnTo>
                    <a:pt x="1070" y="416"/>
                  </a:lnTo>
                  <a:lnTo>
                    <a:pt x="1074" y="418"/>
                  </a:lnTo>
                  <a:lnTo>
                    <a:pt x="1077" y="421"/>
                  </a:lnTo>
                  <a:lnTo>
                    <a:pt x="1082" y="425"/>
                  </a:lnTo>
                  <a:lnTo>
                    <a:pt x="1086" y="428"/>
                  </a:lnTo>
                  <a:lnTo>
                    <a:pt x="1091" y="431"/>
                  </a:lnTo>
                  <a:lnTo>
                    <a:pt x="1095" y="434"/>
                  </a:lnTo>
                  <a:lnTo>
                    <a:pt x="1101" y="439"/>
                  </a:lnTo>
                  <a:lnTo>
                    <a:pt x="1105" y="442"/>
                  </a:lnTo>
                  <a:lnTo>
                    <a:pt x="1111" y="446"/>
                  </a:lnTo>
                  <a:lnTo>
                    <a:pt x="1110" y="437"/>
                  </a:lnTo>
                  <a:lnTo>
                    <a:pt x="1109" y="428"/>
                  </a:lnTo>
                  <a:lnTo>
                    <a:pt x="1108" y="419"/>
                  </a:lnTo>
                  <a:lnTo>
                    <a:pt x="1105" y="410"/>
                  </a:lnTo>
                  <a:lnTo>
                    <a:pt x="1104" y="401"/>
                  </a:lnTo>
                  <a:lnTo>
                    <a:pt x="1103" y="392"/>
                  </a:lnTo>
                  <a:lnTo>
                    <a:pt x="1102" y="382"/>
                  </a:lnTo>
                  <a:lnTo>
                    <a:pt x="1100" y="374"/>
                  </a:lnTo>
                  <a:lnTo>
                    <a:pt x="1099" y="365"/>
                  </a:lnTo>
                  <a:lnTo>
                    <a:pt x="1098" y="355"/>
                  </a:lnTo>
                  <a:lnTo>
                    <a:pt x="1096" y="347"/>
                  </a:lnTo>
                  <a:lnTo>
                    <a:pt x="1094" y="338"/>
                  </a:lnTo>
                  <a:lnTo>
                    <a:pt x="1093" y="329"/>
                  </a:lnTo>
                  <a:lnTo>
                    <a:pt x="1092" y="321"/>
                  </a:lnTo>
                  <a:lnTo>
                    <a:pt x="1091" y="311"/>
                  </a:lnTo>
                  <a:lnTo>
                    <a:pt x="1089" y="302"/>
                  </a:lnTo>
                  <a:close/>
                  <a:moveTo>
                    <a:pt x="1392" y="918"/>
                  </a:moveTo>
                  <a:lnTo>
                    <a:pt x="1396" y="909"/>
                  </a:lnTo>
                  <a:lnTo>
                    <a:pt x="1399" y="901"/>
                  </a:lnTo>
                  <a:lnTo>
                    <a:pt x="1402" y="893"/>
                  </a:lnTo>
                  <a:lnTo>
                    <a:pt x="1405" y="885"/>
                  </a:lnTo>
                  <a:lnTo>
                    <a:pt x="1407" y="876"/>
                  </a:lnTo>
                  <a:lnTo>
                    <a:pt x="1409" y="869"/>
                  </a:lnTo>
                  <a:lnTo>
                    <a:pt x="1411" y="861"/>
                  </a:lnTo>
                  <a:lnTo>
                    <a:pt x="1412" y="854"/>
                  </a:lnTo>
                  <a:lnTo>
                    <a:pt x="1415" y="846"/>
                  </a:lnTo>
                  <a:lnTo>
                    <a:pt x="1415" y="840"/>
                  </a:lnTo>
                  <a:lnTo>
                    <a:pt x="1416" y="833"/>
                  </a:lnTo>
                  <a:lnTo>
                    <a:pt x="1416" y="828"/>
                  </a:lnTo>
                  <a:lnTo>
                    <a:pt x="1416" y="821"/>
                  </a:lnTo>
                  <a:lnTo>
                    <a:pt x="1416" y="817"/>
                  </a:lnTo>
                  <a:lnTo>
                    <a:pt x="1415" y="811"/>
                  </a:lnTo>
                  <a:lnTo>
                    <a:pt x="1415" y="808"/>
                  </a:lnTo>
                  <a:lnTo>
                    <a:pt x="1408" y="787"/>
                  </a:lnTo>
                  <a:lnTo>
                    <a:pt x="1399" y="765"/>
                  </a:lnTo>
                  <a:lnTo>
                    <a:pt x="1388" y="745"/>
                  </a:lnTo>
                  <a:lnTo>
                    <a:pt x="1374" y="725"/>
                  </a:lnTo>
                  <a:lnTo>
                    <a:pt x="1360" y="706"/>
                  </a:lnTo>
                  <a:lnTo>
                    <a:pt x="1344" y="687"/>
                  </a:lnTo>
                  <a:lnTo>
                    <a:pt x="1326" y="670"/>
                  </a:lnTo>
                  <a:lnTo>
                    <a:pt x="1309" y="651"/>
                  </a:lnTo>
                  <a:lnTo>
                    <a:pt x="1288" y="635"/>
                  </a:lnTo>
                  <a:lnTo>
                    <a:pt x="1268" y="619"/>
                  </a:lnTo>
                  <a:lnTo>
                    <a:pt x="1248" y="602"/>
                  </a:lnTo>
                  <a:lnTo>
                    <a:pt x="1228" y="586"/>
                  </a:lnTo>
                  <a:lnTo>
                    <a:pt x="1207" y="572"/>
                  </a:lnTo>
                  <a:lnTo>
                    <a:pt x="1187" y="557"/>
                  </a:lnTo>
                  <a:lnTo>
                    <a:pt x="1166" y="544"/>
                  </a:lnTo>
                  <a:lnTo>
                    <a:pt x="1147" y="530"/>
                  </a:lnTo>
                  <a:lnTo>
                    <a:pt x="1147" y="534"/>
                  </a:lnTo>
                  <a:lnTo>
                    <a:pt x="1148" y="538"/>
                  </a:lnTo>
                  <a:lnTo>
                    <a:pt x="1148" y="543"/>
                  </a:lnTo>
                  <a:lnTo>
                    <a:pt x="1149" y="547"/>
                  </a:lnTo>
                  <a:lnTo>
                    <a:pt x="1149" y="550"/>
                  </a:lnTo>
                  <a:lnTo>
                    <a:pt x="1150" y="554"/>
                  </a:lnTo>
                  <a:lnTo>
                    <a:pt x="1150" y="558"/>
                  </a:lnTo>
                  <a:lnTo>
                    <a:pt x="1151" y="561"/>
                  </a:lnTo>
                  <a:lnTo>
                    <a:pt x="1151" y="564"/>
                  </a:lnTo>
                  <a:lnTo>
                    <a:pt x="1151" y="568"/>
                  </a:lnTo>
                  <a:lnTo>
                    <a:pt x="1152" y="570"/>
                  </a:lnTo>
                  <a:lnTo>
                    <a:pt x="1152" y="573"/>
                  </a:lnTo>
                  <a:lnTo>
                    <a:pt x="1152" y="575"/>
                  </a:lnTo>
                  <a:lnTo>
                    <a:pt x="1153" y="577"/>
                  </a:lnTo>
                  <a:lnTo>
                    <a:pt x="1153" y="580"/>
                  </a:lnTo>
                  <a:lnTo>
                    <a:pt x="1153" y="582"/>
                  </a:lnTo>
                  <a:lnTo>
                    <a:pt x="1154" y="589"/>
                  </a:lnTo>
                  <a:lnTo>
                    <a:pt x="1156" y="598"/>
                  </a:lnTo>
                  <a:lnTo>
                    <a:pt x="1157" y="606"/>
                  </a:lnTo>
                  <a:lnTo>
                    <a:pt x="1158" y="613"/>
                  </a:lnTo>
                  <a:lnTo>
                    <a:pt x="1159" y="622"/>
                  </a:lnTo>
                  <a:lnTo>
                    <a:pt x="1160" y="629"/>
                  </a:lnTo>
                  <a:lnTo>
                    <a:pt x="1161" y="638"/>
                  </a:lnTo>
                  <a:lnTo>
                    <a:pt x="1162" y="646"/>
                  </a:lnTo>
                  <a:lnTo>
                    <a:pt x="1163" y="654"/>
                  </a:lnTo>
                  <a:lnTo>
                    <a:pt x="1165" y="662"/>
                  </a:lnTo>
                  <a:lnTo>
                    <a:pt x="1166" y="671"/>
                  </a:lnTo>
                  <a:lnTo>
                    <a:pt x="1167" y="678"/>
                  </a:lnTo>
                  <a:lnTo>
                    <a:pt x="1167" y="687"/>
                  </a:lnTo>
                  <a:lnTo>
                    <a:pt x="1168" y="694"/>
                  </a:lnTo>
                  <a:lnTo>
                    <a:pt x="1169" y="703"/>
                  </a:lnTo>
                  <a:lnTo>
                    <a:pt x="1170" y="711"/>
                  </a:lnTo>
                  <a:lnTo>
                    <a:pt x="1186" y="723"/>
                  </a:lnTo>
                  <a:lnTo>
                    <a:pt x="1201" y="735"/>
                  </a:lnTo>
                  <a:lnTo>
                    <a:pt x="1216" y="746"/>
                  </a:lnTo>
                  <a:lnTo>
                    <a:pt x="1230" y="759"/>
                  </a:lnTo>
                  <a:lnTo>
                    <a:pt x="1245" y="771"/>
                  </a:lnTo>
                  <a:lnTo>
                    <a:pt x="1259" y="784"/>
                  </a:lnTo>
                  <a:lnTo>
                    <a:pt x="1273" y="797"/>
                  </a:lnTo>
                  <a:lnTo>
                    <a:pt x="1287" y="810"/>
                  </a:lnTo>
                  <a:lnTo>
                    <a:pt x="1301" y="824"/>
                  </a:lnTo>
                  <a:lnTo>
                    <a:pt x="1314" y="837"/>
                  </a:lnTo>
                  <a:lnTo>
                    <a:pt x="1328" y="850"/>
                  </a:lnTo>
                  <a:lnTo>
                    <a:pt x="1340" y="865"/>
                  </a:lnTo>
                  <a:lnTo>
                    <a:pt x="1353" y="878"/>
                  </a:lnTo>
                  <a:lnTo>
                    <a:pt x="1367" y="891"/>
                  </a:lnTo>
                  <a:lnTo>
                    <a:pt x="1379" y="904"/>
                  </a:lnTo>
                  <a:lnTo>
                    <a:pt x="1392" y="918"/>
                  </a:lnTo>
                  <a:close/>
                  <a:moveTo>
                    <a:pt x="1350" y="976"/>
                  </a:moveTo>
                  <a:lnTo>
                    <a:pt x="1351" y="975"/>
                  </a:lnTo>
                  <a:lnTo>
                    <a:pt x="1352" y="974"/>
                  </a:lnTo>
                  <a:lnTo>
                    <a:pt x="1352" y="973"/>
                  </a:lnTo>
                  <a:lnTo>
                    <a:pt x="1353" y="972"/>
                  </a:lnTo>
                  <a:lnTo>
                    <a:pt x="1354" y="971"/>
                  </a:lnTo>
                  <a:lnTo>
                    <a:pt x="1355" y="971"/>
                  </a:lnTo>
                  <a:lnTo>
                    <a:pt x="1357" y="970"/>
                  </a:lnTo>
                  <a:lnTo>
                    <a:pt x="1358" y="969"/>
                  </a:lnTo>
                  <a:lnTo>
                    <a:pt x="1359" y="967"/>
                  </a:lnTo>
                  <a:lnTo>
                    <a:pt x="1360" y="966"/>
                  </a:lnTo>
                  <a:lnTo>
                    <a:pt x="1361" y="965"/>
                  </a:lnTo>
                  <a:lnTo>
                    <a:pt x="1362" y="964"/>
                  </a:lnTo>
                  <a:lnTo>
                    <a:pt x="1363" y="963"/>
                  </a:lnTo>
                  <a:lnTo>
                    <a:pt x="1364" y="962"/>
                  </a:lnTo>
                  <a:lnTo>
                    <a:pt x="1365" y="961"/>
                  </a:lnTo>
                  <a:lnTo>
                    <a:pt x="1367" y="960"/>
                  </a:lnTo>
                  <a:lnTo>
                    <a:pt x="1357" y="950"/>
                  </a:lnTo>
                  <a:lnTo>
                    <a:pt x="1347" y="940"/>
                  </a:lnTo>
                  <a:lnTo>
                    <a:pt x="1336" y="930"/>
                  </a:lnTo>
                  <a:lnTo>
                    <a:pt x="1326" y="919"/>
                  </a:lnTo>
                  <a:lnTo>
                    <a:pt x="1315" y="908"/>
                  </a:lnTo>
                  <a:lnTo>
                    <a:pt x="1304" y="896"/>
                  </a:lnTo>
                  <a:lnTo>
                    <a:pt x="1293" y="885"/>
                  </a:lnTo>
                  <a:lnTo>
                    <a:pt x="1281" y="873"/>
                  </a:lnTo>
                  <a:lnTo>
                    <a:pt x="1269" y="861"/>
                  </a:lnTo>
                  <a:lnTo>
                    <a:pt x="1257" y="849"/>
                  </a:lnTo>
                  <a:lnTo>
                    <a:pt x="1244" y="837"/>
                  </a:lnTo>
                  <a:lnTo>
                    <a:pt x="1232" y="826"/>
                  </a:lnTo>
                  <a:lnTo>
                    <a:pt x="1218" y="814"/>
                  </a:lnTo>
                  <a:lnTo>
                    <a:pt x="1205" y="803"/>
                  </a:lnTo>
                  <a:lnTo>
                    <a:pt x="1191" y="791"/>
                  </a:lnTo>
                  <a:lnTo>
                    <a:pt x="1178" y="779"/>
                  </a:lnTo>
                  <a:lnTo>
                    <a:pt x="1178" y="782"/>
                  </a:lnTo>
                  <a:lnTo>
                    <a:pt x="1178" y="784"/>
                  </a:lnTo>
                  <a:lnTo>
                    <a:pt x="1179" y="788"/>
                  </a:lnTo>
                  <a:lnTo>
                    <a:pt x="1179" y="790"/>
                  </a:lnTo>
                  <a:lnTo>
                    <a:pt x="1179" y="793"/>
                  </a:lnTo>
                  <a:lnTo>
                    <a:pt x="1180" y="795"/>
                  </a:lnTo>
                  <a:lnTo>
                    <a:pt x="1180" y="798"/>
                  </a:lnTo>
                  <a:lnTo>
                    <a:pt x="1180" y="801"/>
                  </a:lnTo>
                  <a:lnTo>
                    <a:pt x="1181" y="804"/>
                  </a:lnTo>
                  <a:lnTo>
                    <a:pt x="1181" y="806"/>
                  </a:lnTo>
                  <a:lnTo>
                    <a:pt x="1181" y="809"/>
                  </a:lnTo>
                  <a:lnTo>
                    <a:pt x="1182" y="811"/>
                  </a:lnTo>
                  <a:lnTo>
                    <a:pt x="1182" y="814"/>
                  </a:lnTo>
                  <a:lnTo>
                    <a:pt x="1182" y="817"/>
                  </a:lnTo>
                  <a:lnTo>
                    <a:pt x="1183" y="819"/>
                  </a:lnTo>
                  <a:lnTo>
                    <a:pt x="1183" y="822"/>
                  </a:lnTo>
                  <a:lnTo>
                    <a:pt x="1196" y="832"/>
                  </a:lnTo>
                  <a:lnTo>
                    <a:pt x="1207" y="841"/>
                  </a:lnTo>
                  <a:lnTo>
                    <a:pt x="1218" y="850"/>
                  </a:lnTo>
                  <a:lnTo>
                    <a:pt x="1229" y="860"/>
                  </a:lnTo>
                  <a:lnTo>
                    <a:pt x="1240" y="870"/>
                  </a:lnTo>
                  <a:lnTo>
                    <a:pt x="1252" y="880"/>
                  </a:lnTo>
                  <a:lnTo>
                    <a:pt x="1263" y="889"/>
                  </a:lnTo>
                  <a:lnTo>
                    <a:pt x="1273" y="900"/>
                  </a:lnTo>
                  <a:lnTo>
                    <a:pt x="1283" y="910"/>
                  </a:lnTo>
                  <a:lnTo>
                    <a:pt x="1293" y="920"/>
                  </a:lnTo>
                  <a:lnTo>
                    <a:pt x="1303" y="930"/>
                  </a:lnTo>
                  <a:lnTo>
                    <a:pt x="1312" y="939"/>
                  </a:lnTo>
                  <a:lnTo>
                    <a:pt x="1322" y="948"/>
                  </a:lnTo>
                  <a:lnTo>
                    <a:pt x="1331" y="958"/>
                  </a:lnTo>
                  <a:lnTo>
                    <a:pt x="1341" y="967"/>
                  </a:lnTo>
                  <a:lnTo>
                    <a:pt x="1350" y="976"/>
                  </a:lnTo>
                  <a:close/>
                  <a:moveTo>
                    <a:pt x="945" y="570"/>
                  </a:moveTo>
                  <a:lnTo>
                    <a:pt x="950" y="573"/>
                  </a:lnTo>
                  <a:lnTo>
                    <a:pt x="955" y="576"/>
                  </a:lnTo>
                  <a:lnTo>
                    <a:pt x="960" y="580"/>
                  </a:lnTo>
                  <a:lnTo>
                    <a:pt x="965" y="584"/>
                  </a:lnTo>
                  <a:lnTo>
                    <a:pt x="970" y="587"/>
                  </a:lnTo>
                  <a:lnTo>
                    <a:pt x="975" y="590"/>
                  </a:lnTo>
                  <a:lnTo>
                    <a:pt x="980" y="594"/>
                  </a:lnTo>
                  <a:lnTo>
                    <a:pt x="985" y="598"/>
                  </a:lnTo>
                  <a:lnTo>
                    <a:pt x="990" y="601"/>
                  </a:lnTo>
                  <a:lnTo>
                    <a:pt x="995" y="606"/>
                  </a:lnTo>
                  <a:lnTo>
                    <a:pt x="1000" y="609"/>
                  </a:lnTo>
                  <a:lnTo>
                    <a:pt x="1005" y="613"/>
                  </a:lnTo>
                  <a:lnTo>
                    <a:pt x="1009" y="616"/>
                  </a:lnTo>
                  <a:lnTo>
                    <a:pt x="1014" y="621"/>
                  </a:lnTo>
                  <a:lnTo>
                    <a:pt x="1018" y="625"/>
                  </a:lnTo>
                  <a:lnTo>
                    <a:pt x="1023" y="628"/>
                  </a:lnTo>
                  <a:lnTo>
                    <a:pt x="1024" y="629"/>
                  </a:lnTo>
                  <a:lnTo>
                    <a:pt x="1025" y="629"/>
                  </a:lnTo>
                  <a:lnTo>
                    <a:pt x="1026" y="629"/>
                  </a:lnTo>
                  <a:lnTo>
                    <a:pt x="1026" y="631"/>
                  </a:lnTo>
                  <a:lnTo>
                    <a:pt x="1027" y="631"/>
                  </a:lnTo>
                  <a:lnTo>
                    <a:pt x="1028" y="631"/>
                  </a:lnTo>
                  <a:lnTo>
                    <a:pt x="1029" y="632"/>
                  </a:lnTo>
                  <a:lnTo>
                    <a:pt x="1031" y="632"/>
                  </a:lnTo>
                  <a:lnTo>
                    <a:pt x="1032" y="632"/>
                  </a:lnTo>
                  <a:lnTo>
                    <a:pt x="1032" y="633"/>
                  </a:lnTo>
                  <a:lnTo>
                    <a:pt x="1032" y="629"/>
                  </a:lnTo>
                  <a:lnTo>
                    <a:pt x="1032" y="626"/>
                  </a:lnTo>
                  <a:lnTo>
                    <a:pt x="1031" y="623"/>
                  </a:lnTo>
                  <a:lnTo>
                    <a:pt x="1031" y="620"/>
                  </a:lnTo>
                  <a:lnTo>
                    <a:pt x="1029" y="616"/>
                  </a:lnTo>
                  <a:lnTo>
                    <a:pt x="1029" y="613"/>
                  </a:lnTo>
                  <a:lnTo>
                    <a:pt x="1028" y="610"/>
                  </a:lnTo>
                  <a:lnTo>
                    <a:pt x="1028" y="607"/>
                  </a:lnTo>
                  <a:lnTo>
                    <a:pt x="1027" y="603"/>
                  </a:lnTo>
                  <a:lnTo>
                    <a:pt x="1027" y="601"/>
                  </a:lnTo>
                  <a:lnTo>
                    <a:pt x="1027" y="598"/>
                  </a:lnTo>
                  <a:lnTo>
                    <a:pt x="1026" y="595"/>
                  </a:lnTo>
                  <a:lnTo>
                    <a:pt x="1026" y="592"/>
                  </a:lnTo>
                  <a:lnTo>
                    <a:pt x="1025" y="588"/>
                  </a:lnTo>
                  <a:lnTo>
                    <a:pt x="1025" y="585"/>
                  </a:lnTo>
                  <a:lnTo>
                    <a:pt x="1025" y="582"/>
                  </a:lnTo>
                  <a:lnTo>
                    <a:pt x="1018" y="576"/>
                  </a:lnTo>
                  <a:lnTo>
                    <a:pt x="1012" y="571"/>
                  </a:lnTo>
                  <a:lnTo>
                    <a:pt x="1005" y="566"/>
                  </a:lnTo>
                  <a:lnTo>
                    <a:pt x="998" y="560"/>
                  </a:lnTo>
                  <a:lnTo>
                    <a:pt x="991" y="555"/>
                  </a:lnTo>
                  <a:lnTo>
                    <a:pt x="986" y="549"/>
                  </a:lnTo>
                  <a:lnTo>
                    <a:pt x="979" y="544"/>
                  </a:lnTo>
                  <a:lnTo>
                    <a:pt x="974" y="540"/>
                  </a:lnTo>
                  <a:lnTo>
                    <a:pt x="968" y="534"/>
                  </a:lnTo>
                  <a:lnTo>
                    <a:pt x="962" y="530"/>
                  </a:lnTo>
                  <a:lnTo>
                    <a:pt x="957" y="524"/>
                  </a:lnTo>
                  <a:lnTo>
                    <a:pt x="952" y="520"/>
                  </a:lnTo>
                  <a:lnTo>
                    <a:pt x="947" y="515"/>
                  </a:lnTo>
                  <a:lnTo>
                    <a:pt x="943" y="510"/>
                  </a:lnTo>
                  <a:lnTo>
                    <a:pt x="939" y="506"/>
                  </a:lnTo>
                  <a:lnTo>
                    <a:pt x="936" y="502"/>
                  </a:lnTo>
                  <a:lnTo>
                    <a:pt x="937" y="506"/>
                  </a:lnTo>
                  <a:lnTo>
                    <a:pt x="937" y="509"/>
                  </a:lnTo>
                  <a:lnTo>
                    <a:pt x="937" y="514"/>
                  </a:lnTo>
                  <a:lnTo>
                    <a:pt x="938" y="518"/>
                  </a:lnTo>
                  <a:lnTo>
                    <a:pt x="938" y="522"/>
                  </a:lnTo>
                  <a:lnTo>
                    <a:pt x="939" y="527"/>
                  </a:lnTo>
                  <a:lnTo>
                    <a:pt x="939" y="531"/>
                  </a:lnTo>
                  <a:lnTo>
                    <a:pt x="940" y="535"/>
                  </a:lnTo>
                  <a:lnTo>
                    <a:pt x="940" y="540"/>
                  </a:lnTo>
                  <a:lnTo>
                    <a:pt x="941" y="544"/>
                  </a:lnTo>
                  <a:lnTo>
                    <a:pt x="941" y="548"/>
                  </a:lnTo>
                  <a:lnTo>
                    <a:pt x="942" y="553"/>
                  </a:lnTo>
                  <a:lnTo>
                    <a:pt x="943" y="557"/>
                  </a:lnTo>
                  <a:lnTo>
                    <a:pt x="943" y="561"/>
                  </a:lnTo>
                  <a:lnTo>
                    <a:pt x="945" y="566"/>
                  </a:lnTo>
                  <a:lnTo>
                    <a:pt x="945" y="570"/>
                  </a:lnTo>
                  <a:close/>
                  <a:moveTo>
                    <a:pt x="983" y="899"/>
                  </a:moveTo>
                  <a:lnTo>
                    <a:pt x="978" y="902"/>
                  </a:lnTo>
                  <a:lnTo>
                    <a:pt x="974" y="907"/>
                  </a:lnTo>
                  <a:lnTo>
                    <a:pt x="969" y="910"/>
                  </a:lnTo>
                  <a:lnTo>
                    <a:pt x="965" y="913"/>
                  </a:lnTo>
                  <a:lnTo>
                    <a:pt x="961" y="917"/>
                  </a:lnTo>
                  <a:lnTo>
                    <a:pt x="957" y="920"/>
                  </a:lnTo>
                  <a:lnTo>
                    <a:pt x="952" y="923"/>
                  </a:lnTo>
                  <a:lnTo>
                    <a:pt x="948" y="926"/>
                  </a:lnTo>
                  <a:lnTo>
                    <a:pt x="943" y="928"/>
                  </a:lnTo>
                  <a:lnTo>
                    <a:pt x="939" y="932"/>
                  </a:lnTo>
                  <a:lnTo>
                    <a:pt x="935" y="934"/>
                  </a:lnTo>
                  <a:lnTo>
                    <a:pt x="931" y="937"/>
                  </a:lnTo>
                  <a:lnTo>
                    <a:pt x="927" y="939"/>
                  </a:lnTo>
                  <a:lnTo>
                    <a:pt x="922" y="941"/>
                  </a:lnTo>
                  <a:lnTo>
                    <a:pt x="918" y="944"/>
                  </a:lnTo>
                  <a:lnTo>
                    <a:pt x="914" y="946"/>
                  </a:lnTo>
                  <a:lnTo>
                    <a:pt x="904" y="940"/>
                  </a:lnTo>
                  <a:lnTo>
                    <a:pt x="917" y="933"/>
                  </a:lnTo>
                  <a:lnTo>
                    <a:pt x="929" y="924"/>
                  </a:lnTo>
                  <a:lnTo>
                    <a:pt x="940" y="914"/>
                  </a:lnTo>
                  <a:lnTo>
                    <a:pt x="952" y="905"/>
                  </a:lnTo>
                  <a:lnTo>
                    <a:pt x="962" y="894"/>
                  </a:lnTo>
                  <a:lnTo>
                    <a:pt x="974" y="883"/>
                  </a:lnTo>
                  <a:lnTo>
                    <a:pt x="984" y="871"/>
                  </a:lnTo>
                  <a:lnTo>
                    <a:pt x="993" y="860"/>
                  </a:lnTo>
                  <a:lnTo>
                    <a:pt x="1000" y="848"/>
                  </a:lnTo>
                  <a:lnTo>
                    <a:pt x="1009" y="836"/>
                  </a:lnTo>
                  <a:lnTo>
                    <a:pt x="1016" y="824"/>
                  </a:lnTo>
                  <a:lnTo>
                    <a:pt x="1022" y="814"/>
                  </a:lnTo>
                  <a:lnTo>
                    <a:pt x="1027" y="803"/>
                  </a:lnTo>
                  <a:lnTo>
                    <a:pt x="1032" y="792"/>
                  </a:lnTo>
                  <a:lnTo>
                    <a:pt x="1035" y="782"/>
                  </a:lnTo>
                  <a:lnTo>
                    <a:pt x="1037" y="774"/>
                  </a:lnTo>
                  <a:lnTo>
                    <a:pt x="1036" y="774"/>
                  </a:lnTo>
                  <a:lnTo>
                    <a:pt x="1035" y="772"/>
                  </a:lnTo>
                  <a:lnTo>
                    <a:pt x="1034" y="772"/>
                  </a:lnTo>
                  <a:lnTo>
                    <a:pt x="1032" y="771"/>
                  </a:lnTo>
                  <a:lnTo>
                    <a:pt x="1031" y="771"/>
                  </a:lnTo>
                  <a:lnTo>
                    <a:pt x="1029" y="770"/>
                  </a:lnTo>
                  <a:lnTo>
                    <a:pt x="1028" y="770"/>
                  </a:lnTo>
                  <a:lnTo>
                    <a:pt x="1027" y="769"/>
                  </a:lnTo>
                  <a:lnTo>
                    <a:pt x="1026" y="769"/>
                  </a:lnTo>
                  <a:lnTo>
                    <a:pt x="1025" y="768"/>
                  </a:lnTo>
                  <a:lnTo>
                    <a:pt x="1024" y="768"/>
                  </a:lnTo>
                  <a:lnTo>
                    <a:pt x="1023" y="767"/>
                  </a:lnTo>
                  <a:lnTo>
                    <a:pt x="1020" y="767"/>
                  </a:lnTo>
                  <a:lnTo>
                    <a:pt x="1019" y="766"/>
                  </a:lnTo>
                  <a:lnTo>
                    <a:pt x="1018" y="766"/>
                  </a:lnTo>
                  <a:lnTo>
                    <a:pt x="1017" y="765"/>
                  </a:lnTo>
                  <a:lnTo>
                    <a:pt x="988" y="804"/>
                  </a:lnTo>
                  <a:lnTo>
                    <a:pt x="986" y="804"/>
                  </a:lnTo>
                  <a:lnTo>
                    <a:pt x="985" y="804"/>
                  </a:lnTo>
                  <a:lnTo>
                    <a:pt x="984" y="804"/>
                  </a:lnTo>
                  <a:lnTo>
                    <a:pt x="983" y="803"/>
                  </a:lnTo>
                  <a:lnTo>
                    <a:pt x="981" y="803"/>
                  </a:lnTo>
                  <a:lnTo>
                    <a:pt x="980" y="803"/>
                  </a:lnTo>
                  <a:lnTo>
                    <a:pt x="979" y="803"/>
                  </a:lnTo>
                  <a:lnTo>
                    <a:pt x="978" y="803"/>
                  </a:lnTo>
                  <a:lnTo>
                    <a:pt x="977" y="802"/>
                  </a:lnTo>
                  <a:lnTo>
                    <a:pt x="976" y="802"/>
                  </a:lnTo>
                  <a:lnTo>
                    <a:pt x="975" y="802"/>
                  </a:lnTo>
                  <a:lnTo>
                    <a:pt x="974" y="802"/>
                  </a:lnTo>
                  <a:lnTo>
                    <a:pt x="972" y="802"/>
                  </a:lnTo>
                  <a:lnTo>
                    <a:pt x="971" y="802"/>
                  </a:lnTo>
                  <a:lnTo>
                    <a:pt x="970" y="801"/>
                  </a:lnTo>
                  <a:lnTo>
                    <a:pt x="969" y="801"/>
                  </a:lnTo>
                  <a:lnTo>
                    <a:pt x="969" y="803"/>
                  </a:lnTo>
                  <a:lnTo>
                    <a:pt x="969" y="804"/>
                  </a:lnTo>
                  <a:lnTo>
                    <a:pt x="969" y="806"/>
                  </a:lnTo>
                  <a:lnTo>
                    <a:pt x="969" y="808"/>
                  </a:lnTo>
                  <a:lnTo>
                    <a:pt x="969" y="809"/>
                  </a:lnTo>
                  <a:lnTo>
                    <a:pt x="969" y="811"/>
                  </a:lnTo>
                  <a:lnTo>
                    <a:pt x="969" y="814"/>
                  </a:lnTo>
                  <a:lnTo>
                    <a:pt x="969" y="815"/>
                  </a:lnTo>
                  <a:lnTo>
                    <a:pt x="969" y="817"/>
                  </a:lnTo>
                  <a:lnTo>
                    <a:pt x="969" y="819"/>
                  </a:lnTo>
                  <a:lnTo>
                    <a:pt x="969" y="820"/>
                  </a:lnTo>
                  <a:lnTo>
                    <a:pt x="969" y="822"/>
                  </a:lnTo>
                  <a:lnTo>
                    <a:pt x="969" y="824"/>
                  </a:lnTo>
                  <a:lnTo>
                    <a:pt x="969" y="826"/>
                  </a:lnTo>
                  <a:lnTo>
                    <a:pt x="969" y="828"/>
                  </a:lnTo>
                  <a:lnTo>
                    <a:pt x="969" y="830"/>
                  </a:lnTo>
                  <a:lnTo>
                    <a:pt x="969" y="832"/>
                  </a:lnTo>
                  <a:lnTo>
                    <a:pt x="969" y="834"/>
                  </a:lnTo>
                  <a:lnTo>
                    <a:pt x="968" y="837"/>
                  </a:lnTo>
                  <a:lnTo>
                    <a:pt x="967" y="842"/>
                  </a:lnTo>
                  <a:lnTo>
                    <a:pt x="966" y="845"/>
                  </a:lnTo>
                  <a:lnTo>
                    <a:pt x="965" y="849"/>
                  </a:lnTo>
                  <a:lnTo>
                    <a:pt x="962" y="854"/>
                  </a:lnTo>
                  <a:lnTo>
                    <a:pt x="960" y="857"/>
                  </a:lnTo>
                  <a:lnTo>
                    <a:pt x="958" y="861"/>
                  </a:lnTo>
                  <a:lnTo>
                    <a:pt x="956" y="866"/>
                  </a:lnTo>
                  <a:lnTo>
                    <a:pt x="952" y="870"/>
                  </a:lnTo>
                  <a:lnTo>
                    <a:pt x="950" y="873"/>
                  </a:lnTo>
                  <a:lnTo>
                    <a:pt x="946" y="876"/>
                  </a:lnTo>
                  <a:lnTo>
                    <a:pt x="942" y="879"/>
                  </a:lnTo>
                  <a:lnTo>
                    <a:pt x="938" y="882"/>
                  </a:lnTo>
                  <a:lnTo>
                    <a:pt x="935" y="883"/>
                  </a:lnTo>
                  <a:lnTo>
                    <a:pt x="931" y="884"/>
                  </a:lnTo>
                  <a:lnTo>
                    <a:pt x="929" y="884"/>
                  </a:lnTo>
                  <a:lnTo>
                    <a:pt x="927" y="885"/>
                  </a:lnTo>
                  <a:lnTo>
                    <a:pt x="923" y="885"/>
                  </a:lnTo>
                  <a:lnTo>
                    <a:pt x="921" y="885"/>
                  </a:lnTo>
                  <a:lnTo>
                    <a:pt x="919" y="885"/>
                  </a:lnTo>
                  <a:lnTo>
                    <a:pt x="917" y="885"/>
                  </a:lnTo>
                  <a:lnTo>
                    <a:pt x="914" y="885"/>
                  </a:lnTo>
                  <a:lnTo>
                    <a:pt x="912" y="885"/>
                  </a:lnTo>
                  <a:lnTo>
                    <a:pt x="911" y="885"/>
                  </a:lnTo>
                  <a:lnTo>
                    <a:pt x="909" y="885"/>
                  </a:lnTo>
                  <a:lnTo>
                    <a:pt x="907" y="884"/>
                  </a:lnTo>
                  <a:lnTo>
                    <a:pt x="904" y="884"/>
                  </a:lnTo>
                  <a:lnTo>
                    <a:pt x="902" y="883"/>
                  </a:lnTo>
                  <a:lnTo>
                    <a:pt x="900" y="882"/>
                  </a:lnTo>
                  <a:lnTo>
                    <a:pt x="898" y="882"/>
                  </a:lnTo>
                  <a:lnTo>
                    <a:pt x="897" y="884"/>
                  </a:lnTo>
                  <a:lnTo>
                    <a:pt x="897" y="886"/>
                  </a:lnTo>
                  <a:lnTo>
                    <a:pt x="897" y="888"/>
                  </a:lnTo>
                  <a:lnTo>
                    <a:pt x="897" y="891"/>
                  </a:lnTo>
                  <a:lnTo>
                    <a:pt x="897" y="893"/>
                  </a:lnTo>
                  <a:lnTo>
                    <a:pt x="897" y="894"/>
                  </a:lnTo>
                  <a:lnTo>
                    <a:pt x="897" y="896"/>
                  </a:lnTo>
                  <a:lnTo>
                    <a:pt x="895" y="898"/>
                  </a:lnTo>
                  <a:lnTo>
                    <a:pt x="895" y="900"/>
                  </a:lnTo>
                  <a:lnTo>
                    <a:pt x="895" y="902"/>
                  </a:lnTo>
                  <a:lnTo>
                    <a:pt x="895" y="905"/>
                  </a:lnTo>
                  <a:lnTo>
                    <a:pt x="895" y="907"/>
                  </a:lnTo>
                  <a:lnTo>
                    <a:pt x="895" y="909"/>
                  </a:lnTo>
                  <a:lnTo>
                    <a:pt x="894" y="911"/>
                  </a:lnTo>
                  <a:lnTo>
                    <a:pt x="894" y="913"/>
                  </a:lnTo>
                  <a:lnTo>
                    <a:pt x="893" y="915"/>
                  </a:lnTo>
                  <a:lnTo>
                    <a:pt x="890" y="927"/>
                  </a:lnTo>
                  <a:lnTo>
                    <a:pt x="884" y="939"/>
                  </a:lnTo>
                  <a:lnTo>
                    <a:pt x="878" y="949"/>
                  </a:lnTo>
                  <a:lnTo>
                    <a:pt x="871" y="958"/>
                  </a:lnTo>
                  <a:lnTo>
                    <a:pt x="862" y="965"/>
                  </a:lnTo>
                  <a:lnTo>
                    <a:pt x="852" y="973"/>
                  </a:lnTo>
                  <a:lnTo>
                    <a:pt x="842" y="978"/>
                  </a:lnTo>
                  <a:lnTo>
                    <a:pt x="831" y="984"/>
                  </a:lnTo>
                  <a:lnTo>
                    <a:pt x="818" y="988"/>
                  </a:lnTo>
                  <a:lnTo>
                    <a:pt x="806" y="991"/>
                  </a:lnTo>
                  <a:lnTo>
                    <a:pt x="794" y="995"/>
                  </a:lnTo>
                  <a:lnTo>
                    <a:pt x="780" y="997"/>
                  </a:lnTo>
                  <a:lnTo>
                    <a:pt x="767" y="999"/>
                  </a:lnTo>
                  <a:lnTo>
                    <a:pt x="753" y="1001"/>
                  </a:lnTo>
                  <a:lnTo>
                    <a:pt x="739" y="1002"/>
                  </a:lnTo>
                  <a:lnTo>
                    <a:pt x="726" y="1003"/>
                  </a:lnTo>
                  <a:lnTo>
                    <a:pt x="707" y="1003"/>
                  </a:lnTo>
                  <a:lnTo>
                    <a:pt x="687" y="1002"/>
                  </a:lnTo>
                  <a:lnTo>
                    <a:pt x="667" y="999"/>
                  </a:lnTo>
                  <a:lnTo>
                    <a:pt x="645" y="995"/>
                  </a:lnTo>
                  <a:lnTo>
                    <a:pt x="624" y="988"/>
                  </a:lnTo>
                  <a:lnTo>
                    <a:pt x="603" y="979"/>
                  </a:lnTo>
                  <a:lnTo>
                    <a:pt x="582" y="971"/>
                  </a:lnTo>
                  <a:lnTo>
                    <a:pt x="562" y="960"/>
                  </a:lnTo>
                  <a:lnTo>
                    <a:pt x="543" y="947"/>
                  </a:lnTo>
                  <a:lnTo>
                    <a:pt x="525" y="934"/>
                  </a:lnTo>
                  <a:lnTo>
                    <a:pt x="508" y="920"/>
                  </a:lnTo>
                  <a:lnTo>
                    <a:pt x="495" y="904"/>
                  </a:lnTo>
                  <a:lnTo>
                    <a:pt x="483" y="887"/>
                  </a:lnTo>
                  <a:lnTo>
                    <a:pt x="475" y="869"/>
                  </a:lnTo>
                  <a:lnTo>
                    <a:pt x="469" y="850"/>
                  </a:lnTo>
                  <a:lnTo>
                    <a:pt x="467" y="831"/>
                  </a:lnTo>
                  <a:lnTo>
                    <a:pt x="457" y="833"/>
                  </a:lnTo>
                  <a:lnTo>
                    <a:pt x="447" y="835"/>
                  </a:lnTo>
                  <a:lnTo>
                    <a:pt x="437" y="839"/>
                  </a:lnTo>
                  <a:lnTo>
                    <a:pt x="425" y="842"/>
                  </a:lnTo>
                  <a:lnTo>
                    <a:pt x="415" y="845"/>
                  </a:lnTo>
                  <a:lnTo>
                    <a:pt x="405" y="848"/>
                  </a:lnTo>
                  <a:lnTo>
                    <a:pt x="394" y="853"/>
                  </a:lnTo>
                  <a:lnTo>
                    <a:pt x="384" y="856"/>
                  </a:lnTo>
                  <a:lnTo>
                    <a:pt x="373" y="861"/>
                  </a:lnTo>
                  <a:lnTo>
                    <a:pt x="363" y="866"/>
                  </a:lnTo>
                  <a:lnTo>
                    <a:pt x="352" y="870"/>
                  </a:lnTo>
                  <a:lnTo>
                    <a:pt x="342" y="875"/>
                  </a:lnTo>
                  <a:lnTo>
                    <a:pt x="332" y="881"/>
                  </a:lnTo>
                  <a:lnTo>
                    <a:pt x="320" y="887"/>
                  </a:lnTo>
                  <a:lnTo>
                    <a:pt x="310" y="893"/>
                  </a:lnTo>
                  <a:lnTo>
                    <a:pt x="300" y="899"/>
                  </a:lnTo>
                  <a:lnTo>
                    <a:pt x="312" y="918"/>
                  </a:lnTo>
                  <a:lnTo>
                    <a:pt x="326" y="937"/>
                  </a:lnTo>
                  <a:lnTo>
                    <a:pt x="343" y="956"/>
                  </a:lnTo>
                  <a:lnTo>
                    <a:pt x="362" y="974"/>
                  </a:lnTo>
                  <a:lnTo>
                    <a:pt x="383" y="992"/>
                  </a:lnTo>
                  <a:lnTo>
                    <a:pt x="406" y="1011"/>
                  </a:lnTo>
                  <a:lnTo>
                    <a:pt x="433" y="1027"/>
                  </a:lnTo>
                  <a:lnTo>
                    <a:pt x="460" y="1043"/>
                  </a:lnTo>
                  <a:lnTo>
                    <a:pt x="490" y="1058"/>
                  </a:lnTo>
                  <a:lnTo>
                    <a:pt x="521" y="1073"/>
                  </a:lnTo>
                  <a:lnTo>
                    <a:pt x="554" y="1084"/>
                  </a:lnTo>
                  <a:lnTo>
                    <a:pt x="587" y="1094"/>
                  </a:lnTo>
                  <a:lnTo>
                    <a:pt x="623" y="1103"/>
                  </a:lnTo>
                  <a:lnTo>
                    <a:pt x="659" y="1109"/>
                  </a:lnTo>
                  <a:lnTo>
                    <a:pt x="696" y="1113"/>
                  </a:lnTo>
                  <a:lnTo>
                    <a:pt x="732" y="1115"/>
                  </a:lnTo>
                  <a:lnTo>
                    <a:pt x="745" y="1114"/>
                  </a:lnTo>
                  <a:lnTo>
                    <a:pt x="756" y="1114"/>
                  </a:lnTo>
                  <a:lnTo>
                    <a:pt x="769" y="1113"/>
                  </a:lnTo>
                  <a:lnTo>
                    <a:pt x="782" y="1110"/>
                  </a:lnTo>
                  <a:lnTo>
                    <a:pt x="793" y="1109"/>
                  </a:lnTo>
                  <a:lnTo>
                    <a:pt x="805" y="1107"/>
                  </a:lnTo>
                  <a:lnTo>
                    <a:pt x="817" y="1104"/>
                  </a:lnTo>
                  <a:lnTo>
                    <a:pt x="828" y="1102"/>
                  </a:lnTo>
                  <a:lnTo>
                    <a:pt x="838" y="1099"/>
                  </a:lnTo>
                  <a:lnTo>
                    <a:pt x="849" y="1095"/>
                  </a:lnTo>
                  <a:lnTo>
                    <a:pt x="857" y="1091"/>
                  </a:lnTo>
                  <a:lnTo>
                    <a:pt x="865" y="1088"/>
                  </a:lnTo>
                  <a:lnTo>
                    <a:pt x="872" y="1083"/>
                  </a:lnTo>
                  <a:lnTo>
                    <a:pt x="876" y="1080"/>
                  </a:lnTo>
                  <a:lnTo>
                    <a:pt x="881" y="1076"/>
                  </a:lnTo>
                  <a:lnTo>
                    <a:pt x="882" y="1071"/>
                  </a:lnTo>
                  <a:lnTo>
                    <a:pt x="883" y="1066"/>
                  </a:lnTo>
                  <a:lnTo>
                    <a:pt x="884" y="1060"/>
                  </a:lnTo>
                  <a:lnTo>
                    <a:pt x="885" y="1054"/>
                  </a:lnTo>
                  <a:lnTo>
                    <a:pt x="885" y="1050"/>
                  </a:lnTo>
                  <a:lnTo>
                    <a:pt x="885" y="1044"/>
                  </a:lnTo>
                  <a:lnTo>
                    <a:pt x="885" y="1039"/>
                  </a:lnTo>
                  <a:lnTo>
                    <a:pt x="885" y="1034"/>
                  </a:lnTo>
                  <a:lnTo>
                    <a:pt x="884" y="1029"/>
                  </a:lnTo>
                  <a:lnTo>
                    <a:pt x="883" y="1024"/>
                  </a:lnTo>
                  <a:lnTo>
                    <a:pt x="881" y="1019"/>
                  </a:lnTo>
                  <a:lnTo>
                    <a:pt x="880" y="1014"/>
                  </a:lnTo>
                  <a:lnTo>
                    <a:pt x="878" y="1010"/>
                  </a:lnTo>
                  <a:lnTo>
                    <a:pt x="874" y="1004"/>
                  </a:lnTo>
                  <a:lnTo>
                    <a:pt x="871" y="1000"/>
                  </a:lnTo>
                  <a:lnTo>
                    <a:pt x="868" y="996"/>
                  </a:lnTo>
                  <a:lnTo>
                    <a:pt x="864" y="990"/>
                  </a:lnTo>
                  <a:lnTo>
                    <a:pt x="864" y="989"/>
                  </a:lnTo>
                  <a:lnTo>
                    <a:pt x="864" y="988"/>
                  </a:lnTo>
                  <a:lnTo>
                    <a:pt x="864" y="986"/>
                  </a:lnTo>
                  <a:lnTo>
                    <a:pt x="865" y="985"/>
                  </a:lnTo>
                  <a:lnTo>
                    <a:pt x="865" y="982"/>
                  </a:lnTo>
                  <a:lnTo>
                    <a:pt x="866" y="979"/>
                  </a:lnTo>
                  <a:lnTo>
                    <a:pt x="866" y="977"/>
                  </a:lnTo>
                  <a:lnTo>
                    <a:pt x="868" y="974"/>
                  </a:lnTo>
                  <a:lnTo>
                    <a:pt x="870" y="971"/>
                  </a:lnTo>
                  <a:lnTo>
                    <a:pt x="871" y="967"/>
                  </a:lnTo>
                  <a:lnTo>
                    <a:pt x="872" y="965"/>
                  </a:lnTo>
                  <a:lnTo>
                    <a:pt x="874" y="962"/>
                  </a:lnTo>
                  <a:lnTo>
                    <a:pt x="876" y="960"/>
                  </a:lnTo>
                  <a:lnTo>
                    <a:pt x="880" y="957"/>
                  </a:lnTo>
                  <a:lnTo>
                    <a:pt x="882" y="954"/>
                  </a:lnTo>
                  <a:lnTo>
                    <a:pt x="883" y="958"/>
                  </a:lnTo>
                  <a:lnTo>
                    <a:pt x="884" y="961"/>
                  </a:lnTo>
                  <a:lnTo>
                    <a:pt x="885" y="964"/>
                  </a:lnTo>
                  <a:lnTo>
                    <a:pt x="888" y="967"/>
                  </a:lnTo>
                  <a:lnTo>
                    <a:pt x="889" y="971"/>
                  </a:lnTo>
                  <a:lnTo>
                    <a:pt x="890" y="973"/>
                  </a:lnTo>
                  <a:lnTo>
                    <a:pt x="891" y="976"/>
                  </a:lnTo>
                  <a:lnTo>
                    <a:pt x="893" y="978"/>
                  </a:lnTo>
                  <a:lnTo>
                    <a:pt x="894" y="980"/>
                  </a:lnTo>
                  <a:lnTo>
                    <a:pt x="895" y="983"/>
                  </a:lnTo>
                  <a:lnTo>
                    <a:pt x="898" y="984"/>
                  </a:lnTo>
                  <a:lnTo>
                    <a:pt x="899" y="986"/>
                  </a:lnTo>
                  <a:lnTo>
                    <a:pt x="900" y="987"/>
                  </a:lnTo>
                  <a:lnTo>
                    <a:pt x="902" y="989"/>
                  </a:lnTo>
                  <a:lnTo>
                    <a:pt x="903" y="990"/>
                  </a:lnTo>
                  <a:lnTo>
                    <a:pt x="904" y="990"/>
                  </a:lnTo>
                  <a:lnTo>
                    <a:pt x="905" y="991"/>
                  </a:lnTo>
                  <a:lnTo>
                    <a:pt x="908" y="991"/>
                  </a:lnTo>
                  <a:lnTo>
                    <a:pt x="910" y="992"/>
                  </a:lnTo>
                  <a:lnTo>
                    <a:pt x="912" y="992"/>
                  </a:lnTo>
                  <a:lnTo>
                    <a:pt x="914" y="992"/>
                  </a:lnTo>
                  <a:lnTo>
                    <a:pt x="918" y="992"/>
                  </a:lnTo>
                  <a:lnTo>
                    <a:pt x="920" y="992"/>
                  </a:lnTo>
                  <a:lnTo>
                    <a:pt x="923" y="992"/>
                  </a:lnTo>
                  <a:lnTo>
                    <a:pt x="927" y="992"/>
                  </a:lnTo>
                  <a:lnTo>
                    <a:pt x="929" y="992"/>
                  </a:lnTo>
                  <a:lnTo>
                    <a:pt x="932" y="991"/>
                  </a:lnTo>
                  <a:lnTo>
                    <a:pt x="936" y="991"/>
                  </a:lnTo>
                  <a:lnTo>
                    <a:pt x="939" y="990"/>
                  </a:lnTo>
                  <a:lnTo>
                    <a:pt x="942" y="989"/>
                  </a:lnTo>
                  <a:lnTo>
                    <a:pt x="946" y="988"/>
                  </a:lnTo>
                  <a:lnTo>
                    <a:pt x="949" y="987"/>
                  </a:lnTo>
                  <a:lnTo>
                    <a:pt x="951" y="986"/>
                  </a:lnTo>
                  <a:lnTo>
                    <a:pt x="953" y="984"/>
                  </a:lnTo>
                  <a:lnTo>
                    <a:pt x="956" y="982"/>
                  </a:lnTo>
                  <a:lnTo>
                    <a:pt x="959" y="978"/>
                  </a:lnTo>
                  <a:lnTo>
                    <a:pt x="961" y="976"/>
                  </a:lnTo>
                  <a:lnTo>
                    <a:pt x="965" y="972"/>
                  </a:lnTo>
                  <a:lnTo>
                    <a:pt x="968" y="969"/>
                  </a:lnTo>
                  <a:lnTo>
                    <a:pt x="971" y="965"/>
                  </a:lnTo>
                  <a:lnTo>
                    <a:pt x="975" y="962"/>
                  </a:lnTo>
                  <a:lnTo>
                    <a:pt x="979" y="958"/>
                  </a:lnTo>
                  <a:lnTo>
                    <a:pt x="984" y="954"/>
                  </a:lnTo>
                  <a:lnTo>
                    <a:pt x="988" y="951"/>
                  </a:lnTo>
                  <a:lnTo>
                    <a:pt x="994" y="948"/>
                  </a:lnTo>
                  <a:lnTo>
                    <a:pt x="998" y="946"/>
                  </a:lnTo>
                  <a:lnTo>
                    <a:pt x="1005" y="944"/>
                  </a:lnTo>
                  <a:lnTo>
                    <a:pt x="1012" y="943"/>
                  </a:lnTo>
                  <a:lnTo>
                    <a:pt x="1017" y="941"/>
                  </a:lnTo>
                  <a:lnTo>
                    <a:pt x="1023" y="940"/>
                  </a:lnTo>
                  <a:lnTo>
                    <a:pt x="1029" y="939"/>
                  </a:lnTo>
                  <a:lnTo>
                    <a:pt x="1036" y="938"/>
                  </a:lnTo>
                  <a:lnTo>
                    <a:pt x="1043" y="937"/>
                  </a:lnTo>
                  <a:lnTo>
                    <a:pt x="1051" y="937"/>
                  </a:lnTo>
                  <a:lnTo>
                    <a:pt x="1058" y="936"/>
                  </a:lnTo>
                  <a:lnTo>
                    <a:pt x="1065" y="935"/>
                  </a:lnTo>
                  <a:lnTo>
                    <a:pt x="1073" y="935"/>
                  </a:lnTo>
                  <a:lnTo>
                    <a:pt x="1081" y="934"/>
                  </a:lnTo>
                  <a:lnTo>
                    <a:pt x="1087" y="933"/>
                  </a:lnTo>
                  <a:lnTo>
                    <a:pt x="1095" y="933"/>
                  </a:lnTo>
                  <a:lnTo>
                    <a:pt x="1101" y="932"/>
                  </a:lnTo>
                  <a:lnTo>
                    <a:pt x="1108" y="931"/>
                  </a:lnTo>
                  <a:lnTo>
                    <a:pt x="1112" y="931"/>
                  </a:lnTo>
                  <a:lnTo>
                    <a:pt x="1117" y="930"/>
                  </a:lnTo>
                  <a:lnTo>
                    <a:pt x="1108" y="925"/>
                  </a:lnTo>
                  <a:lnTo>
                    <a:pt x="1099" y="922"/>
                  </a:lnTo>
                  <a:lnTo>
                    <a:pt x="1090" y="918"/>
                  </a:lnTo>
                  <a:lnTo>
                    <a:pt x="1081" y="914"/>
                  </a:lnTo>
                  <a:lnTo>
                    <a:pt x="1073" y="911"/>
                  </a:lnTo>
                  <a:lnTo>
                    <a:pt x="1065" y="909"/>
                  </a:lnTo>
                  <a:lnTo>
                    <a:pt x="1056" y="907"/>
                  </a:lnTo>
                  <a:lnTo>
                    <a:pt x="1048" y="905"/>
                  </a:lnTo>
                  <a:lnTo>
                    <a:pt x="1041" y="902"/>
                  </a:lnTo>
                  <a:lnTo>
                    <a:pt x="1033" y="901"/>
                  </a:lnTo>
                  <a:lnTo>
                    <a:pt x="1025" y="900"/>
                  </a:lnTo>
                  <a:lnTo>
                    <a:pt x="1017" y="899"/>
                  </a:lnTo>
                  <a:lnTo>
                    <a:pt x="1008" y="899"/>
                  </a:lnTo>
                  <a:lnTo>
                    <a:pt x="1000" y="898"/>
                  </a:lnTo>
                  <a:lnTo>
                    <a:pt x="991" y="899"/>
                  </a:lnTo>
                  <a:lnTo>
                    <a:pt x="983" y="899"/>
                  </a:lnTo>
                  <a:close/>
                  <a:moveTo>
                    <a:pt x="1060" y="784"/>
                  </a:moveTo>
                  <a:lnTo>
                    <a:pt x="1057" y="790"/>
                  </a:lnTo>
                  <a:lnTo>
                    <a:pt x="1056" y="796"/>
                  </a:lnTo>
                  <a:lnTo>
                    <a:pt x="1054" y="802"/>
                  </a:lnTo>
                  <a:lnTo>
                    <a:pt x="1051" y="807"/>
                  </a:lnTo>
                  <a:lnTo>
                    <a:pt x="1048" y="813"/>
                  </a:lnTo>
                  <a:lnTo>
                    <a:pt x="1045" y="819"/>
                  </a:lnTo>
                  <a:lnTo>
                    <a:pt x="1043" y="824"/>
                  </a:lnTo>
                  <a:lnTo>
                    <a:pt x="1039" y="830"/>
                  </a:lnTo>
                  <a:lnTo>
                    <a:pt x="1036" y="835"/>
                  </a:lnTo>
                  <a:lnTo>
                    <a:pt x="1033" y="841"/>
                  </a:lnTo>
                  <a:lnTo>
                    <a:pt x="1029" y="846"/>
                  </a:lnTo>
                  <a:lnTo>
                    <a:pt x="1026" y="850"/>
                  </a:lnTo>
                  <a:lnTo>
                    <a:pt x="1022" y="856"/>
                  </a:lnTo>
                  <a:lnTo>
                    <a:pt x="1018" y="861"/>
                  </a:lnTo>
                  <a:lnTo>
                    <a:pt x="1014" y="866"/>
                  </a:lnTo>
                  <a:lnTo>
                    <a:pt x="1009" y="871"/>
                  </a:lnTo>
                  <a:lnTo>
                    <a:pt x="1013" y="870"/>
                  </a:lnTo>
                  <a:lnTo>
                    <a:pt x="1015" y="869"/>
                  </a:lnTo>
                  <a:lnTo>
                    <a:pt x="1018" y="869"/>
                  </a:lnTo>
                  <a:lnTo>
                    <a:pt x="1020" y="868"/>
                  </a:lnTo>
                  <a:lnTo>
                    <a:pt x="1024" y="868"/>
                  </a:lnTo>
                  <a:lnTo>
                    <a:pt x="1027" y="867"/>
                  </a:lnTo>
                  <a:lnTo>
                    <a:pt x="1031" y="867"/>
                  </a:lnTo>
                  <a:lnTo>
                    <a:pt x="1034" y="866"/>
                  </a:lnTo>
                  <a:lnTo>
                    <a:pt x="1037" y="866"/>
                  </a:lnTo>
                  <a:lnTo>
                    <a:pt x="1042" y="865"/>
                  </a:lnTo>
                  <a:lnTo>
                    <a:pt x="1045" y="865"/>
                  </a:lnTo>
                  <a:lnTo>
                    <a:pt x="1050" y="865"/>
                  </a:lnTo>
                  <a:lnTo>
                    <a:pt x="1054" y="863"/>
                  </a:lnTo>
                  <a:lnTo>
                    <a:pt x="1058" y="863"/>
                  </a:lnTo>
                  <a:lnTo>
                    <a:pt x="1064" y="863"/>
                  </a:lnTo>
                  <a:lnTo>
                    <a:pt x="1068" y="863"/>
                  </a:lnTo>
                  <a:lnTo>
                    <a:pt x="1074" y="866"/>
                  </a:lnTo>
                  <a:lnTo>
                    <a:pt x="1080" y="867"/>
                  </a:lnTo>
                  <a:lnTo>
                    <a:pt x="1084" y="869"/>
                  </a:lnTo>
                  <a:lnTo>
                    <a:pt x="1089" y="871"/>
                  </a:lnTo>
                  <a:lnTo>
                    <a:pt x="1093" y="873"/>
                  </a:lnTo>
                  <a:lnTo>
                    <a:pt x="1098" y="875"/>
                  </a:lnTo>
                  <a:lnTo>
                    <a:pt x="1102" y="879"/>
                  </a:lnTo>
                  <a:lnTo>
                    <a:pt x="1108" y="881"/>
                  </a:lnTo>
                  <a:lnTo>
                    <a:pt x="1113" y="884"/>
                  </a:lnTo>
                  <a:lnTo>
                    <a:pt x="1119" y="887"/>
                  </a:lnTo>
                  <a:lnTo>
                    <a:pt x="1125" y="889"/>
                  </a:lnTo>
                  <a:lnTo>
                    <a:pt x="1132" y="894"/>
                  </a:lnTo>
                  <a:lnTo>
                    <a:pt x="1140" y="897"/>
                  </a:lnTo>
                  <a:lnTo>
                    <a:pt x="1149" y="900"/>
                  </a:lnTo>
                  <a:lnTo>
                    <a:pt x="1158" y="905"/>
                  </a:lnTo>
                  <a:lnTo>
                    <a:pt x="1169" y="908"/>
                  </a:lnTo>
                  <a:lnTo>
                    <a:pt x="1169" y="906"/>
                  </a:lnTo>
                  <a:lnTo>
                    <a:pt x="1169" y="902"/>
                  </a:lnTo>
                  <a:lnTo>
                    <a:pt x="1168" y="900"/>
                  </a:lnTo>
                  <a:lnTo>
                    <a:pt x="1168" y="897"/>
                  </a:lnTo>
                  <a:lnTo>
                    <a:pt x="1168" y="895"/>
                  </a:lnTo>
                  <a:lnTo>
                    <a:pt x="1168" y="892"/>
                  </a:lnTo>
                  <a:lnTo>
                    <a:pt x="1168" y="889"/>
                  </a:lnTo>
                  <a:lnTo>
                    <a:pt x="1168" y="886"/>
                  </a:lnTo>
                  <a:lnTo>
                    <a:pt x="1167" y="884"/>
                  </a:lnTo>
                  <a:lnTo>
                    <a:pt x="1167" y="881"/>
                  </a:lnTo>
                  <a:lnTo>
                    <a:pt x="1167" y="878"/>
                  </a:lnTo>
                  <a:lnTo>
                    <a:pt x="1167" y="875"/>
                  </a:lnTo>
                  <a:lnTo>
                    <a:pt x="1166" y="872"/>
                  </a:lnTo>
                  <a:lnTo>
                    <a:pt x="1166" y="870"/>
                  </a:lnTo>
                  <a:lnTo>
                    <a:pt x="1166" y="867"/>
                  </a:lnTo>
                  <a:lnTo>
                    <a:pt x="1165" y="863"/>
                  </a:lnTo>
                  <a:lnTo>
                    <a:pt x="1159" y="858"/>
                  </a:lnTo>
                  <a:lnTo>
                    <a:pt x="1153" y="853"/>
                  </a:lnTo>
                  <a:lnTo>
                    <a:pt x="1147" y="847"/>
                  </a:lnTo>
                  <a:lnTo>
                    <a:pt x="1141" y="843"/>
                  </a:lnTo>
                  <a:lnTo>
                    <a:pt x="1134" y="837"/>
                  </a:lnTo>
                  <a:lnTo>
                    <a:pt x="1129" y="832"/>
                  </a:lnTo>
                  <a:lnTo>
                    <a:pt x="1123" y="828"/>
                  </a:lnTo>
                  <a:lnTo>
                    <a:pt x="1117" y="823"/>
                  </a:lnTo>
                  <a:lnTo>
                    <a:pt x="1111" y="819"/>
                  </a:lnTo>
                  <a:lnTo>
                    <a:pt x="1105" y="815"/>
                  </a:lnTo>
                  <a:lnTo>
                    <a:pt x="1100" y="810"/>
                  </a:lnTo>
                  <a:lnTo>
                    <a:pt x="1094" y="806"/>
                  </a:lnTo>
                  <a:lnTo>
                    <a:pt x="1089" y="803"/>
                  </a:lnTo>
                  <a:lnTo>
                    <a:pt x="1084" y="800"/>
                  </a:lnTo>
                  <a:lnTo>
                    <a:pt x="1080" y="796"/>
                  </a:lnTo>
                  <a:lnTo>
                    <a:pt x="1074" y="793"/>
                  </a:lnTo>
                  <a:lnTo>
                    <a:pt x="1073" y="793"/>
                  </a:lnTo>
                  <a:lnTo>
                    <a:pt x="1072" y="792"/>
                  </a:lnTo>
                  <a:lnTo>
                    <a:pt x="1071" y="792"/>
                  </a:lnTo>
                  <a:lnTo>
                    <a:pt x="1070" y="791"/>
                  </a:lnTo>
                  <a:lnTo>
                    <a:pt x="1068" y="790"/>
                  </a:lnTo>
                  <a:lnTo>
                    <a:pt x="1067" y="789"/>
                  </a:lnTo>
                  <a:lnTo>
                    <a:pt x="1066" y="789"/>
                  </a:lnTo>
                  <a:lnTo>
                    <a:pt x="1065" y="788"/>
                  </a:lnTo>
                  <a:lnTo>
                    <a:pt x="1064" y="788"/>
                  </a:lnTo>
                  <a:lnTo>
                    <a:pt x="1063" y="787"/>
                  </a:lnTo>
                  <a:lnTo>
                    <a:pt x="1062" y="785"/>
                  </a:lnTo>
                  <a:lnTo>
                    <a:pt x="1061" y="785"/>
                  </a:lnTo>
                  <a:lnTo>
                    <a:pt x="1060" y="784"/>
                  </a:lnTo>
                  <a:close/>
                  <a:moveTo>
                    <a:pt x="1063" y="693"/>
                  </a:moveTo>
                  <a:lnTo>
                    <a:pt x="1064" y="697"/>
                  </a:lnTo>
                  <a:lnTo>
                    <a:pt x="1065" y="700"/>
                  </a:lnTo>
                  <a:lnTo>
                    <a:pt x="1066" y="703"/>
                  </a:lnTo>
                  <a:lnTo>
                    <a:pt x="1066" y="707"/>
                  </a:lnTo>
                  <a:lnTo>
                    <a:pt x="1067" y="711"/>
                  </a:lnTo>
                  <a:lnTo>
                    <a:pt x="1067" y="714"/>
                  </a:lnTo>
                  <a:lnTo>
                    <a:pt x="1068" y="717"/>
                  </a:lnTo>
                  <a:lnTo>
                    <a:pt x="1068" y="722"/>
                  </a:lnTo>
                  <a:lnTo>
                    <a:pt x="1068" y="725"/>
                  </a:lnTo>
                  <a:lnTo>
                    <a:pt x="1068" y="728"/>
                  </a:lnTo>
                  <a:lnTo>
                    <a:pt x="1068" y="732"/>
                  </a:lnTo>
                  <a:lnTo>
                    <a:pt x="1068" y="736"/>
                  </a:lnTo>
                  <a:lnTo>
                    <a:pt x="1068" y="739"/>
                  </a:lnTo>
                  <a:lnTo>
                    <a:pt x="1068" y="743"/>
                  </a:lnTo>
                  <a:lnTo>
                    <a:pt x="1067" y="746"/>
                  </a:lnTo>
                  <a:lnTo>
                    <a:pt x="1067" y="751"/>
                  </a:lnTo>
                  <a:lnTo>
                    <a:pt x="1068" y="751"/>
                  </a:lnTo>
                  <a:lnTo>
                    <a:pt x="1071" y="752"/>
                  </a:lnTo>
                  <a:lnTo>
                    <a:pt x="1072" y="753"/>
                  </a:lnTo>
                  <a:lnTo>
                    <a:pt x="1074" y="753"/>
                  </a:lnTo>
                  <a:lnTo>
                    <a:pt x="1075" y="754"/>
                  </a:lnTo>
                  <a:lnTo>
                    <a:pt x="1076" y="755"/>
                  </a:lnTo>
                  <a:lnTo>
                    <a:pt x="1079" y="756"/>
                  </a:lnTo>
                  <a:lnTo>
                    <a:pt x="1080" y="756"/>
                  </a:lnTo>
                  <a:lnTo>
                    <a:pt x="1081" y="757"/>
                  </a:lnTo>
                  <a:lnTo>
                    <a:pt x="1083" y="758"/>
                  </a:lnTo>
                  <a:lnTo>
                    <a:pt x="1084" y="759"/>
                  </a:lnTo>
                  <a:lnTo>
                    <a:pt x="1085" y="761"/>
                  </a:lnTo>
                  <a:lnTo>
                    <a:pt x="1086" y="761"/>
                  </a:lnTo>
                  <a:lnTo>
                    <a:pt x="1089" y="762"/>
                  </a:lnTo>
                  <a:lnTo>
                    <a:pt x="1090" y="763"/>
                  </a:lnTo>
                  <a:lnTo>
                    <a:pt x="1091" y="763"/>
                  </a:lnTo>
                  <a:lnTo>
                    <a:pt x="1095" y="765"/>
                  </a:lnTo>
                  <a:lnTo>
                    <a:pt x="1100" y="768"/>
                  </a:lnTo>
                  <a:lnTo>
                    <a:pt x="1104" y="770"/>
                  </a:lnTo>
                  <a:lnTo>
                    <a:pt x="1109" y="772"/>
                  </a:lnTo>
                  <a:lnTo>
                    <a:pt x="1113" y="776"/>
                  </a:lnTo>
                  <a:lnTo>
                    <a:pt x="1118" y="778"/>
                  </a:lnTo>
                  <a:lnTo>
                    <a:pt x="1122" y="780"/>
                  </a:lnTo>
                  <a:lnTo>
                    <a:pt x="1125" y="783"/>
                  </a:lnTo>
                  <a:lnTo>
                    <a:pt x="1130" y="785"/>
                  </a:lnTo>
                  <a:lnTo>
                    <a:pt x="1134" y="789"/>
                  </a:lnTo>
                  <a:lnTo>
                    <a:pt x="1139" y="792"/>
                  </a:lnTo>
                  <a:lnTo>
                    <a:pt x="1142" y="794"/>
                  </a:lnTo>
                  <a:lnTo>
                    <a:pt x="1147" y="797"/>
                  </a:lnTo>
                  <a:lnTo>
                    <a:pt x="1151" y="801"/>
                  </a:lnTo>
                  <a:lnTo>
                    <a:pt x="1156" y="803"/>
                  </a:lnTo>
                  <a:lnTo>
                    <a:pt x="1159" y="806"/>
                  </a:lnTo>
                  <a:lnTo>
                    <a:pt x="1159" y="803"/>
                  </a:lnTo>
                  <a:lnTo>
                    <a:pt x="1159" y="801"/>
                  </a:lnTo>
                  <a:lnTo>
                    <a:pt x="1158" y="797"/>
                  </a:lnTo>
                  <a:lnTo>
                    <a:pt x="1158" y="794"/>
                  </a:lnTo>
                  <a:lnTo>
                    <a:pt x="1158" y="791"/>
                  </a:lnTo>
                  <a:lnTo>
                    <a:pt x="1157" y="788"/>
                  </a:lnTo>
                  <a:lnTo>
                    <a:pt x="1157" y="785"/>
                  </a:lnTo>
                  <a:lnTo>
                    <a:pt x="1157" y="782"/>
                  </a:lnTo>
                  <a:lnTo>
                    <a:pt x="1157" y="779"/>
                  </a:lnTo>
                  <a:lnTo>
                    <a:pt x="1156" y="777"/>
                  </a:lnTo>
                  <a:lnTo>
                    <a:pt x="1156" y="774"/>
                  </a:lnTo>
                  <a:lnTo>
                    <a:pt x="1156" y="770"/>
                  </a:lnTo>
                  <a:lnTo>
                    <a:pt x="1154" y="768"/>
                  </a:lnTo>
                  <a:lnTo>
                    <a:pt x="1154" y="765"/>
                  </a:lnTo>
                  <a:lnTo>
                    <a:pt x="1154" y="763"/>
                  </a:lnTo>
                  <a:lnTo>
                    <a:pt x="1153" y="759"/>
                  </a:lnTo>
                  <a:lnTo>
                    <a:pt x="1149" y="755"/>
                  </a:lnTo>
                  <a:lnTo>
                    <a:pt x="1143" y="751"/>
                  </a:lnTo>
                  <a:lnTo>
                    <a:pt x="1138" y="746"/>
                  </a:lnTo>
                  <a:lnTo>
                    <a:pt x="1132" y="742"/>
                  </a:lnTo>
                  <a:lnTo>
                    <a:pt x="1127" y="738"/>
                  </a:lnTo>
                  <a:lnTo>
                    <a:pt x="1121" y="733"/>
                  </a:lnTo>
                  <a:lnTo>
                    <a:pt x="1115" y="729"/>
                  </a:lnTo>
                  <a:lnTo>
                    <a:pt x="1110" y="725"/>
                  </a:lnTo>
                  <a:lnTo>
                    <a:pt x="1104" y="720"/>
                  </a:lnTo>
                  <a:lnTo>
                    <a:pt x="1099" y="717"/>
                  </a:lnTo>
                  <a:lnTo>
                    <a:pt x="1093" y="713"/>
                  </a:lnTo>
                  <a:lnTo>
                    <a:pt x="1086" y="709"/>
                  </a:lnTo>
                  <a:lnTo>
                    <a:pt x="1081" y="704"/>
                  </a:lnTo>
                  <a:lnTo>
                    <a:pt x="1075" y="701"/>
                  </a:lnTo>
                  <a:lnTo>
                    <a:pt x="1070" y="697"/>
                  </a:lnTo>
                  <a:lnTo>
                    <a:pt x="1063" y="693"/>
                  </a:lnTo>
                  <a:close/>
                  <a:moveTo>
                    <a:pt x="1032" y="732"/>
                  </a:moveTo>
                  <a:lnTo>
                    <a:pt x="1029" y="724"/>
                  </a:lnTo>
                  <a:lnTo>
                    <a:pt x="1026" y="716"/>
                  </a:lnTo>
                  <a:lnTo>
                    <a:pt x="1022" y="709"/>
                  </a:lnTo>
                  <a:lnTo>
                    <a:pt x="1018" y="701"/>
                  </a:lnTo>
                  <a:lnTo>
                    <a:pt x="1014" y="693"/>
                  </a:lnTo>
                  <a:lnTo>
                    <a:pt x="1009" y="687"/>
                  </a:lnTo>
                  <a:lnTo>
                    <a:pt x="1005" y="680"/>
                  </a:lnTo>
                  <a:lnTo>
                    <a:pt x="1000" y="674"/>
                  </a:lnTo>
                  <a:lnTo>
                    <a:pt x="996" y="667"/>
                  </a:lnTo>
                  <a:lnTo>
                    <a:pt x="990" y="662"/>
                  </a:lnTo>
                  <a:lnTo>
                    <a:pt x="985" y="657"/>
                  </a:lnTo>
                  <a:lnTo>
                    <a:pt x="980" y="651"/>
                  </a:lnTo>
                  <a:lnTo>
                    <a:pt x="975" y="646"/>
                  </a:lnTo>
                  <a:lnTo>
                    <a:pt x="969" y="641"/>
                  </a:lnTo>
                  <a:lnTo>
                    <a:pt x="964" y="637"/>
                  </a:lnTo>
                  <a:lnTo>
                    <a:pt x="958" y="633"/>
                  </a:lnTo>
                  <a:lnTo>
                    <a:pt x="958" y="632"/>
                  </a:lnTo>
                  <a:lnTo>
                    <a:pt x="957" y="632"/>
                  </a:lnTo>
                  <a:lnTo>
                    <a:pt x="956" y="631"/>
                  </a:lnTo>
                  <a:lnTo>
                    <a:pt x="955" y="631"/>
                  </a:lnTo>
                  <a:lnTo>
                    <a:pt x="955" y="629"/>
                  </a:lnTo>
                  <a:lnTo>
                    <a:pt x="953" y="629"/>
                  </a:lnTo>
                  <a:lnTo>
                    <a:pt x="952" y="629"/>
                  </a:lnTo>
                  <a:lnTo>
                    <a:pt x="952" y="628"/>
                  </a:lnTo>
                  <a:lnTo>
                    <a:pt x="953" y="634"/>
                  </a:lnTo>
                  <a:lnTo>
                    <a:pt x="953" y="638"/>
                  </a:lnTo>
                  <a:lnTo>
                    <a:pt x="955" y="644"/>
                  </a:lnTo>
                  <a:lnTo>
                    <a:pt x="955" y="648"/>
                  </a:lnTo>
                  <a:lnTo>
                    <a:pt x="956" y="653"/>
                  </a:lnTo>
                  <a:lnTo>
                    <a:pt x="956" y="658"/>
                  </a:lnTo>
                  <a:lnTo>
                    <a:pt x="957" y="662"/>
                  </a:lnTo>
                  <a:lnTo>
                    <a:pt x="957" y="666"/>
                  </a:lnTo>
                  <a:lnTo>
                    <a:pt x="958" y="672"/>
                  </a:lnTo>
                  <a:lnTo>
                    <a:pt x="958" y="676"/>
                  </a:lnTo>
                  <a:lnTo>
                    <a:pt x="959" y="680"/>
                  </a:lnTo>
                  <a:lnTo>
                    <a:pt x="959" y="685"/>
                  </a:lnTo>
                  <a:lnTo>
                    <a:pt x="960" y="689"/>
                  </a:lnTo>
                  <a:lnTo>
                    <a:pt x="960" y="693"/>
                  </a:lnTo>
                  <a:lnTo>
                    <a:pt x="961" y="698"/>
                  </a:lnTo>
                  <a:lnTo>
                    <a:pt x="961" y="702"/>
                  </a:lnTo>
                  <a:lnTo>
                    <a:pt x="966" y="704"/>
                  </a:lnTo>
                  <a:lnTo>
                    <a:pt x="970" y="705"/>
                  </a:lnTo>
                  <a:lnTo>
                    <a:pt x="975" y="707"/>
                  </a:lnTo>
                  <a:lnTo>
                    <a:pt x="978" y="710"/>
                  </a:lnTo>
                  <a:lnTo>
                    <a:pt x="983" y="711"/>
                  </a:lnTo>
                  <a:lnTo>
                    <a:pt x="987" y="713"/>
                  </a:lnTo>
                  <a:lnTo>
                    <a:pt x="991" y="715"/>
                  </a:lnTo>
                  <a:lnTo>
                    <a:pt x="996" y="717"/>
                  </a:lnTo>
                  <a:lnTo>
                    <a:pt x="1000" y="718"/>
                  </a:lnTo>
                  <a:lnTo>
                    <a:pt x="1005" y="720"/>
                  </a:lnTo>
                  <a:lnTo>
                    <a:pt x="1009" y="723"/>
                  </a:lnTo>
                  <a:lnTo>
                    <a:pt x="1014" y="725"/>
                  </a:lnTo>
                  <a:lnTo>
                    <a:pt x="1018" y="727"/>
                  </a:lnTo>
                  <a:lnTo>
                    <a:pt x="1023" y="729"/>
                  </a:lnTo>
                  <a:lnTo>
                    <a:pt x="1027" y="730"/>
                  </a:lnTo>
                  <a:lnTo>
                    <a:pt x="1032" y="732"/>
                  </a:lnTo>
                  <a:close/>
                  <a:moveTo>
                    <a:pt x="899" y="419"/>
                  </a:moveTo>
                  <a:lnTo>
                    <a:pt x="895" y="425"/>
                  </a:lnTo>
                  <a:lnTo>
                    <a:pt x="892" y="430"/>
                  </a:lnTo>
                  <a:lnTo>
                    <a:pt x="889" y="436"/>
                  </a:lnTo>
                  <a:lnTo>
                    <a:pt x="884" y="441"/>
                  </a:lnTo>
                  <a:lnTo>
                    <a:pt x="881" y="446"/>
                  </a:lnTo>
                  <a:lnTo>
                    <a:pt x="878" y="453"/>
                  </a:lnTo>
                  <a:lnTo>
                    <a:pt x="875" y="458"/>
                  </a:lnTo>
                  <a:lnTo>
                    <a:pt x="872" y="465"/>
                  </a:lnTo>
                  <a:lnTo>
                    <a:pt x="870" y="470"/>
                  </a:lnTo>
                  <a:lnTo>
                    <a:pt x="869" y="476"/>
                  </a:lnTo>
                  <a:lnTo>
                    <a:pt x="866" y="482"/>
                  </a:lnTo>
                  <a:lnTo>
                    <a:pt x="866" y="488"/>
                  </a:lnTo>
                  <a:lnTo>
                    <a:pt x="865" y="492"/>
                  </a:lnTo>
                  <a:lnTo>
                    <a:pt x="866" y="497"/>
                  </a:lnTo>
                  <a:lnTo>
                    <a:pt x="868" y="503"/>
                  </a:lnTo>
                  <a:lnTo>
                    <a:pt x="870" y="507"/>
                  </a:lnTo>
                  <a:lnTo>
                    <a:pt x="871" y="510"/>
                  </a:lnTo>
                  <a:lnTo>
                    <a:pt x="873" y="512"/>
                  </a:lnTo>
                  <a:lnTo>
                    <a:pt x="874" y="516"/>
                  </a:lnTo>
                  <a:lnTo>
                    <a:pt x="878" y="519"/>
                  </a:lnTo>
                  <a:lnTo>
                    <a:pt x="880" y="521"/>
                  </a:lnTo>
                  <a:lnTo>
                    <a:pt x="883" y="524"/>
                  </a:lnTo>
                  <a:lnTo>
                    <a:pt x="885" y="528"/>
                  </a:lnTo>
                  <a:lnTo>
                    <a:pt x="889" y="530"/>
                  </a:lnTo>
                  <a:lnTo>
                    <a:pt x="892" y="533"/>
                  </a:lnTo>
                  <a:lnTo>
                    <a:pt x="897" y="536"/>
                  </a:lnTo>
                  <a:lnTo>
                    <a:pt x="900" y="538"/>
                  </a:lnTo>
                  <a:lnTo>
                    <a:pt x="904" y="542"/>
                  </a:lnTo>
                  <a:lnTo>
                    <a:pt x="908" y="545"/>
                  </a:lnTo>
                  <a:lnTo>
                    <a:pt x="912" y="547"/>
                  </a:lnTo>
                  <a:lnTo>
                    <a:pt x="917" y="550"/>
                  </a:lnTo>
                  <a:lnTo>
                    <a:pt x="921" y="554"/>
                  </a:lnTo>
                  <a:lnTo>
                    <a:pt x="920" y="544"/>
                  </a:lnTo>
                  <a:lnTo>
                    <a:pt x="919" y="535"/>
                  </a:lnTo>
                  <a:lnTo>
                    <a:pt x="917" y="527"/>
                  </a:lnTo>
                  <a:lnTo>
                    <a:pt x="916" y="517"/>
                  </a:lnTo>
                  <a:lnTo>
                    <a:pt x="914" y="508"/>
                  </a:lnTo>
                  <a:lnTo>
                    <a:pt x="913" y="499"/>
                  </a:lnTo>
                  <a:lnTo>
                    <a:pt x="911" y="492"/>
                  </a:lnTo>
                  <a:lnTo>
                    <a:pt x="910" y="483"/>
                  </a:lnTo>
                  <a:lnTo>
                    <a:pt x="909" y="475"/>
                  </a:lnTo>
                  <a:lnTo>
                    <a:pt x="908" y="467"/>
                  </a:lnTo>
                  <a:lnTo>
                    <a:pt x="905" y="458"/>
                  </a:lnTo>
                  <a:lnTo>
                    <a:pt x="904" y="451"/>
                  </a:lnTo>
                  <a:lnTo>
                    <a:pt x="903" y="442"/>
                  </a:lnTo>
                  <a:lnTo>
                    <a:pt x="902" y="434"/>
                  </a:lnTo>
                  <a:lnTo>
                    <a:pt x="900" y="427"/>
                  </a:lnTo>
                  <a:lnTo>
                    <a:pt x="899" y="419"/>
                  </a:lnTo>
                  <a:close/>
                  <a:moveTo>
                    <a:pt x="1252" y="1316"/>
                  </a:moveTo>
                  <a:lnTo>
                    <a:pt x="1282" y="1341"/>
                  </a:lnTo>
                  <a:lnTo>
                    <a:pt x="1252" y="1378"/>
                  </a:lnTo>
                  <a:lnTo>
                    <a:pt x="1224" y="1351"/>
                  </a:lnTo>
                  <a:lnTo>
                    <a:pt x="1252" y="1316"/>
                  </a:lnTo>
                  <a:close/>
                  <a:moveTo>
                    <a:pt x="780" y="1015"/>
                  </a:moveTo>
                  <a:lnTo>
                    <a:pt x="811" y="1041"/>
                  </a:lnTo>
                  <a:lnTo>
                    <a:pt x="780" y="1077"/>
                  </a:lnTo>
                  <a:lnTo>
                    <a:pt x="754" y="1050"/>
                  </a:lnTo>
                  <a:lnTo>
                    <a:pt x="780" y="1015"/>
                  </a:lnTo>
                  <a:close/>
                </a:path>
              </a:pathLst>
            </a:custGeom>
            <a:solidFill>
              <a:srgbClr val="FF0000"/>
            </a:solidFill>
            <a:ln w="9525">
              <a:noFill/>
              <a:round/>
              <a:headEnd/>
              <a:tailEnd/>
            </a:ln>
          </p:spPr>
          <p:txBody>
            <a:bodyPr/>
            <a:lstStyle/>
            <a:p>
              <a:pPr algn="r" rtl="1"/>
              <a:endParaRPr lang="fa-IR"/>
            </a:p>
          </p:txBody>
        </p:sp>
      </p:grpSp>
    </p:spTree>
  </p:cSld>
  <p:clrMapOvr>
    <a:masterClrMapping/>
  </p:clrMapOvr>
  <p:transition>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6"/>
          <p:cNvSpPr>
            <a:spLocks noGrp="1" noChangeArrowheads="1"/>
          </p:cNvSpPr>
          <p:nvPr>
            <p:ph type="title"/>
          </p:nvPr>
        </p:nvSpPr>
        <p:spPr>
          <a:xfrm>
            <a:off x="1066800" y="228600"/>
            <a:ext cx="7499350" cy="685800"/>
          </a:xfrm>
          <a:solidFill>
            <a:schemeClr val="accent1">
              <a:lumMod val="20000"/>
              <a:lumOff val="80000"/>
            </a:schemeClr>
          </a:solidFill>
        </p:spPr>
        <p:txBody>
          <a:bodyPr>
            <a:noAutofit/>
          </a:bodyPr>
          <a:lstStyle/>
          <a:p>
            <a:r>
              <a:rPr lang="fa-IR" sz="3600" b="1" dirty="0" smtClean="0">
                <a:cs typeface="B Titr" pitchFamily="2" charset="-78"/>
              </a:rPr>
              <a:t>بيماري هاي منتقله از آب </a:t>
            </a:r>
            <a:r>
              <a:rPr lang="fa-IR" sz="2400" b="1" dirty="0" smtClean="0">
                <a:cs typeface="B Titr" pitchFamily="2" charset="-78"/>
              </a:rPr>
              <a:t>(</a:t>
            </a:r>
            <a:r>
              <a:rPr lang="fa-IR" sz="2400" dirty="0" smtClean="0">
                <a:cs typeface="B Titr" pitchFamily="2" charset="-78"/>
              </a:rPr>
              <a:t>گاستروانتریت ، علائم و عامل)</a:t>
            </a:r>
            <a:endParaRPr lang="en-GB" sz="3600" dirty="0" smtClean="0">
              <a:cs typeface="B Titr" pitchFamily="2" charset="-78"/>
            </a:endParaRPr>
          </a:p>
        </p:txBody>
      </p:sp>
      <p:pic>
        <p:nvPicPr>
          <p:cNvPr id="4098" name="Picture 2"/>
          <p:cNvPicPr>
            <a:picLocks noChangeAspect="1" noChangeArrowheads="1"/>
          </p:cNvPicPr>
          <p:nvPr/>
        </p:nvPicPr>
        <p:blipFill>
          <a:blip r:embed="rId3"/>
          <a:srcRect l="23438" t="13542" r="21875" b="10417"/>
          <a:stretch>
            <a:fillRect/>
          </a:stretch>
        </p:blipFill>
        <p:spPr bwMode="auto">
          <a:xfrm>
            <a:off x="1143000" y="990600"/>
            <a:ext cx="7315200" cy="5562600"/>
          </a:xfrm>
          <a:prstGeom prst="rect">
            <a:avLst/>
          </a:prstGeom>
          <a:noFill/>
          <a:ln w="9525">
            <a:noFill/>
            <a:miter lim="800000"/>
            <a:headEnd/>
            <a:tailEnd/>
          </a:ln>
          <a:effectLst/>
        </p:spPr>
      </p:pic>
    </p:spTree>
  </p:cSld>
  <p:clrMapOvr>
    <a:masterClrMapping/>
  </p:clrMapOvr>
  <p:transition>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72452" cy="725470"/>
          </a:xfrm>
          <a:solidFill>
            <a:schemeClr val="tx2">
              <a:lumMod val="20000"/>
              <a:lumOff val="80000"/>
            </a:schemeClr>
          </a:solidFill>
        </p:spPr>
        <p:txBody>
          <a:bodyPr>
            <a:normAutofit/>
          </a:bodyPr>
          <a:lstStyle/>
          <a:p>
            <a:r>
              <a:rPr lang="fa-IR" sz="4000" b="1" dirty="0" smtClean="0">
                <a:cs typeface="B Titr" pitchFamily="2" charset="-78"/>
              </a:rPr>
              <a:t>بيماري هاي منتقله از آب </a:t>
            </a:r>
            <a:r>
              <a:rPr lang="fa-IR" sz="3200" b="1" dirty="0" smtClean="0">
                <a:solidFill>
                  <a:srgbClr val="00B050"/>
                </a:solidFill>
                <a:cs typeface="B Titr" pitchFamily="2" charset="-78"/>
              </a:rPr>
              <a:t>(باکتری ها)</a:t>
            </a:r>
            <a:endParaRPr lang="fa-IR" sz="4000" b="1" dirty="0">
              <a:solidFill>
                <a:srgbClr val="00B050"/>
              </a:solidFill>
              <a:cs typeface="B Titr" pitchFamily="2" charset="-78"/>
            </a:endParaRPr>
          </a:p>
        </p:txBody>
      </p:sp>
      <p:sp>
        <p:nvSpPr>
          <p:cNvPr id="3" name="Content Placeholder 2"/>
          <p:cNvSpPr>
            <a:spLocks noGrp="1"/>
          </p:cNvSpPr>
          <p:nvPr>
            <p:ph idx="1"/>
          </p:nvPr>
        </p:nvSpPr>
        <p:spPr>
          <a:xfrm>
            <a:off x="457200" y="1357298"/>
            <a:ext cx="7829576" cy="5214974"/>
          </a:xfrm>
        </p:spPr>
        <p:style>
          <a:lnRef idx="2">
            <a:schemeClr val="accent1"/>
          </a:lnRef>
          <a:fillRef idx="1">
            <a:schemeClr val="lt1"/>
          </a:fillRef>
          <a:effectRef idx="0">
            <a:schemeClr val="accent1"/>
          </a:effectRef>
          <a:fontRef idx="minor">
            <a:schemeClr val="dk1"/>
          </a:fontRef>
        </p:style>
        <p:txBody>
          <a:bodyPr>
            <a:noAutofit/>
          </a:bodyPr>
          <a:lstStyle/>
          <a:p>
            <a:pPr algn="just">
              <a:lnSpc>
                <a:spcPct val="170000"/>
              </a:lnSpc>
              <a:buNone/>
            </a:pPr>
            <a:r>
              <a:rPr lang="ar-SA" sz="2000" b="1" dirty="0" smtClean="0">
                <a:cs typeface="B Mitra" pitchFamily="2" charset="-78"/>
              </a:rPr>
              <a:t>مدفوع انسان در هر گرم  </a:t>
            </a:r>
            <a:r>
              <a:rPr lang="fa-IR" sz="2000" b="1" dirty="0" smtClean="0">
                <a:cs typeface="B Mitra" pitchFamily="2" charset="-78"/>
              </a:rPr>
              <a:t> </a:t>
            </a:r>
            <a:r>
              <a:rPr lang="ar-SA" sz="2000" b="1" dirty="0" smtClean="0">
                <a:cs typeface="B Mitra" pitchFamily="2" charset="-78"/>
              </a:rPr>
              <a:t>10</a:t>
            </a:r>
            <a:r>
              <a:rPr lang="ar-SA" sz="2000" b="1" baseline="30000" dirty="0" smtClean="0">
                <a:cs typeface="B Mitra" pitchFamily="2" charset="-78"/>
              </a:rPr>
              <a:t>12</a:t>
            </a:r>
            <a:r>
              <a:rPr lang="fa-IR" sz="2000" b="1" dirty="0" smtClean="0">
                <a:cs typeface="B Mitra" pitchFamily="2" charset="-78"/>
              </a:rPr>
              <a:t> </a:t>
            </a:r>
            <a:r>
              <a:rPr lang="ar-SA" sz="2000" b="1" dirty="0" smtClean="0">
                <a:cs typeface="B Mitra" pitchFamily="2" charset="-78"/>
              </a:rPr>
              <a:t>باکتری دارد که 9درصد وزن مدفوع را تشکیل می دهد. مهم ترین باکتریهای پاتوژن که در صورت ورود به منابع آب ایجاد بیماری می کند عبارتند از:</a:t>
            </a:r>
            <a:endParaRPr lang="en-US" sz="2000" b="1" dirty="0" smtClean="0">
              <a:cs typeface="B Mitra" pitchFamily="2" charset="-78"/>
            </a:endParaRPr>
          </a:p>
          <a:p>
            <a:pPr algn="just">
              <a:lnSpc>
                <a:spcPct val="170000"/>
              </a:lnSpc>
            </a:pPr>
            <a:r>
              <a:rPr lang="fa-IR" sz="2800" b="1" dirty="0" smtClean="0">
                <a:solidFill>
                  <a:schemeClr val="accent2"/>
                </a:solidFill>
                <a:cs typeface="B Mitra" pitchFamily="2" charset="-78"/>
              </a:rPr>
              <a:t>سالمونلا: </a:t>
            </a:r>
            <a:r>
              <a:rPr lang="fa-IR" sz="2000" b="1" dirty="0" smtClean="0">
                <a:cs typeface="B Mitra" pitchFamily="2" charset="-78"/>
              </a:rPr>
              <a:t>غالب ترین باکتریهای پاتوژن در فاضلاب هستند و بیماریهای تیفوئید «حصبه»،پاراتیفوئید«شبه حصبه»وگاستروانتریت در انسان ایجاد می کند. از مهم ترین گونه های آن می توان به سالمونلا تیفی ،سالمونلا انتر یتیدیس وسالمونلا تیفی موریم اشاره کرد.</a:t>
            </a:r>
            <a:endParaRPr lang="en-US" sz="2000" b="1" dirty="0" smtClean="0">
              <a:cs typeface="B Mitra" pitchFamily="2" charset="-78"/>
            </a:endParaRPr>
          </a:p>
          <a:p>
            <a:pPr algn="just">
              <a:lnSpc>
                <a:spcPct val="170000"/>
              </a:lnSpc>
            </a:pPr>
            <a:r>
              <a:rPr lang="fa-IR" sz="2400" b="1" dirty="0" smtClean="0">
                <a:solidFill>
                  <a:schemeClr val="accent2"/>
                </a:solidFill>
                <a:cs typeface="B Mitra" pitchFamily="2" charset="-78"/>
              </a:rPr>
              <a:t>شیگلا: </a:t>
            </a:r>
            <a:r>
              <a:rPr lang="fa-IR" sz="2000" b="1" dirty="0" smtClean="0">
                <a:cs typeface="B Mitra" pitchFamily="2" charset="-78"/>
              </a:rPr>
              <a:t>عامل دیسانتری باکتریایی «اسهال باسیلی»است .این بیماری از تماس مستقیم، آب و غذا منتقل می شود .دز کم آن باعث ایجاد بیماری می شود</a:t>
            </a:r>
          </a:p>
        </p:txBody>
      </p:sp>
    </p:spTree>
  </p:cSld>
  <p:clrMapOvr>
    <a:masterClrMapping/>
  </p:clrMapOvr>
  <p:transition>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72452" cy="725470"/>
          </a:xfrm>
          <a:solidFill>
            <a:schemeClr val="tx2">
              <a:lumMod val="20000"/>
              <a:lumOff val="80000"/>
            </a:schemeClr>
          </a:solidFill>
        </p:spPr>
        <p:txBody>
          <a:bodyPr>
            <a:normAutofit/>
          </a:bodyPr>
          <a:lstStyle/>
          <a:p>
            <a:r>
              <a:rPr lang="fa-IR" sz="4000" b="1" dirty="0" smtClean="0">
                <a:cs typeface="B Titr" pitchFamily="2" charset="-78"/>
              </a:rPr>
              <a:t>بيماري هاي منتقله از آب وغذا </a:t>
            </a:r>
            <a:r>
              <a:rPr lang="fa-IR" sz="4000" b="1" dirty="0" smtClean="0">
                <a:solidFill>
                  <a:srgbClr val="00B050"/>
                </a:solidFill>
                <a:cs typeface="B Titr" pitchFamily="2" charset="-78"/>
              </a:rPr>
              <a:t>(باکتری ها)</a:t>
            </a:r>
            <a:endParaRPr lang="fa-IR" sz="4000" b="1" dirty="0">
              <a:cs typeface="B Titr" pitchFamily="2" charset="-78"/>
            </a:endParaRPr>
          </a:p>
        </p:txBody>
      </p:sp>
      <p:sp>
        <p:nvSpPr>
          <p:cNvPr id="3" name="Content Placeholder 2"/>
          <p:cNvSpPr>
            <a:spLocks noGrp="1"/>
          </p:cNvSpPr>
          <p:nvPr>
            <p:ph idx="1"/>
          </p:nvPr>
        </p:nvSpPr>
        <p:spPr>
          <a:xfrm>
            <a:off x="457200" y="1357298"/>
            <a:ext cx="7829576" cy="5214974"/>
          </a:xfrm>
        </p:spPr>
        <p:style>
          <a:lnRef idx="2">
            <a:schemeClr val="accent1"/>
          </a:lnRef>
          <a:fillRef idx="1">
            <a:schemeClr val="lt1"/>
          </a:fillRef>
          <a:effectRef idx="0">
            <a:schemeClr val="accent1"/>
          </a:effectRef>
          <a:fontRef idx="minor">
            <a:schemeClr val="dk1"/>
          </a:fontRef>
        </p:style>
        <p:txBody>
          <a:bodyPr>
            <a:noAutofit/>
          </a:bodyPr>
          <a:lstStyle/>
          <a:p>
            <a:pPr algn="just">
              <a:lnSpc>
                <a:spcPct val="170000"/>
              </a:lnSpc>
            </a:pPr>
            <a:r>
              <a:rPr lang="fa-IR" sz="2400" b="1" dirty="0" smtClean="0">
                <a:solidFill>
                  <a:srgbClr val="FF0000"/>
                </a:solidFill>
                <a:cs typeface="B Mitra" pitchFamily="2" charset="-78"/>
              </a:rPr>
              <a:t>ویبریو کلرا: </a:t>
            </a:r>
            <a:r>
              <a:rPr lang="fa-IR" sz="2000" b="1" dirty="0" smtClean="0">
                <a:cs typeface="B Mitra" pitchFamily="2" charset="-78"/>
              </a:rPr>
              <a:t>یک باکتری گرم منفی و عامل بیماری وبا است  و بیشتر از طریق آب منتقل می شود با رها کردن آندوتوکسین باعث ایجاد اسهال وافر واستفراغ تند و سریع می شود</a:t>
            </a:r>
            <a:endParaRPr lang="en-US" sz="2000" b="1" dirty="0" smtClean="0">
              <a:cs typeface="B Mitra" pitchFamily="2" charset="-78"/>
            </a:endParaRPr>
          </a:p>
          <a:p>
            <a:pPr algn="just">
              <a:lnSpc>
                <a:spcPct val="170000"/>
              </a:lnSpc>
            </a:pPr>
            <a:r>
              <a:rPr lang="fa-IR" sz="2400" b="1" dirty="0" smtClean="0">
                <a:solidFill>
                  <a:srgbClr val="FF0000"/>
                </a:solidFill>
                <a:cs typeface="B Mitra" pitchFamily="2" charset="-78"/>
              </a:rPr>
              <a:t>اشیرشیا کلی: </a:t>
            </a:r>
            <a:r>
              <a:rPr lang="fa-IR" sz="2000" b="1" dirty="0" smtClean="0">
                <a:cs typeface="B Mitra" pitchFamily="2" charset="-78"/>
              </a:rPr>
              <a:t>دارای سوش های متعددی چون انتروتوکسیژن، انتروپاتوژن، انتروهموراژیک و..... می باشدکه سوش انتروپاتوژن موجب بیماری اسهال مسافرین می شود دز عفونی این پاتوژن نسبتا بالاست.</a:t>
            </a:r>
            <a:endParaRPr lang="en-US" sz="2000" b="1" dirty="0" smtClean="0">
              <a:cs typeface="B Mitra" pitchFamily="2" charset="-78"/>
            </a:endParaRPr>
          </a:p>
          <a:p>
            <a:pPr algn="just">
              <a:lnSpc>
                <a:spcPct val="170000"/>
              </a:lnSpc>
            </a:pPr>
            <a:r>
              <a:rPr lang="fa-IR" sz="2400" b="1" dirty="0" smtClean="0">
                <a:solidFill>
                  <a:srgbClr val="FF0000"/>
                </a:solidFill>
                <a:cs typeface="B Mitra" pitchFamily="2" charset="-78"/>
              </a:rPr>
              <a:t>کامپیلو باکتر: </a:t>
            </a:r>
            <a:r>
              <a:rPr lang="fa-IR" sz="2000" b="1" dirty="0" smtClean="0">
                <a:cs typeface="B Mitra" pitchFamily="2" charset="-78"/>
              </a:rPr>
              <a:t>علت اصلی عفونت های منتقله از طریق غذاست و موجب گاستروانتریت حاد در انسان می شود مهم ترین گونه این پاتوژن کامپیلوباکتر ژژونی می باشد .این پاتوژن از طریق آب نیز منتقل می شود.</a:t>
            </a:r>
            <a:endParaRPr lang="en-US" sz="2000" b="1" dirty="0" smtClean="0">
              <a:cs typeface="B Mitra" pitchFamily="2" charset="-78"/>
            </a:endParaRPr>
          </a:p>
          <a:p>
            <a:pPr algn="just"/>
            <a:endParaRPr lang="fa-IR" sz="2000" b="1" dirty="0" smtClean="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72452" cy="725470"/>
          </a:xfrm>
          <a:solidFill>
            <a:schemeClr val="tx2">
              <a:lumMod val="20000"/>
              <a:lumOff val="80000"/>
            </a:schemeClr>
          </a:solidFill>
        </p:spPr>
        <p:txBody>
          <a:bodyPr>
            <a:normAutofit/>
          </a:bodyPr>
          <a:lstStyle/>
          <a:p>
            <a:r>
              <a:rPr lang="fa-IR" sz="4000" b="1" dirty="0" smtClean="0">
                <a:cs typeface="B Titr" pitchFamily="2" charset="-78"/>
              </a:rPr>
              <a:t>بيماري هاي منتقله از آب وغذا </a:t>
            </a:r>
            <a:r>
              <a:rPr lang="fa-IR" sz="4000" b="1" dirty="0" smtClean="0">
                <a:solidFill>
                  <a:srgbClr val="00B050"/>
                </a:solidFill>
                <a:cs typeface="B Titr" pitchFamily="2" charset="-78"/>
              </a:rPr>
              <a:t>(باکتری ها)</a:t>
            </a:r>
            <a:endParaRPr lang="fa-IR" sz="4000" b="1" dirty="0">
              <a:cs typeface="B Titr" pitchFamily="2" charset="-78"/>
            </a:endParaRPr>
          </a:p>
        </p:txBody>
      </p:sp>
      <p:sp>
        <p:nvSpPr>
          <p:cNvPr id="3" name="Content Placeholder 2"/>
          <p:cNvSpPr>
            <a:spLocks noGrp="1"/>
          </p:cNvSpPr>
          <p:nvPr>
            <p:ph idx="1"/>
          </p:nvPr>
        </p:nvSpPr>
        <p:spPr>
          <a:xfrm>
            <a:off x="457200" y="1357298"/>
            <a:ext cx="7829576" cy="5214974"/>
          </a:xfrm>
        </p:spPr>
        <p:style>
          <a:lnRef idx="2">
            <a:schemeClr val="accent1"/>
          </a:lnRef>
          <a:fillRef idx="1">
            <a:schemeClr val="lt1"/>
          </a:fillRef>
          <a:effectRef idx="0">
            <a:schemeClr val="accent1"/>
          </a:effectRef>
          <a:fontRef idx="minor">
            <a:schemeClr val="dk1"/>
          </a:fontRef>
        </p:style>
        <p:txBody>
          <a:bodyPr>
            <a:noAutofit/>
          </a:bodyPr>
          <a:lstStyle/>
          <a:p>
            <a:pPr algn="just">
              <a:lnSpc>
                <a:spcPct val="170000"/>
              </a:lnSpc>
            </a:pPr>
            <a:r>
              <a:rPr lang="fa-IR" sz="2800" b="1" dirty="0" smtClean="0">
                <a:solidFill>
                  <a:srgbClr val="FF0000"/>
                </a:solidFill>
                <a:cs typeface="B Mitra" pitchFamily="2" charset="-78"/>
              </a:rPr>
              <a:t>لپتوسپیرا: </a:t>
            </a:r>
            <a:r>
              <a:rPr lang="fa-IR" sz="2400" b="1" dirty="0" smtClean="0">
                <a:cs typeface="B Mitra" pitchFamily="2" charset="-78"/>
              </a:rPr>
              <a:t>از طریق شنا با آب آلوده به فضولات حیوانی به انسان منتقل می شود. در فاضلاب نمی تواند به حیات خود ادامه دهد</a:t>
            </a:r>
            <a:endParaRPr lang="en-US" sz="2400" b="1" dirty="0" smtClean="0">
              <a:cs typeface="B Mitra" pitchFamily="2" charset="-78"/>
            </a:endParaRPr>
          </a:p>
          <a:p>
            <a:pPr algn="just">
              <a:lnSpc>
                <a:spcPct val="170000"/>
              </a:lnSpc>
            </a:pPr>
            <a:r>
              <a:rPr lang="fa-IR" sz="2800" b="1" dirty="0" smtClean="0">
                <a:solidFill>
                  <a:srgbClr val="FF0000"/>
                </a:solidFill>
                <a:cs typeface="B Mitra" pitchFamily="2" charset="-78"/>
              </a:rPr>
              <a:t>لژیونلا پنومنو فیلا: </a:t>
            </a:r>
            <a:r>
              <a:rPr lang="fa-IR" sz="2400" b="1" dirty="0" smtClean="0">
                <a:cs typeface="B Mitra" pitchFamily="2" charset="-78"/>
              </a:rPr>
              <a:t>عامل بیماری لژیونر ها وتب پنوماتیک می باشد این بیماری از طریق آئروسل های آب های آلوده منتقل می شود .برج های خنک کننده آب مهم ترین منابع این پاتوژن می باشد</a:t>
            </a:r>
            <a:endParaRPr lang="en-US" sz="2400" b="1" dirty="0" smtClean="0">
              <a:cs typeface="B Mitra" pitchFamily="2" charset="-78"/>
            </a:endParaRPr>
          </a:p>
          <a:p>
            <a:pPr algn="just">
              <a:lnSpc>
                <a:spcPct val="170000"/>
              </a:lnSpc>
            </a:pPr>
            <a:r>
              <a:rPr lang="fa-IR" sz="2400" b="1" dirty="0" smtClean="0">
                <a:solidFill>
                  <a:srgbClr val="FF0000"/>
                </a:solidFill>
                <a:cs typeface="B Mitra" pitchFamily="2" charset="-78"/>
              </a:rPr>
              <a:t>هلیکو باکتر پیلوری: </a:t>
            </a:r>
            <a:r>
              <a:rPr lang="fa-IR" sz="2400" b="1" dirty="0" smtClean="0">
                <a:cs typeface="B Mitra" pitchFamily="2" charset="-78"/>
              </a:rPr>
              <a:t>مسئول زخم های گوارشی وسرطان معده می باشد .به راحتی توسط کلر آزاد از بین می رود</a:t>
            </a:r>
            <a:endParaRPr lang="en-US" sz="2400" b="1" dirty="0" smtClean="0">
              <a:cs typeface="B Mitra" pitchFamily="2" charset="-78"/>
            </a:endParaRPr>
          </a:p>
          <a:p>
            <a:pPr algn="just"/>
            <a:endParaRPr lang="fa-IR" sz="2400" b="1" dirty="0" smtClean="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72452" cy="725470"/>
          </a:xfrm>
          <a:solidFill>
            <a:schemeClr val="tx2">
              <a:lumMod val="20000"/>
              <a:lumOff val="80000"/>
            </a:schemeClr>
          </a:solidFill>
        </p:spPr>
        <p:txBody>
          <a:bodyPr>
            <a:normAutofit/>
          </a:bodyPr>
          <a:lstStyle/>
          <a:p>
            <a:r>
              <a:rPr lang="fa-IR" sz="4000" b="1" dirty="0" smtClean="0">
                <a:cs typeface="B Titr" pitchFamily="2" charset="-78"/>
              </a:rPr>
              <a:t>بيماري هاي منتقله از آب وغذا </a:t>
            </a:r>
            <a:r>
              <a:rPr lang="fa-IR" sz="4000" b="1" dirty="0" smtClean="0">
                <a:solidFill>
                  <a:srgbClr val="00B050"/>
                </a:solidFill>
                <a:cs typeface="B Titr" pitchFamily="2" charset="-78"/>
              </a:rPr>
              <a:t>(ویروسها)</a:t>
            </a:r>
            <a:endParaRPr lang="fa-IR" sz="4000" b="1" dirty="0">
              <a:cs typeface="B Titr" pitchFamily="2" charset="-78"/>
            </a:endParaRPr>
          </a:p>
        </p:txBody>
      </p:sp>
      <p:sp>
        <p:nvSpPr>
          <p:cNvPr id="3" name="Content Placeholder 2"/>
          <p:cNvSpPr>
            <a:spLocks noGrp="1"/>
          </p:cNvSpPr>
          <p:nvPr>
            <p:ph idx="1"/>
          </p:nvPr>
        </p:nvSpPr>
        <p:spPr>
          <a:xfrm>
            <a:off x="457200" y="1357298"/>
            <a:ext cx="7829576" cy="5214974"/>
          </a:xfrm>
        </p:spPr>
        <p:style>
          <a:lnRef idx="2">
            <a:schemeClr val="accent1"/>
          </a:lnRef>
          <a:fillRef idx="1">
            <a:schemeClr val="lt1"/>
          </a:fillRef>
          <a:effectRef idx="0">
            <a:schemeClr val="accent1"/>
          </a:effectRef>
          <a:fontRef idx="minor">
            <a:schemeClr val="dk1"/>
          </a:fontRef>
        </p:style>
        <p:txBody>
          <a:bodyPr>
            <a:noAutofit/>
          </a:bodyPr>
          <a:lstStyle/>
          <a:p>
            <a:pPr algn="just"/>
            <a:r>
              <a:rPr lang="fa-IR" b="1" dirty="0" smtClean="0">
                <a:cs typeface="B Mitra" pitchFamily="2" charset="-78"/>
              </a:rPr>
              <a:t>هپاتیت </a:t>
            </a:r>
            <a:r>
              <a:rPr lang="en-US" b="1" dirty="0" smtClean="0">
                <a:cs typeface="B Mitra" pitchFamily="2" charset="-78"/>
              </a:rPr>
              <a:t>A</a:t>
            </a:r>
            <a:r>
              <a:rPr lang="fa-IR" b="1" dirty="0" smtClean="0">
                <a:cs typeface="B Mitra" pitchFamily="2" charset="-78"/>
              </a:rPr>
              <a:t>:</a:t>
            </a:r>
            <a:r>
              <a:rPr lang="fa-IR" dirty="0" smtClean="0">
                <a:cs typeface="B Mitra" pitchFamily="2" charset="-78"/>
              </a:rPr>
              <a:t> هپاتیت عفونی به وسیله ویروس هپاتیت </a:t>
            </a:r>
            <a:r>
              <a:rPr lang="en-US" dirty="0" smtClean="0">
                <a:cs typeface="B Mitra" pitchFamily="2" charset="-78"/>
              </a:rPr>
              <a:t>A</a:t>
            </a:r>
            <a:r>
              <a:rPr lang="fa-IR" dirty="0" smtClean="0">
                <a:cs typeface="B Mitra" pitchFamily="2" charset="-78"/>
              </a:rPr>
              <a:t> «مدفوعی –دهانی» منتقل می شود. از طریق آب و غذای آلوده به ویروس وتماس ایجاد می شود</a:t>
            </a:r>
            <a:endParaRPr lang="en-US" dirty="0" smtClean="0">
              <a:cs typeface="B Mitra" pitchFamily="2" charset="-78"/>
            </a:endParaRPr>
          </a:p>
          <a:p>
            <a:pPr algn="just"/>
            <a:r>
              <a:rPr lang="fa-IR" b="1" dirty="0" smtClean="0">
                <a:cs typeface="B Mitra" pitchFamily="2" charset="-78"/>
              </a:rPr>
              <a:t>هپاتیت </a:t>
            </a:r>
            <a:r>
              <a:rPr lang="en-US" b="1" dirty="0" smtClean="0">
                <a:cs typeface="B Mitra" pitchFamily="2" charset="-78"/>
              </a:rPr>
              <a:t>E</a:t>
            </a:r>
            <a:r>
              <a:rPr lang="fa-IR" dirty="0" smtClean="0">
                <a:cs typeface="B Mitra" pitchFamily="2" charset="-78"/>
              </a:rPr>
              <a:t>: رتا ویروسها ،آدنو ویروس ها واسترو ویروسها می توانند باعث این بیماری شوند طریق آب وغذای آلوده منتقل می شود</a:t>
            </a:r>
          </a:p>
          <a:p>
            <a:pPr algn="just"/>
            <a:r>
              <a:rPr lang="fa-IR" b="1" dirty="0" smtClean="0">
                <a:cs typeface="B Mitra" pitchFamily="2" charset="-78"/>
              </a:rPr>
              <a:t>نورو ویروس : </a:t>
            </a:r>
            <a:r>
              <a:rPr lang="fa-IR" dirty="0" smtClean="0">
                <a:cs typeface="B Mitra" pitchFamily="2" charset="-78"/>
              </a:rPr>
              <a:t>عامل طغیان پردیس و ماکو</a:t>
            </a:r>
          </a:p>
          <a:p>
            <a:pPr algn="just"/>
            <a:endParaRPr lang="fa-IR" sz="2800" b="1" dirty="0" smtClean="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72452" cy="725470"/>
          </a:xfrm>
          <a:solidFill>
            <a:schemeClr val="tx2">
              <a:lumMod val="20000"/>
              <a:lumOff val="80000"/>
            </a:schemeClr>
          </a:solidFill>
        </p:spPr>
        <p:txBody>
          <a:bodyPr>
            <a:normAutofit/>
          </a:bodyPr>
          <a:lstStyle/>
          <a:p>
            <a:r>
              <a:rPr lang="fa-IR" sz="4000" b="1" dirty="0" smtClean="0">
                <a:cs typeface="B Titr" pitchFamily="2" charset="-78"/>
              </a:rPr>
              <a:t>بيماري هاي منتقله از آب وغذا </a:t>
            </a:r>
            <a:r>
              <a:rPr lang="fa-IR" sz="4000" b="1" dirty="0" smtClean="0">
                <a:solidFill>
                  <a:srgbClr val="00B050"/>
                </a:solidFill>
                <a:cs typeface="B Titr" pitchFamily="2" charset="-78"/>
              </a:rPr>
              <a:t>(انگلها)</a:t>
            </a:r>
            <a:endParaRPr lang="fa-IR" sz="4000" b="1" dirty="0">
              <a:cs typeface="B Titr" pitchFamily="2" charset="-78"/>
            </a:endParaRPr>
          </a:p>
        </p:txBody>
      </p:sp>
      <p:sp>
        <p:nvSpPr>
          <p:cNvPr id="3" name="Content Placeholder 2"/>
          <p:cNvSpPr>
            <a:spLocks noGrp="1"/>
          </p:cNvSpPr>
          <p:nvPr>
            <p:ph idx="1"/>
          </p:nvPr>
        </p:nvSpPr>
        <p:spPr>
          <a:xfrm>
            <a:off x="457200" y="1357298"/>
            <a:ext cx="7829576" cy="5214974"/>
          </a:xfrm>
        </p:spPr>
        <p:style>
          <a:lnRef idx="2">
            <a:schemeClr val="accent1"/>
          </a:lnRef>
          <a:fillRef idx="1">
            <a:schemeClr val="lt1"/>
          </a:fillRef>
          <a:effectRef idx="0">
            <a:schemeClr val="accent1"/>
          </a:effectRef>
          <a:fontRef idx="minor">
            <a:schemeClr val="dk1"/>
          </a:fontRef>
        </p:style>
        <p:txBody>
          <a:bodyPr>
            <a:noAutofit/>
          </a:bodyPr>
          <a:lstStyle/>
          <a:p>
            <a:pPr algn="just">
              <a:buNone/>
            </a:pPr>
            <a:r>
              <a:rPr lang="fa-IR" sz="2800" dirty="0" smtClean="0">
                <a:cs typeface="B Mitra" pitchFamily="2" charset="-78"/>
              </a:rPr>
              <a:t>اغلب این انگل ها فرم مقاومی به نام کیست ایجاد می کنند که قادر ند در شرایط نامساعد محیطی زنده بمانند </a:t>
            </a:r>
            <a:endParaRPr lang="en-US" sz="2800" dirty="0" smtClean="0">
              <a:cs typeface="B Mitra" pitchFamily="2" charset="-78"/>
            </a:endParaRPr>
          </a:p>
          <a:p>
            <a:pPr algn="just"/>
            <a:r>
              <a:rPr lang="fa-IR" b="1" dirty="0" smtClean="0">
                <a:solidFill>
                  <a:srgbClr val="0070C0"/>
                </a:solidFill>
                <a:cs typeface="B Mitra" pitchFamily="2" charset="-78"/>
              </a:rPr>
              <a:t>ژیاردیا لامبلیا: </a:t>
            </a:r>
            <a:r>
              <a:rPr lang="fa-IR" sz="2800" dirty="0" smtClean="0">
                <a:cs typeface="B Mitra" pitchFamily="2" charset="-78"/>
              </a:rPr>
              <a:t>1-10عدد از کیست این انگل می تواند انسان را آلوده کند. بیماری ژیاردیا به ندرت کشنده و بیشترین شیوع آن به خاطر آب های تصفیه نشده است. در تصفیه خانه های آب ژیاردیا را به راحتی می توان بر روی صافی های شنی پیدا کرد.</a:t>
            </a:r>
            <a:endParaRPr lang="en-US" sz="2800" dirty="0" smtClean="0">
              <a:cs typeface="B Mitra" pitchFamily="2" charset="-78"/>
            </a:endParaRPr>
          </a:p>
          <a:p>
            <a:pPr algn="just"/>
            <a:r>
              <a:rPr lang="fa-IR" sz="2800" b="1" dirty="0" smtClean="0">
                <a:solidFill>
                  <a:srgbClr val="0070C0"/>
                </a:solidFill>
                <a:cs typeface="B Mitra" pitchFamily="2" charset="-78"/>
              </a:rPr>
              <a:t>کریپتوسپوریدیوم:</a:t>
            </a:r>
            <a:r>
              <a:rPr lang="fa-IR" sz="2800" dirty="0" smtClean="0">
                <a:cs typeface="B Mitra" pitchFamily="2" charset="-78"/>
              </a:rPr>
              <a:t>کریپتوسپوریدیوم پارووم گونه اصلی بیماری زا در انسان وحیوان است. فرم آلوده این انگل اووسیست است که در این انگل باعث اسهال شدید آبکی است</a:t>
            </a:r>
            <a:endParaRPr lang="en-US" sz="2800" dirty="0" smtClean="0">
              <a:cs typeface="B Mitra" pitchFamily="2" charset="-78"/>
            </a:endParaRPr>
          </a:p>
          <a:p>
            <a:pPr algn="just"/>
            <a:r>
              <a:rPr lang="fa-IR" sz="2800" b="1" dirty="0" smtClean="0">
                <a:solidFill>
                  <a:srgbClr val="0070C0"/>
                </a:solidFill>
                <a:cs typeface="B Mitra" pitchFamily="2" charset="-78"/>
              </a:rPr>
              <a:t>آنتا مبا هیستولیتیکا :</a:t>
            </a:r>
            <a:r>
              <a:rPr lang="fa-IR" sz="2800" dirty="0" smtClean="0">
                <a:cs typeface="B Mitra" pitchFamily="2" charset="-78"/>
              </a:rPr>
              <a:t>عامل بیماری آمیبیازیس«اسهال خونی آمیبی»است واز طریق آب وغذای آلوده منتقل می شود</a:t>
            </a:r>
          </a:p>
          <a:p>
            <a:pPr algn="just"/>
            <a:endParaRPr lang="fa-IR" sz="2400" b="1" dirty="0" smtClean="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72452" cy="725470"/>
          </a:xfrm>
          <a:solidFill>
            <a:schemeClr val="tx2">
              <a:lumMod val="20000"/>
              <a:lumOff val="80000"/>
            </a:schemeClr>
          </a:solidFill>
        </p:spPr>
        <p:txBody>
          <a:bodyPr>
            <a:normAutofit/>
          </a:bodyPr>
          <a:lstStyle/>
          <a:p>
            <a:r>
              <a:rPr lang="fa-IR" sz="4000" b="1" dirty="0" smtClean="0">
                <a:cs typeface="B Titr" pitchFamily="2" charset="-78"/>
              </a:rPr>
              <a:t>خصوصيات ميكروبي آب آشاميدني</a:t>
            </a:r>
          </a:p>
        </p:txBody>
      </p:sp>
      <p:sp>
        <p:nvSpPr>
          <p:cNvPr id="3" name="Content Placeholder 2"/>
          <p:cNvSpPr>
            <a:spLocks noGrp="1"/>
          </p:cNvSpPr>
          <p:nvPr>
            <p:ph idx="1"/>
          </p:nvPr>
        </p:nvSpPr>
        <p:spPr>
          <a:xfrm>
            <a:off x="457200" y="1357298"/>
            <a:ext cx="7829576" cy="5214974"/>
          </a:xfrm>
        </p:spPr>
        <p:style>
          <a:lnRef idx="2">
            <a:schemeClr val="accent1"/>
          </a:lnRef>
          <a:fillRef idx="1">
            <a:schemeClr val="lt1"/>
          </a:fillRef>
          <a:effectRef idx="0">
            <a:schemeClr val="accent1"/>
          </a:effectRef>
          <a:fontRef idx="minor">
            <a:schemeClr val="dk1"/>
          </a:fontRef>
        </p:style>
        <p:txBody>
          <a:bodyPr>
            <a:noAutofit/>
          </a:bodyPr>
          <a:lstStyle/>
          <a:p>
            <a:pPr algn="just"/>
            <a:r>
              <a:rPr lang="fa-IR" b="1" dirty="0" smtClean="0">
                <a:cs typeface="B Mitra" pitchFamily="2" charset="-78"/>
              </a:rPr>
              <a:t>بر اساس استاندارد ملی به شماره 1011 آب آشامیدنی نبایستی آلودگی به </a:t>
            </a:r>
            <a:r>
              <a:rPr lang="fa-IR" b="1" u="sng" dirty="0" smtClean="0">
                <a:solidFill>
                  <a:srgbClr val="FF0000"/>
                </a:solidFill>
                <a:cs typeface="B Mitra" pitchFamily="2" charset="-78"/>
              </a:rPr>
              <a:t>کلی فرم گرماپای</a:t>
            </a:r>
            <a:r>
              <a:rPr lang="fa-IR" b="1" dirty="0" smtClean="0">
                <a:cs typeface="B Mitra" pitchFamily="2" charset="-78"/>
              </a:rPr>
              <a:t> یا اشرشیا کلی داشته باشد.</a:t>
            </a:r>
          </a:p>
          <a:p>
            <a:pPr algn="just"/>
            <a:r>
              <a:rPr lang="fa-IR" b="1" dirty="0" smtClean="0">
                <a:cs typeface="B Mitra" pitchFamily="2" charset="-78"/>
              </a:rPr>
              <a:t>گزارش نتیجه آزمایش بر حسب </a:t>
            </a:r>
            <a:r>
              <a:rPr lang="en-US" b="1" dirty="0" smtClean="0">
                <a:cs typeface="B Mitra" pitchFamily="2" charset="-78"/>
              </a:rPr>
              <a:t>MPN</a:t>
            </a:r>
            <a:r>
              <a:rPr lang="fa-IR" b="1" dirty="0" smtClean="0">
                <a:cs typeface="B Mitra" pitchFamily="2" charset="-78"/>
              </a:rPr>
              <a:t> (حداکثر تعداد احتمالی) در 100 میلی لیتر می باشد.</a:t>
            </a:r>
          </a:p>
          <a:p>
            <a:pPr algn="just"/>
            <a:r>
              <a:rPr lang="fa-IR" dirty="0" smtClean="0">
                <a:cs typeface="B Mitra" pitchFamily="2" charset="-78"/>
              </a:rPr>
              <a:t>کلیفرم های مدفوعی یا کلیفرم های گرماپای«</a:t>
            </a:r>
            <a:r>
              <a:rPr lang="en-US" dirty="0" smtClean="0">
                <a:cs typeface="B Mitra" pitchFamily="2" charset="-78"/>
              </a:rPr>
              <a:t>FC</a:t>
            </a:r>
            <a:r>
              <a:rPr lang="fa-IR" dirty="0" smtClean="0">
                <a:cs typeface="B Mitra" pitchFamily="2" charset="-78"/>
              </a:rPr>
              <a:t>»: کلیفرم هایی هستند که قادرند قند لاکتوز را در دمای 44/5 درجه سانتی گراد در مدت 24ساعت تخمیر کنند. از مهم ترین کلیفرم های مدفوعی می توان به اشرشیا کلی ،کلبسیلا پنومونیه اشاره کرد</a:t>
            </a:r>
          </a:p>
          <a:p>
            <a:pPr algn="just"/>
            <a:endParaRPr lang="fa-IR" b="1" dirty="0" smtClean="0">
              <a:cs typeface="B Mitra" pitchFamily="2" charset="-78"/>
            </a:endParaRPr>
          </a:p>
          <a:p>
            <a:pPr algn="just"/>
            <a:endParaRPr lang="fa-IR" b="1" dirty="0" smtClean="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72452" cy="725470"/>
          </a:xfrm>
          <a:solidFill>
            <a:schemeClr val="tx2">
              <a:lumMod val="20000"/>
              <a:lumOff val="80000"/>
            </a:schemeClr>
          </a:solidFill>
        </p:spPr>
        <p:txBody>
          <a:bodyPr>
            <a:normAutofit/>
          </a:bodyPr>
          <a:lstStyle/>
          <a:p>
            <a:r>
              <a:rPr lang="fa-IR" sz="4000" b="1" dirty="0" smtClean="0">
                <a:cs typeface="B Titr" pitchFamily="2" charset="-78"/>
              </a:rPr>
              <a:t>خصوصيات فيزيكو شيميايي آب آشاميدني</a:t>
            </a:r>
          </a:p>
        </p:txBody>
      </p:sp>
      <p:sp>
        <p:nvSpPr>
          <p:cNvPr id="3" name="Content Placeholder 2"/>
          <p:cNvSpPr>
            <a:spLocks noGrp="1"/>
          </p:cNvSpPr>
          <p:nvPr>
            <p:ph idx="1"/>
          </p:nvPr>
        </p:nvSpPr>
        <p:spPr>
          <a:xfrm>
            <a:off x="457200" y="1357298"/>
            <a:ext cx="7829576" cy="5214974"/>
          </a:xfrm>
        </p:spPr>
        <p:style>
          <a:lnRef idx="2">
            <a:schemeClr val="accent1"/>
          </a:lnRef>
          <a:fillRef idx="1">
            <a:schemeClr val="lt1"/>
          </a:fillRef>
          <a:effectRef idx="0">
            <a:schemeClr val="accent1"/>
          </a:effectRef>
          <a:fontRef idx="minor">
            <a:schemeClr val="dk1"/>
          </a:fontRef>
        </p:style>
        <p:txBody>
          <a:bodyPr>
            <a:noAutofit/>
          </a:bodyPr>
          <a:lstStyle/>
          <a:p>
            <a:pPr algn="just"/>
            <a:r>
              <a:rPr lang="fa-IR" sz="3600" b="1" dirty="0" smtClean="0">
                <a:cs typeface="B Mitra" pitchFamily="2" charset="-78"/>
              </a:rPr>
              <a:t>خصوصيات فيزيكي آب آْشاميدني: </a:t>
            </a:r>
            <a:r>
              <a:rPr lang="fa-IR" sz="3600" dirty="0" smtClean="0">
                <a:cs typeface="B Mitra" pitchFamily="2" charset="-78"/>
              </a:rPr>
              <a:t>کدورت، رنگ، طعم، بو، مزه و دما</a:t>
            </a:r>
          </a:p>
          <a:p>
            <a:pPr algn="just"/>
            <a:r>
              <a:rPr lang="fa-IR" sz="3600" b="1" dirty="0" smtClean="0">
                <a:cs typeface="B Mitra" pitchFamily="2" charset="-78"/>
              </a:rPr>
              <a:t>خصوصيات شيميايي آب آشاميدني: </a:t>
            </a:r>
            <a:r>
              <a:rPr lang="ar-SA" sz="3600" dirty="0" smtClean="0">
                <a:cs typeface="B Mitra" pitchFamily="2" charset="-78"/>
              </a:rPr>
              <a:t>هدایت الکتریکی</a:t>
            </a:r>
            <a:r>
              <a:rPr lang="fa-IR" sz="3600" dirty="0" smtClean="0">
                <a:cs typeface="B Mitra" pitchFamily="2" charset="-78"/>
              </a:rPr>
              <a:t>،</a:t>
            </a:r>
            <a:r>
              <a:rPr lang="ar-SA" sz="3600" dirty="0" smtClean="0">
                <a:cs typeface="B Mitra" pitchFamily="2" charset="-78"/>
              </a:rPr>
              <a:t> کل مواد جامد محلول در آب </a:t>
            </a:r>
            <a:r>
              <a:rPr lang="fa-IR" sz="3600" dirty="0" smtClean="0">
                <a:cs typeface="B Mitra" pitchFamily="2" charset="-78"/>
              </a:rPr>
              <a:t>،</a:t>
            </a:r>
            <a:r>
              <a:rPr lang="ar-SA" sz="3600" dirty="0" smtClean="0">
                <a:cs typeface="B Mitra" pitchFamily="2" charset="-78"/>
              </a:rPr>
              <a:t> سختی آب </a:t>
            </a:r>
            <a:r>
              <a:rPr lang="fa-IR" sz="3600" dirty="0" smtClean="0">
                <a:cs typeface="B Mitra" pitchFamily="2" charset="-78"/>
              </a:rPr>
              <a:t>،</a:t>
            </a:r>
            <a:r>
              <a:rPr lang="ar-SA" sz="3600" dirty="0" smtClean="0">
                <a:cs typeface="B Mitra" pitchFamily="2" charset="-78"/>
              </a:rPr>
              <a:t> قلیائیت</a:t>
            </a:r>
            <a:r>
              <a:rPr lang="fa-IR" sz="3600" dirty="0" smtClean="0">
                <a:cs typeface="B Mitra" pitchFamily="2" charset="-78"/>
              </a:rPr>
              <a:t>، مواد معدنی، مواد معدنی سمی(فلزات سنگین) و مواد آلی</a:t>
            </a:r>
          </a:p>
          <a:p>
            <a:pPr algn="just"/>
            <a:r>
              <a:rPr lang="fa-IR" sz="3600" dirty="0" smtClean="0">
                <a:cs typeface="B Mitra" pitchFamily="2" charset="-78"/>
              </a:rPr>
              <a:t>استاندارد ویژگی های  فیزیکو شیمایی آب آشامیدنی به شماره </a:t>
            </a:r>
            <a:r>
              <a:rPr lang="fa-IR" sz="3600" b="1" u="sng" dirty="0" smtClean="0">
                <a:solidFill>
                  <a:srgbClr val="FF0000"/>
                </a:solidFill>
                <a:cs typeface="B Mitra" pitchFamily="2" charset="-78"/>
              </a:rPr>
              <a:t>1053</a:t>
            </a:r>
            <a:r>
              <a:rPr lang="fa-IR" sz="3600" dirty="0" smtClean="0">
                <a:cs typeface="B Mitra" pitchFamily="2" charset="-78"/>
              </a:rPr>
              <a:t> می باشد. که آخرین نسخه آن در سال 1388 ویرایش شده است. </a:t>
            </a:r>
            <a:endParaRPr lang="en-US" sz="3600" dirty="0" smtClean="0">
              <a:cs typeface="B Mitra" pitchFamily="2" charset="-78"/>
            </a:endParaRPr>
          </a:p>
          <a:p>
            <a:pPr algn="just"/>
            <a:endParaRPr lang="fa-IR" sz="3600" b="1" dirty="0" smtClean="0">
              <a:cs typeface="B Mitra" pitchFamily="2" charset="-78"/>
            </a:endParaRPr>
          </a:p>
          <a:p>
            <a:pPr algn="just"/>
            <a:endParaRPr lang="fa-IR" sz="3600" b="1" dirty="0" smtClean="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72452" cy="725470"/>
          </a:xfrm>
          <a:solidFill>
            <a:schemeClr val="tx2">
              <a:lumMod val="20000"/>
              <a:lumOff val="80000"/>
            </a:schemeClr>
          </a:solidFill>
        </p:spPr>
        <p:txBody>
          <a:bodyPr>
            <a:normAutofit/>
          </a:bodyPr>
          <a:lstStyle/>
          <a:p>
            <a:r>
              <a:rPr lang="fa-IR" sz="4000" b="1" dirty="0" smtClean="0">
                <a:cs typeface="B Titr" pitchFamily="2" charset="-78"/>
              </a:rPr>
              <a:t>خصوصيات فيزيکی آب آشاميدني</a:t>
            </a:r>
          </a:p>
        </p:txBody>
      </p:sp>
      <p:sp>
        <p:nvSpPr>
          <p:cNvPr id="3" name="Content Placeholder 2"/>
          <p:cNvSpPr>
            <a:spLocks noGrp="1"/>
          </p:cNvSpPr>
          <p:nvPr>
            <p:ph idx="1"/>
          </p:nvPr>
        </p:nvSpPr>
        <p:spPr>
          <a:xfrm>
            <a:off x="457200" y="1357298"/>
            <a:ext cx="7829576" cy="5214974"/>
          </a:xfrm>
        </p:spPr>
        <p:style>
          <a:lnRef idx="2">
            <a:schemeClr val="accent1"/>
          </a:lnRef>
          <a:fillRef idx="1">
            <a:schemeClr val="lt1"/>
          </a:fillRef>
          <a:effectRef idx="0">
            <a:schemeClr val="accent1"/>
          </a:effectRef>
          <a:fontRef idx="minor">
            <a:schemeClr val="dk1"/>
          </a:fontRef>
        </p:style>
        <p:txBody>
          <a:bodyPr>
            <a:noAutofit/>
          </a:bodyPr>
          <a:lstStyle/>
          <a:p>
            <a:pPr algn="just"/>
            <a:r>
              <a:rPr lang="fa-IR" sz="3600" b="1" dirty="0" smtClean="0">
                <a:solidFill>
                  <a:srgbClr val="FF0000"/>
                </a:solidFill>
                <a:cs typeface="B Mitra" pitchFamily="2" charset="-78"/>
              </a:rPr>
              <a:t>کدورت </a:t>
            </a:r>
          </a:p>
          <a:p>
            <a:pPr algn="just"/>
            <a:endParaRPr lang="fa-IR" sz="3600" b="1" dirty="0" smtClean="0">
              <a:solidFill>
                <a:srgbClr val="FF0000"/>
              </a:solidFill>
              <a:cs typeface="B Mitra" pitchFamily="2" charset="-78"/>
            </a:endParaRPr>
          </a:p>
          <a:p>
            <a:pPr algn="just">
              <a:buNone/>
            </a:pPr>
            <a:r>
              <a:rPr lang="fa-IR" sz="3600" dirty="0" smtClean="0">
                <a:cs typeface="B Mitra" pitchFamily="2" charset="-78"/>
              </a:rPr>
              <a:t>       </a:t>
            </a:r>
            <a:r>
              <a:rPr lang="ar-SA" sz="3600" dirty="0" smtClean="0">
                <a:cs typeface="B Mitra" pitchFamily="2" charset="-78"/>
              </a:rPr>
              <a:t>اندازه گیری کدورت به طریق فتوشیمیایی و به کمک اندازه گیری نوری که با یک شدت معین جذب و یا پراکنده می شود محاسبه می گردد که توسط دستگاه کدورت سنج انجام می شود.واحد کدورت </a:t>
            </a:r>
            <a:r>
              <a:rPr lang="en-US" sz="3600" b="1" dirty="0" smtClean="0">
                <a:solidFill>
                  <a:srgbClr val="00B0F0"/>
                </a:solidFill>
                <a:cs typeface="B Mitra" pitchFamily="2" charset="-78"/>
              </a:rPr>
              <a:t>NTU</a:t>
            </a:r>
            <a:r>
              <a:rPr lang="fa-IR" sz="3600" dirty="0" smtClean="0">
                <a:cs typeface="B Mitra" pitchFamily="2" charset="-78"/>
              </a:rPr>
              <a:t> است که </a:t>
            </a:r>
            <a:r>
              <a:rPr lang="ar-SA" sz="3600" dirty="0" smtClean="0">
                <a:cs typeface="B Mitra" pitchFamily="2" charset="-78"/>
              </a:rPr>
              <a:t>مقدار مطلوب کدورت در آب شرب کمتر مساوی </a:t>
            </a:r>
            <a:r>
              <a:rPr lang="ar-SA" sz="3600" b="1" u="sng" dirty="0" smtClean="0">
                <a:solidFill>
                  <a:srgbClr val="00B050"/>
                </a:solidFill>
                <a:cs typeface="B Mitra" pitchFamily="2" charset="-78"/>
              </a:rPr>
              <a:t>1</a:t>
            </a:r>
            <a:r>
              <a:rPr lang="fa-IR" sz="3600" b="1" u="sng" dirty="0" smtClean="0">
                <a:solidFill>
                  <a:srgbClr val="00B050"/>
                </a:solidFill>
                <a:cs typeface="B Mitra" pitchFamily="2" charset="-78"/>
              </a:rPr>
              <a:t>است</a:t>
            </a:r>
            <a:endParaRPr lang="fa-IR" sz="3600" b="1" dirty="0" smtClean="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72452" cy="725470"/>
          </a:xfrm>
          <a:solidFill>
            <a:schemeClr val="tx2">
              <a:lumMod val="20000"/>
              <a:lumOff val="80000"/>
            </a:schemeClr>
          </a:solidFill>
        </p:spPr>
        <p:txBody>
          <a:bodyPr>
            <a:normAutofit/>
          </a:bodyPr>
          <a:lstStyle/>
          <a:p>
            <a:r>
              <a:rPr lang="fa-IR" sz="4000" b="1" dirty="0" smtClean="0">
                <a:cs typeface="B Titr" pitchFamily="2" charset="-78"/>
              </a:rPr>
              <a:t>خصوصيات فيزيکی آب آشاميدني</a:t>
            </a:r>
          </a:p>
        </p:txBody>
      </p:sp>
      <p:sp>
        <p:nvSpPr>
          <p:cNvPr id="3" name="Content Placeholder 2"/>
          <p:cNvSpPr>
            <a:spLocks noGrp="1"/>
          </p:cNvSpPr>
          <p:nvPr>
            <p:ph idx="1"/>
          </p:nvPr>
        </p:nvSpPr>
        <p:spPr>
          <a:xfrm>
            <a:off x="457200" y="1357298"/>
            <a:ext cx="7829576" cy="5214974"/>
          </a:xfrm>
        </p:spPr>
        <p:style>
          <a:lnRef idx="2">
            <a:schemeClr val="accent1"/>
          </a:lnRef>
          <a:fillRef idx="1">
            <a:schemeClr val="lt1"/>
          </a:fillRef>
          <a:effectRef idx="0">
            <a:schemeClr val="accent1"/>
          </a:effectRef>
          <a:fontRef idx="minor">
            <a:schemeClr val="dk1"/>
          </a:fontRef>
        </p:style>
        <p:txBody>
          <a:bodyPr>
            <a:noAutofit/>
          </a:bodyPr>
          <a:lstStyle/>
          <a:p>
            <a:pPr algn="just">
              <a:buFont typeface="Wingdings" pitchFamily="2" charset="2"/>
              <a:buChar char="v"/>
            </a:pPr>
            <a:r>
              <a:rPr lang="fa-IR" sz="2800" b="1" dirty="0" smtClean="0">
                <a:solidFill>
                  <a:srgbClr val="FF0000"/>
                </a:solidFill>
                <a:cs typeface="B Mitra" pitchFamily="2" charset="-78"/>
              </a:rPr>
              <a:t>رنگ</a:t>
            </a:r>
            <a:endParaRPr lang="fa-IR" sz="2400" b="1" dirty="0" smtClean="0">
              <a:solidFill>
                <a:srgbClr val="FF0000"/>
              </a:solidFill>
              <a:cs typeface="B Mitra" pitchFamily="2" charset="-78"/>
            </a:endParaRPr>
          </a:p>
          <a:p>
            <a:pPr algn="just"/>
            <a:r>
              <a:rPr lang="ar-SA" sz="2400" dirty="0" smtClean="0">
                <a:cs typeface="B Mitra" pitchFamily="2" charset="-78"/>
              </a:rPr>
              <a:t>رنگ حقیقی آب به عنوان </a:t>
            </a:r>
            <a:r>
              <a:rPr lang="ar-SA" sz="2400" b="1" dirty="0" smtClean="0">
                <a:solidFill>
                  <a:srgbClr val="00B050"/>
                </a:solidFill>
                <a:cs typeface="B Mitra" pitchFamily="2" charset="-78"/>
              </a:rPr>
              <a:t>عامل غیر بهداشتی </a:t>
            </a:r>
            <a:r>
              <a:rPr lang="ar-SA" sz="2400" dirty="0" smtClean="0">
                <a:cs typeface="B Mitra" pitchFamily="2" charset="-78"/>
              </a:rPr>
              <a:t>و یا نا مطمئن شناخته نمی شود</a:t>
            </a:r>
            <a:endParaRPr lang="fa-IR" sz="2400" dirty="0" smtClean="0">
              <a:cs typeface="B Mitra" pitchFamily="2" charset="-78"/>
            </a:endParaRPr>
          </a:p>
          <a:p>
            <a:pPr algn="just"/>
            <a:r>
              <a:rPr lang="ar-SA" sz="2400" dirty="0" smtClean="0">
                <a:cs typeface="B Mitra" pitchFamily="2" charset="-78"/>
              </a:rPr>
              <a:t> ترکیبات آلی که سبب بروز رنگ حقیقی می شوند ممکن است موجب </a:t>
            </a:r>
            <a:r>
              <a:rPr lang="ar-SA" sz="2400" b="1" dirty="0" smtClean="0">
                <a:solidFill>
                  <a:srgbClr val="00B0F0"/>
                </a:solidFill>
                <a:cs typeface="B Mitra" pitchFamily="2" charset="-78"/>
              </a:rPr>
              <a:t>افزایش نیاز </a:t>
            </a:r>
            <a:r>
              <a:rPr lang="ar-SA" sz="2400" dirty="0" smtClean="0">
                <a:cs typeface="B Mitra" pitchFamily="2" charset="-78"/>
              </a:rPr>
              <a:t>کلر آب شده و نهایتاً موجب </a:t>
            </a:r>
            <a:r>
              <a:rPr lang="ar-SA" sz="2400" b="1" dirty="0" smtClean="0">
                <a:solidFill>
                  <a:srgbClr val="FF0000"/>
                </a:solidFill>
                <a:cs typeface="B Mitra" pitchFamily="2" charset="-78"/>
              </a:rPr>
              <a:t>کاهش اثر گذاری </a:t>
            </a:r>
            <a:r>
              <a:rPr lang="ar-SA" sz="2400" dirty="0" smtClean="0">
                <a:cs typeface="B Mitra" pitchFamily="2" charset="-78"/>
              </a:rPr>
              <a:t>کلر بر آب به عنوان یک ماده گند زا می شود . </a:t>
            </a:r>
            <a:endParaRPr lang="fa-IR" sz="2400" dirty="0" smtClean="0">
              <a:cs typeface="B Mitra" pitchFamily="2" charset="-78"/>
            </a:endParaRPr>
          </a:p>
          <a:p>
            <a:pPr algn="just"/>
            <a:r>
              <a:rPr lang="ar-SA" sz="2400" dirty="0" smtClean="0">
                <a:cs typeface="B Mitra" pitchFamily="2" charset="-78"/>
              </a:rPr>
              <a:t>محصولات</a:t>
            </a:r>
            <a:r>
              <a:rPr lang="fa-IR" sz="2400" dirty="0" smtClean="0">
                <a:cs typeface="B Mitra" pitchFamily="2" charset="-78"/>
              </a:rPr>
              <a:t> ناشی از</a:t>
            </a:r>
            <a:r>
              <a:rPr lang="ar-SA" sz="2400" dirty="0" smtClean="0">
                <a:cs typeface="B Mitra" pitchFamily="2" charset="-78"/>
              </a:rPr>
              <a:t> ترکیب این مواد با کلر به وجود می آیند ؛ ترکیبات فنل ( اجزای تشکیل دهنده شناخته شده محصولات ناشی از تجزیه سبزیها) همراه با کلر </a:t>
            </a:r>
            <a:r>
              <a:rPr lang="ar-SA" sz="2400" b="1" dirty="0" smtClean="0">
                <a:solidFill>
                  <a:srgbClr val="FF0000"/>
                </a:solidFill>
                <a:cs typeface="B Mitra" pitchFamily="2" charset="-78"/>
              </a:rPr>
              <a:t>طعم و بوی </a:t>
            </a:r>
            <a:r>
              <a:rPr lang="ar-SA" sz="2400" dirty="0" smtClean="0">
                <a:cs typeface="B Mitra" pitchFamily="2" charset="-78"/>
              </a:rPr>
              <a:t>بسیار نا خوشایندی تولید می کنند.</a:t>
            </a:r>
            <a:endParaRPr lang="fa-IR" sz="2400" dirty="0" smtClean="0">
              <a:cs typeface="B Mitra" pitchFamily="2" charset="-78"/>
            </a:endParaRPr>
          </a:p>
          <a:p>
            <a:pPr algn="just"/>
            <a:r>
              <a:rPr lang="ar-SA" sz="2400" dirty="0" smtClean="0">
                <a:cs typeface="B Mitra" pitchFamily="2" charset="-78"/>
              </a:rPr>
              <a:t>به علاوه برخی از ترکیبات در اسیدهای آلی طبیعی و کلر یافت می شوند ، که یا نوعاً </a:t>
            </a:r>
            <a:r>
              <a:rPr lang="ar-SA" sz="2400" b="1" dirty="0" smtClean="0">
                <a:solidFill>
                  <a:srgbClr val="FF0000"/>
                </a:solidFill>
                <a:cs typeface="B Mitra" pitchFamily="2" charset="-78"/>
              </a:rPr>
              <a:t>سرطانزا</a:t>
            </a:r>
            <a:r>
              <a:rPr lang="ar-SA" sz="2400" dirty="0" smtClean="0">
                <a:cs typeface="B Mitra" pitchFamily="2" charset="-78"/>
              </a:rPr>
              <a:t> هستند و یا مشکوک به داشتن چنین خاصیتی اند.</a:t>
            </a:r>
            <a:endParaRPr lang="fa-IR" sz="2400" dirty="0" smtClean="0">
              <a:cs typeface="B Mitra" pitchFamily="2" charset="-78"/>
            </a:endParaRPr>
          </a:p>
          <a:p>
            <a:pPr algn="just"/>
            <a:r>
              <a:rPr lang="ar-SA" sz="2400" dirty="0" smtClean="0">
                <a:cs typeface="B Mitra" pitchFamily="2" charset="-78"/>
              </a:rPr>
              <a:t>اندازه گیری آن از طریق </a:t>
            </a:r>
            <a:r>
              <a:rPr lang="ar-SA" sz="2400" b="1" u="sng" dirty="0" smtClean="0">
                <a:solidFill>
                  <a:srgbClr val="00B050"/>
                </a:solidFill>
                <a:cs typeface="B Mitra" pitchFamily="2" charset="-78"/>
              </a:rPr>
              <a:t>مقایسه</a:t>
            </a:r>
            <a:r>
              <a:rPr lang="ar-SA" sz="2400" dirty="0" smtClean="0">
                <a:cs typeface="B Mitra" pitchFamily="2" charset="-78"/>
              </a:rPr>
              <a:t> با مواد دارای رنگ استاندارد  انجام می شود. واحد رنگ حقیقی بر حسب (</a:t>
            </a:r>
            <a:r>
              <a:rPr lang="en-US" sz="2400" dirty="0" smtClean="0">
                <a:cs typeface="B Mitra" pitchFamily="2" charset="-78"/>
              </a:rPr>
              <a:t>TCU</a:t>
            </a:r>
            <a:r>
              <a:rPr lang="ar-SA" sz="2400" dirty="0" smtClean="0">
                <a:cs typeface="B Mitra" pitchFamily="2" charset="-78"/>
              </a:rPr>
              <a:t>) بیان می شوند که در آن یک واحد معادل با رنگ تولید شده توسط 1</a:t>
            </a:r>
            <a:r>
              <a:rPr lang="en-US" sz="2400" dirty="0" smtClean="0">
                <a:cs typeface="B Mitra" pitchFamily="2" charset="-78"/>
              </a:rPr>
              <a:t>mg/L</a:t>
            </a:r>
            <a:r>
              <a:rPr lang="ar-SA" sz="2400" dirty="0" smtClean="0">
                <a:cs typeface="B Mitra" pitchFamily="2" charset="-78"/>
              </a:rPr>
              <a:t> از پلاتین به شکل یونهای کلروپلاتینات می باشد.</a:t>
            </a:r>
            <a:endParaRPr lang="fa-IR" sz="2400" b="1" dirty="0" smtClean="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71613"/>
            <a:ext cx="7772400" cy="2028838"/>
          </a:xfrm>
          <a:solidFill>
            <a:schemeClr val="tx2">
              <a:lumMod val="20000"/>
              <a:lumOff val="80000"/>
            </a:schemeClr>
          </a:solidFill>
        </p:spPr>
        <p:style>
          <a:lnRef idx="2">
            <a:schemeClr val="accent2"/>
          </a:lnRef>
          <a:fillRef idx="1">
            <a:schemeClr val="lt1"/>
          </a:fillRef>
          <a:effectRef idx="0">
            <a:schemeClr val="accent2"/>
          </a:effectRef>
          <a:fontRef idx="minor">
            <a:schemeClr val="dk1"/>
          </a:fontRef>
        </p:style>
        <p:txBody>
          <a:bodyPr>
            <a:normAutofit/>
          </a:bodyPr>
          <a:lstStyle/>
          <a:p>
            <a:r>
              <a:rPr lang="fa-IR" sz="4800" dirty="0" smtClean="0">
                <a:cs typeface="B Titr" pitchFamily="2" charset="-78"/>
              </a:rPr>
              <a:t>بهداشت آب و</a:t>
            </a:r>
            <a:r>
              <a:rPr lang="en-US" sz="4800" dirty="0" smtClean="0">
                <a:cs typeface="B Titr" pitchFamily="2" charset="-78"/>
              </a:rPr>
              <a:t> </a:t>
            </a:r>
            <a:r>
              <a:rPr lang="fa-IR" sz="4800" dirty="0" smtClean="0">
                <a:cs typeface="B Titr" pitchFamily="2" charset="-78"/>
              </a:rPr>
              <a:t>فاضلاب </a:t>
            </a:r>
            <a:endParaRPr lang="fa-IR" sz="4800" dirty="0">
              <a:cs typeface="B Titr" pitchFamily="2" charset="-78"/>
            </a:endParaRPr>
          </a:p>
        </p:txBody>
      </p:sp>
      <p:sp>
        <p:nvSpPr>
          <p:cNvPr id="3" name="Subtitle 2"/>
          <p:cNvSpPr>
            <a:spLocks noGrp="1"/>
          </p:cNvSpPr>
          <p:nvPr>
            <p:ph type="subTitle" idx="1"/>
          </p:nvPr>
        </p:nvSpPr>
        <p:spPr>
          <a:xfrm>
            <a:off x="1500166" y="4714884"/>
            <a:ext cx="6400800" cy="1466848"/>
          </a:xfrm>
        </p:spPr>
        <p:txBody>
          <a:bodyPr>
            <a:normAutofit/>
          </a:bodyPr>
          <a:lstStyle/>
          <a:p>
            <a:endParaRPr lang="fa-IR" sz="4000" b="1" dirty="0">
              <a:solidFill>
                <a:schemeClr val="tx1"/>
              </a:solidFill>
              <a:cs typeface="B Mitra" pitchFamily="2" charset="-78"/>
            </a:endParaRPr>
          </a:p>
        </p:txBody>
      </p:sp>
    </p:spTree>
  </p:cSld>
  <p:clrMapOvr>
    <a:masterClrMapping/>
  </p:clrMapOvr>
  <p:transition>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72452" cy="725470"/>
          </a:xfrm>
          <a:solidFill>
            <a:schemeClr val="tx2">
              <a:lumMod val="20000"/>
              <a:lumOff val="80000"/>
            </a:schemeClr>
          </a:solidFill>
        </p:spPr>
        <p:txBody>
          <a:bodyPr>
            <a:normAutofit/>
          </a:bodyPr>
          <a:lstStyle/>
          <a:p>
            <a:r>
              <a:rPr lang="fa-IR" sz="4000" b="1" dirty="0" smtClean="0">
                <a:cs typeface="B Titr" pitchFamily="2" charset="-78"/>
              </a:rPr>
              <a:t>خصوصيات فيزيکی آب آشاميدني</a:t>
            </a:r>
          </a:p>
        </p:txBody>
      </p:sp>
      <p:sp>
        <p:nvSpPr>
          <p:cNvPr id="3" name="Content Placeholder 2"/>
          <p:cNvSpPr>
            <a:spLocks noGrp="1"/>
          </p:cNvSpPr>
          <p:nvPr>
            <p:ph idx="1"/>
          </p:nvPr>
        </p:nvSpPr>
        <p:spPr>
          <a:xfrm>
            <a:off x="457200" y="1357298"/>
            <a:ext cx="7829576" cy="5214974"/>
          </a:xfrm>
        </p:spPr>
        <p:style>
          <a:lnRef idx="2">
            <a:schemeClr val="accent1"/>
          </a:lnRef>
          <a:fillRef idx="1">
            <a:schemeClr val="lt1"/>
          </a:fillRef>
          <a:effectRef idx="0">
            <a:schemeClr val="accent1"/>
          </a:effectRef>
          <a:fontRef idx="minor">
            <a:schemeClr val="dk1"/>
          </a:fontRef>
        </p:style>
        <p:txBody>
          <a:bodyPr>
            <a:noAutofit/>
          </a:bodyPr>
          <a:lstStyle/>
          <a:p>
            <a:pPr algn="just">
              <a:buFont typeface="Wingdings" pitchFamily="2" charset="2"/>
              <a:buChar char="v"/>
            </a:pPr>
            <a:r>
              <a:rPr lang="fa-IR" sz="3600" b="1" dirty="0" smtClean="0">
                <a:solidFill>
                  <a:srgbClr val="FF0000"/>
                </a:solidFill>
                <a:cs typeface="B Mitra" pitchFamily="2" charset="-78"/>
              </a:rPr>
              <a:t>بو</a:t>
            </a:r>
            <a:endParaRPr lang="fa-IR" b="1" dirty="0" smtClean="0">
              <a:solidFill>
                <a:srgbClr val="FF0000"/>
              </a:solidFill>
              <a:cs typeface="B Mitra" pitchFamily="2" charset="-78"/>
            </a:endParaRPr>
          </a:p>
          <a:p>
            <a:pPr algn="just">
              <a:buNone/>
            </a:pPr>
            <a:r>
              <a:rPr lang="ar-SA" dirty="0" smtClean="0">
                <a:cs typeface="B Mitra" pitchFamily="2" charset="-78"/>
              </a:rPr>
              <a:t> </a:t>
            </a:r>
            <a:r>
              <a:rPr lang="fa-IR" dirty="0" smtClean="0">
                <a:cs typeface="B Mitra" pitchFamily="2" charset="-78"/>
              </a:rPr>
              <a:t>  </a:t>
            </a:r>
            <a:r>
              <a:rPr lang="ar-SA" dirty="0" smtClean="0">
                <a:cs typeface="B Mitra" pitchFamily="2" charset="-78"/>
              </a:rPr>
              <a:t>از نظر مصرف کنندگان ، طعم و بو ناخوشایند است. از آن جا که آب همواره به عنوان ماده ای بی طعم و</a:t>
            </a:r>
            <a:r>
              <a:rPr lang="fa-IR" dirty="0" smtClean="0">
                <a:cs typeface="B Mitra" pitchFamily="2" charset="-78"/>
              </a:rPr>
              <a:t> </a:t>
            </a:r>
            <a:r>
              <a:rPr lang="ar-SA" dirty="0" smtClean="0">
                <a:cs typeface="B Mitra" pitchFamily="2" charset="-78"/>
              </a:rPr>
              <a:t>بی بو</a:t>
            </a:r>
            <a:r>
              <a:rPr lang="fa-IR" dirty="0" smtClean="0">
                <a:cs typeface="B Mitra" pitchFamily="2" charset="-78"/>
              </a:rPr>
              <a:t> </a:t>
            </a:r>
            <a:r>
              <a:rPr lang="ar-SA" dirty="0" smtClean="0">
                <a:cs typeface="B Mitra" pitchFamily="2" charset="-78"/>
              </a:rPr>
              <a:t>شناخته شده است مصرف کننده چنین </a:t>
            </a:r>
            <a:r>
              <a:rPr lang="ar-SA" b="1" dirty="0" smtClean="0">
                <a:solidFill>
                  <a:srgbClr val="00B0F0"/>
                </a:solidFill>
                <a:cs typeface="B Mitra" pitchFamily="2" charset="-78"/>
              </a:rPr>
              <a:t>تصور</a:t>
            </a:r>
            <a:r>
              <a:rPr lang="ar-SA" dirty="0" smtClean="0">
                <a:cs typeface="B Mitra" pitchFamily="2" charset="-78"/>
              </a:rPr>
              <a:t> می کند که مزه و بو همراه با </a:t>
            </a:r>
            <a:r>
              <a:rPr lang="ar-SA" b="1" dirty="0" smtClean="0">
                <a:solidFill>
                  <a:srgbClr val="FF0000"/>
                </a:solidFill>
                <a:cs typeface="B Mitra" pitchFamily="2" charset="-78"/>
              </a:rPr>
              <a:t>آلودگی</a:t>
            </a:r>
            <a:r>
              <a:rPr lang="ar-SA" dirty="0" smtClean="0">
                <a:cs typeface="B Mitra" pitchFamily="2" charset="-78"/>
              </a:rPr>
              <a:t> هستند و</a:t>
            </a:r>
            <a:r>
              <a:rPr lang="fa-IR" dirty="0" smtClean="0">
                <a:cs typeface="B Mitra" pitchFamily="2" charset="-78"/>
              </a:rPr>
              <a:t> </a:t>
            </a:r>
            <a:r>
              <a:rPr lang="ar-SA" dirty="0" smtClean="0">
                <a:cs typeface="B Mitra" pitchFamily="2" charset="-78"/>
              </a:rPr>
              <a:t>از اینرو ترجیح می دهد که از آب بی طعم وبی بو استفاده نماید حتی اگر چنین آبی در واقع تندرستی وی را به خطر اندازد. اندازه گیری مواد آلی به وجود آورنده طعم و</a:t>
            </a:r>
            <a:r>
              <a:rPr lang="fa-IR" dirty="0" smtClean="0">
                <a:cs typeface="B Mitra" pitchFamily="2" charset="-78"/>
              </a:rPr>
              <a:t> </a:t>
            </a:r>
            <a:r>
              <a:rPr lang="ar-SA" dirty="0" smtClean="0">
                <a:cs typeface="B Mitra" pitchFamily="2" charset="-78"/>
              </a:rPr>
              <a:t>بو به کمک روشهای کروماتوگرافی گازی و</a:t>
            </a:r>
            <a:r>
              <a:rPr lang="fa-IR" dirty="0" smtClean="0">
                <a:cs typeface="B Mitra" pitchFamily="2" charset="-78"/>
              </a:rPr>
              <a:t> </a:t>
            </a:r>
            <a:r>
              <a:rPr lang="ar-SA" dirty="0" smtClean="0">
                <a:cs typeface="B Mitra" pitchFamily="2" charset="-78"/>
              </a:rPr>
              <a:t>یا مایع امکان پذیر است و واحد آن </a:t>
            </a:r>
            <a:r>
              <a:rPr lang="en-US" dirty="0" smtClean="0">
                <a:cs typeface="B Mitra" pitchFamily="2" charset="-78"/>
              </a:rPr>
              <a:t>TON</a:t>
            </a:r>
            <a:r>
              <a:rPr lang="fa-IR" dirty="0" smtClean="0">
                <a:cs typeface="B Mitra" pitchFamily="2" charset="-78"/>
              </a:rPr>
              <a:t> است.</a:t>
            </a:r>
            <a:endParaRPr lang="fa-IR" dirty="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72452" cy="725470"/>
          </a:xfrm>
          <a:solidFill>
            <a:schemeClr val="tx2">
              <a:lumMod val="20000"/>
              <a:lumOff val="80000"/>
            </a:schemeClr>
          </a:solidFill>
        </p:spPr>
        <p:txBody>
          <a:bodyPr>
            <a:normAutofit/>
          </a:bodyPr>
          <a:lstStyle/>
          <a:p>
            <a:r>
              <a:rPr lang="fa-IR" sz="4000" b="1" dirty="0" smtClean="0">
                <a:cs typeface="B Titr" pitchFamily="2" charset="-78"/>
              </a:rPr>
              <a:t>خصوصيات شیمیایی آب آشاميدني</a:t>
            </a:r>
          </a:p>
        </p:txBody>
      </p:sp>
      <p:sp>
        <p:nvSpPr>
          <p:cNvPr id="3" name="Content Placeholder 2"/>
          <p:cNvSpPr>
            <a:spLocks noGrp="1"/>
          </p:cNvSpPr>
          <p:nvPr>
            <p:ph idx="1"/>
          </p:nvPr>
        </p:nvSpPr>
        <p:spPr>
          <a:xfrm>
            <a:off x="457200" y="1357298"/>
            <a:ext cx="7829576" cy="5214974"/>
          </a:xfrm>
        </p:spPr>
        <p:style>
          <a:lnRef idx="2">
            <a:schemeClr val="accent1"/>
          </a:lnRef>
          <a:fillRef idx="1">
            <a:schemeClr val="lt1"/>
          </a:fillRef>
          <a:effectRef idx="0">
            <a:schemeClr val="accent1"/>
          </a:effectRef>
          <a:fontRef idx="minor">
            <a:schemeClr val="dk1"/>
          </a:fontRef>
        </p:style>
        <p:txBody>
          <a:bodyPr>
            <a:noAutofit/>
          </a:bodyPr>
          <a:lstStyle/>
          <a:p>
            <a:pPr algn="just">
              <a:buFont typeface="Wingdings" pitchFamily="2" charset="2"/>
              <a:buChar char="v"/>
            </a:pPr>
            <a:r>
              <a:rPr lang="fa-IR" sz="3600" b="1" dirty="0" smtClean="0">
                <a:cs typeface="B Mitra" pitchFamily="2" charset="-78"/>
              </a:rPr>
              <a:t>هدایت الکتریکی</a:t>
            </a:r>
          </a:p>
          <a:p>
            <a:pPr algn="just">
              <a:buFont typeface="Wingdings" pitchFamily="2" charset="2"/>
              <a:buChar char="v"/>
            </a:pPr>
            <a:endParaRPr lang="fa-IR" sz="3600" b="1" dirty="0" smtClean="0">
              <a:solidFill>
                <a:srgbClr val="FF0000"/>
              </a:solidFill>
              <a:cs typeface="B Mitra" pitchFamily="2" charset="-78"/>
            </a:endParaRPr>
          </a:p>
          <a:p>
            <a:pPr algn="just"/>
            <a:r>
              <a:rPr lang="fa-IR" sz="3600" dirty="0" smtClean="0">
                <a:cs typeface="B Mitra" pitchFamily="2" charset="-78"/>
              </a:rPr>
              <a:t> </a:t>
            </a:r>
            <a:r>
              <a:rPr lang="ar-SA" sz="3600" dirty="0" smtClean="0">
                <a:cs typeface="B Mitra" pitchFamily="2" charset="-78"/>
              </a:rPr>
              <a:t>قابلیت </a:t>
            </a:r>
            <a:r>
              <a:rPr lang="ar-SA" sz="3600" b="1" u="sng" dirty="0" smtClean="0">
                <a:solidFill>
                  <a:srgbClr val="00B0F0"/>
                </a:solidFill>
                <a:cs typeface="B Mitra" pitchFamily="2" charset="-78"/>
              </a:rPr>
              <a:t>انتقال جریان برق </a:t>
            </a:r>
            <a:r>
              <a:rPr lang="ar-SA" sz="3600" dirty="0" smtClean="0">
                <a:cs typeface="B Mitra" pitchFamily="2" charset="-78"/>
              </a:rPr>
              <a:t>نشانگر میزان هدایت الکتریکی است هدایت یک محلول را به صورت عکس مقاومت تعریف می کنند</a:t>
            </a:r>
            <a:endParaRPr lang="fa-IR" sz="3600" dirty="0" smtClean="0">
              <a:cs typeface="B Mitra" pitchFamily="2" charset="-78"/>
            </a:endParaRPr>
          </a:p>
          <a:p>
            <a:pPr algn="just"/>
            <a:r>
              <a:rPr lang="ar-SA" sz="3600" dirty="0" smtClean="0">
                <a:cs typeface="B Mitra" pitchFamily="2" charset="-78"/>
              </a:rPr>
              <a:t>مقدار هدایت الکتریکی ویژه آب نشان دهنده </a:t>
            </a:r>
            <a:r>
              <a:rPr lang="ar-SA" sz="3600" b="1" u="sng" dirty="0" smtClean="0">
                <a:solidFill>
                  <a:srgbClr val="00B0F0"/>
                </a:solidFill>
                <a:cs typeface="B Mitra" pitchFamily="2" charset="-78"/>
              </a:rPr>
              <a:t>میزان وجود املاح</a:t>
            </a:r>
            <a:r>
              <a:rPr lang="ar-SA" sz="3600" dirty="0" smtClean="0">
                <a:cs typeface="B Mitra" pitchFamily="2" charset="-78"/>
              </a:rPr>
              <a:t> در آب است. واحد آن زیمنس بر سانتی متر می باشد.</a:t>
            </a:r>
            <a:endParaRPr lang="fa-IR" sz="3600" dirty="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72452" cy="725470"/>
          </a:xfrm>
          <a:solidFill>
            <a:schemeClr val="tx2">
              <a:lumMod val="20000"/>
              <a:lumOff val="80000"/>
            </a:schemeClr>
          </a:solidFill>
        </p:spPr>
        <p:txBody>
          <a:bodyPr>
            <a:normAutofit/>
          </a:bodyPr>
          <a:lstStyle/>
          <a:p>
            <a:r>
              <a:rPr lang="fa-IR" sz="4000" b="1" dirty="0" smtClean="0">
                <a:cs typeface="B Titr" pitchFamily="2" charset="-78"/>
              </a:rPr>
              <a:t>خصوصيات شیمیایی آب آشاميدني</a:t>
            </a:r>
          </a:p>
        </p:txBody>
      </p:sp>
      <p:sp>
        <p:nvSpPr>
          <p:cNvPr id="3" name="Content Placeholder 2"/>
          <p:cNvSpPr>
            <a:spLocks noGrp="1"/>
          </p:cNvSpPr>
          <p:nvPr>
            <p:ph idx="1"/>
          </p:nvPr>
        </p:nvSpPr>
        <p:spPr>
          <a:xfrm>
            <a:off x="457200" y="1357298"/>
            <a:ext cx="7829576" cy="5214974"/>
          </a:xfrm>
        </p:spPr>
        <p:style>
          <a:lnRef idx="2">
            <a:schemeClr val="accent1"/>
          </a:lnRef>
          <a:fillRef idx="1">
            <a:schemeClr val="lt1"/>
          </a:fillRef>
          <a:effectRef idx="0">
            <a:schemeClr val="accent1"/>
          </a:effectRef>
          <a:fontRef idx="minor">
            <a:schemeClr val="dk1"/>
          </a:fontRef>
        </p:style>
        <p:txBody>
          <a:bodyPr>
            <a:noAutofit/>
          </a:bodyPr>
          <a:lstStyle/>
          <a:p>
            <a:pPr algn="just">
              <a:buFont typeface="Wingdings" pitchFamily="2" charset="2"/>
              <a:buChar char="v"/>
            </a:pPr>
            <a:r>
              <a:rPr lang="fa-IR" b="1" dirty="0" smtClean="0">
                <a:solidFill>
                  <a:srgbClr val="FF0000"/>
                </a:solidFill>
                <a:cs typeface="B Mitra" pitchFamily="2" charset="-78"/>
              </a:rPr>
              <a:t>مواد جامد</a:t>
            </a:r>
          </a:p>
          <a:p>
            <a:pPr algn="just"/>
            <a:r>
              <a:rPr lang="ar-SA" dirty="0" smtClean="0">
                <a:cs typeface="B Mitra" pitchFamily="2" charset="-78"/>
              </a:rPr>
              <a:t> </a:t>
            </a:r>
            <a:r>
              <a:rPr lang="fa-IR" dirty="0" smtClean="0">
                <a:cs typeface="B Mitra" pitchFamily="2" charset="-78"/>
              </a:rPr>
              <a:t>  </a:t>
            </a:r>
            <a:r>
              <a:rPr lang="ar-SA" dirty="0" smtClean="0">
                <a:cs typeface="B Mitra" pitchFamily="2" charset="-78"/>
              </a:rPr>
              <a:t>مقدار کل مواد غیر فرار حل شده در آب را که شامل یون های مختلف می باشد به نام کل مواد جامد محلول در آب می خوانند و با علامت </a:t>
            </a:r>
            <a:r>
              <a:rPr lang="en-US" dirty="0" smtClean="0">
                <a:cs typeface="B Mitra" pitchFamily="2" charset="-78"/>
              </a:rPr>
              <a:t>TDS </a:t>
            </a:r>
            <a:r>
              <a:rPr lang="ar-SA" dirty="0" smtClean="0">
                <a:cs typeface="B Mitra" pitchFamily="2" charset="-78"/>
              </a:rPr>
              <a:t>نشان می دهند.</a:t>
            </a:r>
            <a:endParaRPr lang="en-US" dirty="0" smtClean="0">
              <a:cs typeface="B Mitra" pitchFamily="2" charset="-78"/>
            </a:endParaRPr>
          </a:p>
          <a:p>
            <a:pPr algn="just"/>
            <a:r>
              <a:rPr lang="ar-SA" dirty="0" smtClean="0">
                <a:cs typeface="B Mitra" pitchFamily="2" charset="-78"/>
              </a:rPr>
              <a:t> وقتی آب از فیلتر عبور می کند مواد جامد معلق روی فیلتر باقی می ماند و مواد جامد محلول و مواد کلوئیدی موجود در آب از فیلتر عبور می کند. با خشک کردن مواد جامد باقی مانده روی فیلتر و وزن کردن آن مقدار مواد جامد معلق (</a:t>
            </a:r>
            <a:r>
              <a:rPr lang="en-US" dirty="0" smtClean="0">
                <a:cs typeface="B Mitra" pitchFamily="2" charset="-78"/>
              </a:rPr>
              <a:t>s</a:t>
            </a:r>
            <a:r>
              <a:rPr lang="ar-SA" dirty="0" smtClean="0">
                <a:cs typeface="B Mitra" pitchFamily="2" charset="-78"/>
              </a:rPr>
              <a:t>.</a:t>
            </a:r>
            <a:r>
              <a:rPr lang="en-US" dirty="0" smtClean="0">
                <a:cs typeface="B Mitra" pitchFamily="2" charset="-78"/>
              </a:rPr>
              <a:t>s</a:t>
            </a:r>
            <a:r>
              <a:rPr lang="ar-SA" dirty="0" smtClean="0">
                <a:cs typeface="B Mitra" pitchFamily="2" charset="-78"/>
              </a:rPr>
              <a:t>) بدست می آید. از مجموع مواد جامد محلول در آب و مواد جامد معلق ، کل مواد جامد بدست می آید. </a:t>
            </a:r>
            <a:endParaRPr lang="fa-IR" dirty="0" smtClean="0">
              <a:cs typeface="B Mitra" pitchFamily="2" charset="-78"/>
            </a:endParaRPr>
          </a:p>
          <a:p>
            <a:pPr algn="just">
              <a:buNone/>
            </a:pPr>
            <a:endParaRPr lang="fa-IR" dirty="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72452" cy="725470"/>
          </a:xfrm>
          <a:solidFill>
            <a:schemeClr val="tx2">
              <a:lumMod val="20000"/>
              <a:lumOff val="80000"/>
            </a:schemeClr>
          </a:solidFill>
        </p:spPr>
        <p:txBody>
          <a:bodyPr>
            <a:normAutofit/>
          </a:bodyPr>
          <a:lstStyle/>
          <a:p>
            <a:r>
              <a:rPr lang="fa-IR" sz="4000" b="1" dirty="0" smtClean="0">
                <a:cs typeface="B Titr" pitchFamily="2" charset="-78"/>
              </a:rPr>
              <a:t>خصوصيات شیمیایی آب آشاميدني</a:t>
            </a:r>
          </a:p>
        </p:txBody>
      </p:sp>
      <p:sp>
        <p:nvSpPr>
          <p:cNvPr id="3" name="Content Placeholder 2"/>
          <p:cNvSpPr>
            <a:spLocks noGrp="1"/>
          </p:cNvSpPr>
          <p:nvPr>
            <p:ph idx="1"/>
          </p:nvPr>
        </p:nvSpPr>
        <p:spPr>
          <a:xfrm>
            <a:off x="457200" y="1285860"/>
            <a:ext cx="7829576" cy="5286412"/>
          </a:xfrm>
        </p:spPr>
        <p:style>
          <a:lnRef idx="2">
            <a:schemeClr val="accent1"/>
          </a:lnRef>
          <a:fillRef idx="1">
            <a:schemeClr val="lt1"/>
          </a:fillRef>
          <a:effectRef idx="0">
            <a:schemeClr val="accent1"/>
          </a:effectRef>
          <a:fontRef idx="minor">
            <a:schemeClr val="dk1"/>
          </a:fontRef>
        </p:style>
        <p:txBody>
          <a:bodyPr>
            <a:noAutofit/>
          </a:bodyPr>
          <a:lstStyle/>
          <a:p>
            <a:pPr algn="just">
              <a:buFont typeface="Wingdings" pitchFamily="2" charset="2"/>
              <a:buChar char="v"/>
            </a:pPr>
            <a:r>
              <a:rPr lang="fa-IR" sz="2800" b="1" dirty="0" smtClean="0">
                <a:cs typeface="B Mitra" pitchFamily="2" charset="-78"/>
              </a:rPr>
              <a:t>سختی آب</a:t>
            </a:r>
          </a:p>
          <a:p>
            <a:pPr algn="just"/>
            <a:r>
              <a:rPr lang="fa-IR" sz="2400" dirty="0" smtClean="0">
                <a:cs typeface="B Mitra" pitchFamily="2" charset="-78"/>
              </a:rPr>
              <a:t>به </a:t>
            </a:r>
            <a:r>
              <a:rPr lang="ar-SA" sz="2400" dirty="0" smtClean="0">
                <a:cs typeface="B Mitra" pitchFamily="2" charset="-78"/>
              </a:rPr>
              <a:t>کاتیون های کلسیم و منیزیم ، آهن و منگنز و </a:t>
            </a:r>
            <a:r>
              <a:rPr lang="fa-IR" sz="2400" dirty="0" smtClean="0">
                <a:cs typeface="B Mitra" pitchFamily="2" charset="-78"/>
              </a:rPr>
              <a:t>سختی آب </a:t>
            </a:r>
            <a:r>
              <a:rPr lang="ar-SA" sz="2400" dirty="0" smtClean="0">
                <a:cs typeface="B Mitra" pitchFamily="2" charset="-78"/>
              </a:rPr>
              <a:t>گفته می شود</a:t>
            </a:r>
            <a:endParaRPr lang="fa-IR" sz="2400" dirty="0" smtClean="0">
              <a:cs typeface="B Mitra" pitchFamily="2" charset="-78"/>
            </a:endParaRPr>
          </a:p>
          <a:p>
            <a:pPr algn="just"/>
            <a:r>
              <a:rPr lang="ar-SA" sz="2400" dirty="0" smtClean="0">
                <a:cs typeface="B Mitra" pitchFamily="2" charset="-78"/>
              </a:rPr>
              <a:t> با توجه به اینکه میزان آهن و منگنز در آب بسیار کم است بنابراین کاتیون های کلسیم و منیزیم عامل اصلی ایجاد سختی آب به حساب می آیند.</a:t>
            </a:r>
            <a:endParaRPr lang="fa-IR" sz="2400" dirty="0" smtClean="0">
              <a:cs typeface="B Mitra" pitchFamily="2" charset="-78"/>
            </a:endParaRPr>
          </a:p>
          <a:p>
            <a:pPr algn="just"/>
            <a:r>
              <a:rPr lang="ar-SA" sz="2400" dirty="0" smtClean="0">
                <a:cs typeface="B Mitra" pitchFamily="2" charset="-78"/>
              </a:rPr>
              <a:t> واحد</a:t>
            </a:r>
            <a:r>
              <a:rPr lang="fa-IR" sz="2400" dirty="0" smtClean="0">
                <a:cs typeface="B Mitra" pitchFamily="2" charset="-78"/>
              </a:rPr>
              <a:t> </a:t>
            </a:r>
            <a:r>
              <a:rPr lang="ar-SA" sz="2400" dirty="0" smtClean="0">
                <a:cs typeface="B Mitra" pitchFamily="2" charset="-78"/>
              </a:rPr>
              <a:t>سختی آب میلیگرم بر لیتر  بر حسب کربنات کلسیم است.</a:t>
            </a:r>
            <a:endParaRPr lang="fa-IR" sz="2400" dirty="0" smtClean="0">
              <a:cs typeface="B Mitra" pitchFamily="2" charset="-78"/>
            </a:endParaRPr>
          </a:p>
          <a:p>
            <a:pPr algn="just"/>
            <a:r>
              <a:rPr lang="ar-SA" sz="2400" dirty="0" smtClean="0">
                <a:cs typeface="B Mitra" pitchFamily="2" charset="-78"/>
              </a:rPr>
              <a:t>کل املاح کلسیم و منیزیم موجود درآب سختی کل نامیده می شود و شامل دو قسمت است : الف) سختی کل کلسیم : نشان دهنده مقدار یون کلسیم در آب است. ب) سختی کل منیزیم : کل منیزیم محلول در آب را شامل می شود.</a:t>
            </a:r>
            <a:endParaRPr lang="fa-IR" sz="2400" dirty="0" smtClean="0">
              <a:cs typeface="B Mitra" pitchFamily="2" charset="-78"/>
            </a:endParaRPr>
          </a:p>
          <a:p>
            <a:pPr algn="just"/>
            <a:r>
              <a:rPr lang="ar-SA" sz="2400" dirty="0" smtClean="0">
                <a:cs typeface="B Mitra" pitchFamily="2" charset="-78"/>
              </a:rPr>
              <a:t>  </a:t>
            </a:r>
            <a:r>
              <a:rPr lang="ar-SA" sz="2400" b="1" dirty="0" smtClean="0">
                <a:solidFill>
                  <a:srgbClr val="FF0000"/>
                </a:solidFill>
                <a:cs typeface="B Mitra" pitchFamily="2" charset="-78"/>
              </a:rPr>
              <a:t>سختی دائم</a:t>
            </a:r>
            <a:r>
              <a:rPr lang="fa-IR" sz="2400" b="1" dirty="0" smtClean="0">
                <a:solidFill>
                  <a:srgbClr val="FF0000"/>
                </a:solidFill>
                <a:cs typeface="B Mitra" pitchFamily="2" charset="-78"/>
              </a:rPr>
              <a:t>: </a:t>
            </a:r>
            <a:r>
              <a:rPr lang="ar-SA" sz="2400" b="1" dirty="0" smtClean="0">
                <a:solidFill>
                  <a:srgbClr val="FF0000"/>
                </a:solidFill>
                <a:cs typeface="B Mitra" pitchFamily="2" charset="-78"/>
              </a:rPr>
              <a:t> </a:t>
            </a:r>
            <a:r>
              <a:rPr lang="ar-SA" sz="2400" dirty="0" smtClean="0">
                <a:cs typeface="B Mitra" pitchFamily="2" charset="-78"/>
              </a:rPr>
              <a:t>شامل کلیه املاح کلسیم و منیزیم به جز  بیکربنات ها می باشد به عنوان مثال ، سولفات ها ، کلرید ها و نیتراتهای کلسیم و منیزیم محلول در آب را در بر می گیرد و سختی دایم در اثر جوشاندن حذف نمی شود.</a:t>
            </a:r>
            <a:endParaRPr lang="fa-IR" sz="2400" dirty="0" smtClean="0">
              <a:cs typeface="B Mitra" pitchFamily="2" charset="-78"/>
            </a:endParaRPr>
          </a:p>
          <a:p>
            <a:pPr algn="just"/>
            <a:r>
              <a:rPr lang="ar-SA" sz="2400" b="1" dirty="0" smtClean="0">
                <a:solidFill>
                  <a:srgbClr val="FF0000"/>
                </a:solidFill>
                <a:cs typeface="B Mitra" pitchFamily="2" charset="-78"/>
              </a:rPr>
              <a:t>سختی موقت: </a:t>
            </a:r>
            <a:r>
              <a:rPr lang="ar-SA" sz="2400" dirty="0" smtClean="0">
                <a:cs typeface="B Mitra" pitchFamily="2" charset="-78"/>
              </a:rPr>
              <a:t>بی کربنات کلسیم و منیزیم محلول در آب را می گویند که در اثر جوشاندن آب تجزیه و رسوب می شوند</a:t>
            </a:r>
            <a:endParaRPr lang="fa-IR" sz="2400" dirty="0" smtClean="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72452" cy="725470"/>
          </a:xfrm>
          <a:solidFill>
            <a:schemeClr val="tx2">
              <a:lumMod val="20000"/>
              <a:lumOff val="80000"/>
            </a:schemeClr>
          </a:solidFill>
        </p:spPr>
        <p:txBody>
          <a:bodyPr>
            <a:normAutofit/>
          </a:bodyPr>
          <a:lstStyle/>
          <a:p>
            <a:r>
              <a:rPr lang="fa-IR" sz="4000" b="1" dirty="0" smtClean="0">
                <a:cs typeface="B Titr" pitchFamily="2" charset="-78"/>
              </a:rPr>
              <a:t>خصوصيات شیمیایی آب آشاميدني</a:t>
            </a:r>
          </a:p>
        </p:txBody>
      </p:sp>
      <p:sp>
        <p:nvSpPr>
          <p:cNvPr id="3" name="Content Placeholder 2"/>
          <p:cNvSpPr>
            <a:spLocks noGrp="1"/>
          </p:cNvSpPr>
          <p:nvPr>
            <p:ph idx="1"/>
          </p:nvPr>
        </p:nvSpPr>
        <p:spPr>
          <a:xfrm>
            <a:off x="457200" y="1285860"/>
            <a:ext cx="7829576" cy="5286412"/>
          </a:xfrm>
        </p:spPr>
        <p:style>
          <a:lnRef idx="2">
            <a:schemeClr val="accent1"/>
          </a:lnRef>
          <a:fillRef idx="1">
            <a:schemeClr val="lt1"/>
          </a:fillRef>
          <a:effectRef idx="0">
            <a:schemeClr val="accent1"/>
          </a:effectRef>
          <a:fontRef idx="minor">
            <a:schemeClr val="dk1"/>
          </a:fontRef>
        </p:style>
        <p:txBody>
          <a:bodyPr>
            <a:noAutofit/>
          </a:bodyPr>
          <a:lstStyle/>
          <a:p>
            <a:pPr algn="just">
              <a:buFont typeface="Wingdings" pitchFamily="2" charset="2"/>
              <a:buChar char="v"/>
            </a:pPr>
            <a:r>
              <a:rPr lang="ar-SA" sz="3000" b="1" dirty="0" smtClean="0">
                <a:solidFill>
                  <a:srgbClr val="FF0000"/>
                </a:solidFill>
                <a:cs typeface="B Mitra" pitchFamily="2" charset="-78"/>
              </a:rPr>
              <a:t>قلیائیت </a:t>
            </a:r>
            <a:endParaRPr lang="fa-IR" sz="3000" b="1" dirty="0" smtClean="0">
              <a:solidFill>
                <a:srgbClr val="FF0000"/>
              </a:solidFill>
              <a:cs typeface="B Mitra" pitchFamily="2" charset="-78"/>
            </a:endParaRPr>
          </a:p>
          <a:p>
            <a:pPr algn="just">
              <a:buNone/>
            </a:pPr>
            <a:r>
              <a:rPr lang="fa-IR" sz="3000" dirty="0" smtClean="0">
                <a:cs typeface="B Mitra" pitchFamily="2" charset="-78"/>
              </a:rPr>
              <a:t>      </a:t>
            </a:r>
            <a:r>
              <a:rPr lang="ar-SA" sz="3000" dirty="0" smtClean="0">
                <a:cs typeface="B Mitra" pitchFamily="2" charset="-78"/>
              </a:rPr>
              <a:t>قلیائیت عامل موثر بر </a:t>
            </a:r>
            <a:r>
              <a:rPr lang="ar-SA" sz="3000" b="1" dirty="0" smtClean="0">
                <a:solidFill>
                  <a:srgbClr val="00B0F0"/>
                </a:solidFill>
                <a:cs typeface="B Mitra" pitchFamily="2" charset="-78"/>
              </a:rPr>
              <a:t>خوردگی و رسوب گذاری </a:t>
            </a:r>
            <a:r>
              <a:rPr lang="ar-SA" sz="3000" dirty="0" smtClean="0">
                <a:cs typeface="B Mitra" pitchFamily="2" charset="-78"/>
              </a:rPr>
              <a:t>آب است . برای نمونه می توان گفت ، قلیائیت آب مورد استفاده در دیگ های بخار باید به اندازه کافی بالا باشد تا از خورده شدن دیواره دیگ ها جلوگیری شود همچنین قلیائیت نباید به حدی باشد که سبب انتقال مواد جامد به وسیله بخار شود و یا سبب شکنندگی قلیایی شود و در دیواره دیگ ها ایجاد ترک نماید . قلیائیت با </a:t>
            </a:r>
            <a:r>
              <a:rPr lang="en-US" sz="3000" dirty="0" smtClean="0">
                <a:cs typeface="B Mitra" pitchFamily="2" charset="-78"/>
              </a:rPr>
              <a:t>PH </a:t>
            </a:r>
            <a:r>
              <a:rPr lang="ar-SA" sz="3000" dirty="0" smtClean="0">
                <a:cs typeface="B Mitra" pitchFamily="2" charset="-78"/>
              </a:rPr>
              <a:t>رابطه نزدیکی دارد به گونه ای که هر چه قلیائیت بیشتر باشد نشانگر بالاتر بودن غلظت هیدروکسیدها و کربنات ها است بنابراین </a:t>
            </a:r>
            <a:r>
              <a:rPr lang="en-US" sz="3000" dirty="0" smtClean="0">
                <a:cs typeface="B Mitra" pitchFamily="2" charset="-78"/>
              </a:rPr>
              <a:t>PH </a:t>
            </a:r>
            <a:r>
              <a:rPr lang="ar-SA" sz="3000" dirty="0" smtClean="0">
                <a:cs typeface="B Mitra" pitchFamily="2" charset="-78"/>
              </a:rPr>
              <a:t>بالاتر می رود و محلول قلیایی تر می شود.</a:t>
            </a:r>
            <a:endParaRPr lang="en-US" sz="3000" dirty="0" smtClean="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72452" cy="725470"/>
          </a:xfrm>
          <a:solidFill>
            <a:schemeClr val="tx2">
              <a:lumMod val="20000"/>
              <a:lumOff val="80000"/>
            </a:schemeClr>
          </a:solidFill>
        </p:spPr>
        <p:txBody>
          <a:bodyPr>
            <a:normAutofit/>
          </a:bodyPr>
          <a:lstStyle/>
          <a:p>
            <a:r>
              <a:rPr lang="fa-IR" sz="4000" b="1" dirty="0" smtClean="0">
                <a:cs typeface="B Titr" pitchFamily="2" charset="-78"/>
              </a:rPr>
              <a:t>خصوصيات شیمیایی آب آشاميدني</a:t>
            </a:r>
          </a:p>
        </p:txBody>
      </p:sp>
      <p:sp>
        <p:nvSpPr>
          <p:cNvPr id="3" name="Content Placeholder 2"/>
          <p:cNvSpPr>
            <a:spLocks noGrp="1"/>
          </p:cNvSpPr>
          <p:nvPr>
            <p:ph idx="1"/>
          </p:nvPr>
        </p:nvSpPr>
        <p:spPr>
          <a:xfrm>
            <a:off x="457200" y="1285860"/>
            <a:ext cx="7829576" cy="5286412"/>
          </a:xfrm>
        </p:spPr>
        <p:style>
          <a:lnRef idx="2">
            <a:schemeClr val="accent1"/>
          </a:lnRef>
          <a:fillRef idx="1">
            <a:schemeClr val="lt1"/>
          </a:fillRef>
          <a:effectRef idx="0">
            <a:schemeClr val="accent1"/>
          </a:effectRef>
          <a:fontRef idx="minor">
            <a:schemeClr val="dk1"/>
          </a:fontRef>
        </p:style>
        <p:txBody>
          <a:bodyPr>
            <a:noAutofit/>
          </a:bodyPr>
          <a:lstStyle/>
          <a:p>
            <a:pPr algn="just">
              <a:buFont typeface="Wingdings" pitchFamily="2" charset="2"/>
              <a:buChar char="v"/>
            </a:pPr>
            <a:r>
              <a:rPr lang="ar-SA" b="1" dirty="0" smtClean="0">
                <a:solidFill>
                  <a:srgbClr val="FF0000"/>
                </a:solidFill>
                <a:cs typeface="B Mitra" pitchFamily="2" charset="-78"/>
              </a:rPr>
              <a:t>مواد آلی</a:t>
            </a:r>
            <a:endParaRPr lang="fa-IR" b="1" dirty="0" smtClean="0">
              <a:solidFill>
                <a:srgbClr val="FF0000"/>
              </a:solidFill>
              <a:cs typeface="B Mitra" pitchFamily="2" charset="-78"/>
            </a:endParaRPr>
          </a:p>
          <a:p>
            <a:pPr algn="just">
              <a:buNone/>
            </a:pPr>
            <a:r>
              <a:rPr lang="ar-SA" dirty="0" smtClean="0">
                <a:cs typeface="B Mitra" pitchFamily="2" charset="-78"/>
              </a:rPr>
              <a:t> </a:t>
            </a:r>
            <a:r>
              <a:rPr lang="fa-IR" dirty="0" smtClean="0">
                <a:cs typeface="B Mitra" pitchFamily="2" charset="-78"/>
              </a:rPr>
              <a:t>   </a:t>
            </a:r>
            <a:r>
              <a:rPr lang="ar-SA" dirty="0" smtClean="0">
                <a:cs typeface="B Mitra" pitchFamily="2" charset="-78"/>
              </a:rPr>
              <a:t>برای اندازه گیری مقدار مواد آلی موجود در آب روش های مختلفی وجود دارد از جمله این روش ها اندازه گیری بخش مواد فرار ، اندازه گیری کل مواد جامد، </a:t>
            </a:r>
            <a:r>
              <a:rPr lang="en-US" dirty="0" smtClean="0">
                <a:cs typeface="B Mitra" pitchFamily="2" charset="-78"/>
              </a:rPr>
              <a:t>COD </a:t>
            </a:r>
            <a:r>
              <a:rPr lang="ar-SA" dirty="0" smtClean="0">
                <a:cs typeface="B Mitra" pitchFamily="2" charset="-78"/>
              </a:rPr>
              <a:t> و </a:t>
            </a:r>
            <a:r>
              <a:rPr lang="fa-IR" dirty="0" smtClean="0">
                <a:cs typeface="B Mitra" pitchFamily="2" charset="-78"/>
              </a:rPr>
              <a:t> </a:t>
            </a:r>
            <a:r>
              <a:rPr lang="en-US" dirty="0" smtClean="0">
                <a:cs typeface="B Mitra" pitchFamily="2" charset="-78"/>
              </a:rPr>
              <a:t>BOD </a:t>
            </a:r>
            <a:r>
              <a:rPr lang="ar-SA" dirty="0" smtClean="0">
                <a:cs typeface="B Mitra" pitchFamily="2" charset="-78"/>
              </a:rPr>
              <a:t>می باشد . چون اندازه گیری بخش مواد فرار و سنجش کل مواد جامد دارای خطای نسبتا زیادی است. بیشتر از اندازه گیری اکسیژن مورد نیاز بیوشیمیایی (</a:t>
            </a:r>
            <a:r>
              <a:rPr lang="en-US" dirty="0" smtClean="0">
                <a:cs typeface="B Mitra" pitchFamily="2" charset="-78"/>
              </a:rPr>
              <a:t>BOD</a:t>
            </a:r>
            <a:r>
              <a:rPr lang="ar-SA" dirty="0" smtClean="0">
                <a:cs typeface="B Mitra" pitchFamily="2" charset="-78"/>
              </a:rPr>
              <a:t>) و اکسیژن مورد نیاز شیمیایی (</a:t>
            </a:r>
            <a:r>
              <a:rPr lang="en-US" dirty="0" smtClean="0">
                <a:cs typeface="B Mitra" pitchFamily="2" charset="-78"/>
              </a:rPr>
              <a:t>COD</a:t>
            </a:r>
            <a:r>
              <a:rPr lang="ar-SA" dirty="0" smtClean="0">
                <a:cs typeface="B Mitra" pitchFamily="2" charset="-78"/>
              </a:rPr>
              <a:t>) و اندازه گیری کل کربن آلی (</a:t>
            </a:r>
            <a:r>
              <a:rPr lang="en-US" dirty="0" smtClean="0">
                <a:cs typeface="B Mitra" pitchFamily="2" charset="-78"/>
              </a:rPr>
              <a:t>TOC</a:t>
            </a:r>
            <a:r>
              <a:rPr lang="ar-SA" dirty="0" smtClean="0">
                <a:cs typeface="B Mitra" pitchFamily="2" charset="-78"/>
              </a:rPr>
              <a:t>) برای بدست آوردن مقدار مواد آلی موجود در آب استفاده می شود. </a:t>
            </a:r>
            <a:endParaRPr lang="fa-IR" dirty="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72452" cy="725470"/>
          </a:xfrm>
          <a:solidFill>
            <a:schemeClr val="tx2">
              <a:lumMod val="20000"/>
              <a:lumOff val="80000"/>
            </a:schemeClr>
          </a:solidFill>
        </p:spPr>
        <p:txBody>
          <a:bodyPr>
            <a:normAutofit/>
          </a:bodyPr>
          <a:lstStyle/>
          <a:p>
            <a:r>
              <a:rPr lang="fa-IR" sz="4000" b="1" dirty="0" smtClean="0">
                <a:cs typeface="B Titr" pitchFamily="2" charset="-78"/>
              </a:rPr>
              <a:t>آلاينده هاي آب</a:t>
            </a:r>
          </a:p>
        </p:txBody>
      </p:sp>
      <p:sp>
        <p:nvSpPr>
          <p:cNvPr id="3" name="Content Placeholder 2"/>
          <p:cNvSpPr>
            <a:spLocks noGrp="1"/>
          </p:cNvSpPr>
          <p:nvPr>
            <p:ph idx="1"/>
          </p:nvPr>
        </p:nvSpPr>
        <p:spPr>
          <a:xfrm>
            <a:off x="457200" y="1285860"/>
            <a:ext cx="7829576" cy="5286412"/>
          </a:xfrm>
        </p:spPr>
        <p:style>
          <a:lnRef idx="2">
            <a:schemeClr val="accent1"/>
          </a:lnRef>
          <a:fillRef idx="1">
            <a:schemeClr val="lt1"/>
          </a:fillRef>
          <a:effectRef idx="0">
            <a:schemeClr val="accent1"/>
          </a:effectRef>
          <a:fontRef idx="minor">
            <a:schemeClr val="dk1"/>
          </a:fontRef>
        </p:style>
        <p:txBody>
          <a:bodyPr>
            <a:noAutofit/>
          </a:bodyPr>
          <a:lstStyle/>
          <a:p>
            <a:pPr algn="just">
              <a:buFont typeface="Wingdings" pitchFamily="2" charset="2"/>
              <a:buChar char="v"/>
            </a:pPr>
            <a:r>
              <a:rPr lang="fa-IR" sz="4000" b="1" dirty="0" smtClean="0">
                <a:solidFill>
                  <a:srgbClr val="FF0000"/>
                </a:solidFill>
                <a:cs typeface="B Mitra" pitchFamily="2" charset="-78"/>
              </a:rPr>
              <a:t>آلاینده های میکروبی: </a:t>
            </a:r>
          </a:p>
          <a:p>
            <a:pPr algn="just">
              <a:buNone/>
            </a:pPr>
            <a:r>
              <a:rPr lang="fa-IR" sz="4000" dirty="0" smtClean="0">
                <a:cs typeface="B Mitra" pitchFamily="2" charset="-78"/>
              </a:rPr>
              <a:t>    </a:t>
            </a:r>
            <a:r>
              <a:rPr lang="ar-SA" sz="4000" dirty="0" smtClean="0">
                <a:cs typeface="B Mitra" pitchFamily="2" charset="-78"/>
              </a:rPr>
              <a:t>نقص در سلامت سیستم تامین آب (منبع، تصفیه و توزیع) ممکن است منجر به آلودگی وسیع شود و بطور بالقوه ممکن است منجر به شیوع قابل تشخیص بیماری ها گردد. در برخی موارد، آلودگی سطح پايین که بطور بالقوه قابل تکرار می باشد ممکن است منجر به بیماری پراکنده (تک گیر) مهمی شود</a:t>
            </a:r>
            <a:r>
              <a:rPr lang="fa-IR" sz="4000" dirty="0" smtClean="0">
                <a:cs typeface="B Mitra" pitchFamily="2" charset="-78"/>
              </a:rPr>
              <a:t>.</a:t>
            </a:r>
            <a:endParaRPr lang="en-US" sz="4000" dirty="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72452" cy="725470"/>
          </a:xfrm>
          <a:solidFill>
            <a:schemeClr val="tx2">
              <a:lumMod val="20000"/>
              <a:lumOff val="80000"/>
            </a:schemeClr>
          </a:solidFill>
        </p:spPr>
        <p:txBody>
          <a:bodyPr>
            <a:normAutofit/>
          </a:bodyPr>
          <a:lstStyle/>
          <a:p>
            <a:r>
              <a:rPr lang="fa-IR" sz="4000" b="1" dirty="0" smtClean="0">
                <a:cs typeface="B Titr" pitchFamily="2" charset="-78"/>
              </a:rPr>
              <a:t>آلاينده هاي آب</a:t>
            </a:r>
          </a:p>
        </p:txBody>
      </p:sp>
      <p:sp>
        <p:nvSpPr>
          <p:cNvPr id="3" name="Content Placeholder 2"/>
          <p:cNvSpPr>
            <a:spLocks noGrp="1"/>
          </p:cNvSpPr>
          <p:nvPr>
            <p:ph idx="1"/>
          </p:nvPr>
        </p:nvSpPr>
        <p:spPr>
          <a:xfrm>
            <a:off x="457200" y="1285860"/>
            <a:ext cx="7829576" cy="5286412"/>
          </a:xfrm>
        </p:spPr>
        <p:style>
          <a:lnRef idx="2">
            <a:schemeClr val="accent1"/>
          </a:lnRef>
          <a:fillRef idx="1">
            <a:schemeClr val="lt1"/>
          </a:fillRef>
          <a:effectRef idx="0">
            <a:schemeClr val="accent1"/>
          </a:effectRef>
          <a:fontRef idx="minor">
            <a:schemeClr val="dk1"/>
          </a:fontRef>
        </p:style>
        <p:txBody>
          <a:bodyPr>
            <a:noAutofit/>
          </a:bodyPr>
          <a:lstStyle/>
          <a:p>
            <a:pPr algn="just">
              <a:buFont typeface="Wingdings" pitchFamily="2" charset="2"/>
              <a:buChar char="v"/>
            </a:pPr>
            <a:r>
              <a:rPr lang="fa-IR" b="1" dirty="0" smtClean="0">
                <a:solidFill>
                  <a:srgbClr val="FF0000"/>
                </a:solidFill>
                <a:cs typeface="B Mitra" pitchFamily="2" charset="-78"/>
              </a:rPr>
              <a:t>آلاینده های شیمیایی: </a:t>
            </a:r>
          </a:p>
          <a:p>
            <a:pPr algn="just">
              <a:buNone/>
            </a:pPr>
            <a:r>
              <a:rPr lang="fa-IR" dirty="0" smtClean="0">
                <a:cs typeface="B Mitra" pitchFamily="2" charset="-78"/>
              </a:rPr>
              <a:t>    </a:t>
            </a:r>
            <a:r>
              <a:rPr lang="ar-SA" dirty="0" smtClean="0">
                <a:cs typeface="B Mitra" pitchFamily="2" charset="-78"/>
              </a:rPr>
              <a:t>اکثر مواد شیمیایی موجود در آب آشامیدنی تنها بعد از </a:t>
            </a:r>
            <a:r>
              <a:rPr lang="ar-SA" b="1" dirty="0" smtClean="0">
                <a:solidFill>
                  <a:srgbClr val="00B0F0"/>
                </a:solidFill>
                <a:cs typeface="B Mitra" pitchFamily="2" charset="-78"/>
              </a:rPr>
              <a:t>تماس چندین ساله</a:t>
            </a:r>
            <a:r>
              <a:rPr lang="ar-SA" dirty="0" smtClean="0">
                <a:cs typeface="B Mitra" pitchFamily="2" charset="-78"/>
              </a:rPr>
              <a:t> (نه چندین ماهه) باعث نگرانی بهداشتی برای انسان می شوند و احتمالا برای سلامتی انسان مشکل ساز می شوند. مورد استثنای بسیار مهم نیترات می باشد. بطور معمول، تغییرات در کیفیت آب بطور </a:t>
            </a:r>
            <a:r>
              <a:rPr lang="ar-SA" b="1" dirty="0" smtClean="0">
                <a:solidFill>
                  <a:srgbClr val="00B0F0"/>
                </a:solidFill>
                <a:cs typeface="B Mitra" pitchFamily="2" charset="-78"/>
              </a:rPr>
              <a:t>تدریجی</a:t>
            </a:r>
            <a:r>
              <a:rPr lang="ar-SA" dirty="0" smtClean="0">
                <a:cs typeface="B Mitra" pitchFamily="2" charset="-78"/>
              </a:rPr>
              <a:t> رخ می دهد، به جز برای موادی که بطور متناوب به منابع آب سطحی جاری یا آب زیرزمینی وارد مي شوند. به عنوان مثال مي توان به تركيباتي كه از محل دفن زباله آلوده تخلیه شده یا نشت می کنند، اشاره نمود. </a:t>
            </a:r>
            <a:endParaRPr lang="en-US" dirty="0" smtClean="0">
              <a:cs typeface="B Mitra" pitchFamily="2" charset="-78"/>
            </a:endParaRPr>
          </a:p>
          <a:p>
            <a:pPr algn="just">
              <a:buNone/>
            </a:pPr>
            <a:endParaRPr lang="en-US" dirty="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72452" cy="725470"/>
          </a:xfrm>
          <a:solidFill>
            <a:schemeClr val="tx2">
              <a:lumMod val="20000"/>
              <a:lumOff val="80000"/>
            </a:schemeClr>
          </a:solidFill>
        </p:spPr>
        <p:txBody>
          <a:bodyPr>
            <a:normAutofit/>
          </a:bodyPr>
          <a:lstStyle/>
          <a:p>
            <a:r>
              <a:rPr lang="fa-IR" sz="4000" b="1" dirty="0" smtClean="0">
                <a:cs typeface="B Titr" pitchFamily="2" charset="-78"/>
              </a:rPr>
              <a:t>آلاينده هاي آب</a:t>
            </a:r>
          </a:p>
        </p:txBody>
      </p:sp>
      <p:sp>
        <p:nvSpPr>
          <p:cNvPr id="3" name="Content Placeholder 2"/>
          <p:cNvSpPr>
            <a:spLocks noGrp="1"/>
          </p:cNvSpPr>
          <p:nvPr>
            <p:ph idx="1"/>
          </p:nvPr>
        </p:nvSpPr>
        <p:spPr>
          <a:xfrm>
            <a:off x="457200" y="1285860"/>
            <a:ext cx="7829576" cy="5286412"/>
          </a:xfrm>
        </p:spPr>
        <p:style>
          <a:lnRef idx="2">
            <a:schemeClr val="accent1"/>
          </a:lnRef>
          <a:fillRef idx="1">
            <a:schemeClr val="lt1"/>
          </a:fillRef>
          <a:effectRef idx="0">
            <a:schemeClr val="accent1"/>
          </a:effectRef>
          <a:fontRef idx="minor">
            <a:schemeClr val="dk1"/>
          </a:fontRef>
        </p:style>
        <p:txBody>
          <a:bodyPr>
            <a:noAutofit/>
          </a:bodyPr>
          <a:lstStyle/>
          <a:p>
            <a:pPr algn="just">
              <a:buFont typeface="Wingdings" pitchFamily="2" charset="2"/>
              <a:buChar char="v"/>
            </a:pPr>
            <a:r>
              <a:rPr lang="fa-IR" sz="2800" b="1" dirty="0" smtClean="0">
                <a:solidFill>
                  <a:srgbClr val="FF0000"/>
                </a:solidFill>
                <a:cs typeface="B Mitra" pitchFamily="2" charset="-78"/>
              </a:rPr>
              <a:t>آلاینده های شیمیایی: </a:t>
            </a:r>
          </a:p>
          <a:p>
            <a:pPr algn="just"/>
            <a:r>
              <a:rPr lang="fa-IR" sz="2800" dirty="0" smtClean="0">
                <a:cs typeface="B Mitra" pitchFamily="2" charset="-78"/>
              </a:rPr>
              <a:t>  </a:t>
            </a:r>
            <a:r>
              <a:rPr lang="fa-IR" sz="2800" b="1" dirty="0" smtClean="0">
                <a:solidFill>
                  <a:srgbClr val="00B0F0"/>
                </a:solidFill>
                <a:cs typeface="B Mitra" pitchFamily="2" charset="-78"/>
              </a:rPr>
              <a:t>منبع طبیعی: </a:t>
            </a:r>
            <a:r>
              <a:rPr lang="fa-IR" sz="2800" dirty="0" smtClean="0">
                <a:cs typeface="B Mitra" pitchFamily="2" charset="-78"/>
              </a:rPr>
              <a:t>سنگ ها، خاک ها و اثرات شرایط زمین شناسی و آب و هوا؛ بسترهای آبی یوتروفیک(همچنین تحت تاثیر پساب های ورودی و رواناب کشاورزی)</a:t>
            </a:r>
            <a:endParaRPr lang="en-US" sz="2800" dirty="0" smtClean="0">
              <a:cs typeface="B Mitra" pitchFamily="2" charset="-78"/>
            </a:endParaRPr>
          </a:p>
          <a:p>
            <a:pPr algn="just"/>
            <a:r>
              <a:rPr lang="fa-IR" sz="2800" b="1" dirty="0" smtClean="0">
                <a:solidFill>
                  <a:srgbClr val="00B0F0"/>
                </a:solidFill>
                <a:cs typeface="B Mitra" pitchFamily="2" charset="-78"/>
              </a:rPr>
              <a:t>منابع صنعتی و ساختمان های انسانی: </a:t>
            </a:r>
            <a:r>
              <a:rPr lang="fa-IR" sz="2800" dirty="0" smtClean="0">
                <a:cs typeface="B Mitra" pitchFamily="2" charset="-78"/>
              </a:rPr>
              <a:t>معدن کاری (صنایع استخراج) و صنایع سازنده و پردازشی، پساب (شامل تعدادي از آلاینده های نوپدید)، مواد زائد جامد، رواناب شهری، نشتی های مواد سوختی</a:t>
            </a:r>
            <a:endParaRPr lang="en-US" sz="2800" dirty="0" smtClean="0">
              <a:cs typeface="B Mitra" pitchFamily="2" charset="-78"/>
            </a:endParaRPr>
          </a:p>
          <a:p>
            <a:pPr algn="just"/>
            <a:r>
              <a:rPr lang="fa-IR" sz="2800" b="1" dirty="0" smtClean="0">
                <a:solidFill>
                  <a:srgbClr val="FF0000"/>
                </a:solidFill>
                <a:cs typeface="B Mitra" pitchFamily="2" charset="-78"/>
              </a:rPr>
              <a:t>فعالیت های کشاورزی: </a:t>
            </a:r>
            <a:r>
              <a:rPr lang="fa-IR" sz="2800" dirty="0" smtClean="0">
                <a:cs typeface="B Mitra" pitchFamily="2" charset="-78"/>
              </a:rPr>
              <a:t>کودها، حاصلخیزکننده ها، پرورش وسیع و شدید حیوانات و آفت کش ها</a:t>
            </a:r>
            <a:endParaRPr lang="en-US" sz="2800" dirty="0" smtClean="0">
              <a:cs typeface="B Mitra" pitchFamily="2" charset="-78"/>
            </a:endParaRPr>
          </a:p>
          <a:p>
            <a:pPr algn="just"/>
            <a:r>
              <a:rPr lang="fa-IR" sz="2800" b="1" dirty="0" smtClean="0">
                <a:solidFill>
                  <a:srgbClr val="FF0000"/>
                </a:solidFill>
                <a:cs typeface="B Mitra" pitchFamily="2" charset="-78"/>
              </a:rPr>
              <a:t>تصفیه آب یا مواد در تماس با آب آشامیدنی: </a:t>
            </a:r>
            <a:r>
              <a:rPr lang="ar-SA" sz="2800" dirty="0" smtClean="0">
                <a:cs typeface="B Mitra" pitchFamily="2" charset="-78"/>
              </a:rPr>
              <a:t>منعقدکننده ها، </a:t>
            </a:r>
            <a:r>
              <a:rPr lang="en-US" sz="2800" dirty="0" smtClean="0">
                <a:cs typeface="B Mitra" pitchFamily="2" charset="-78"/>
              </a:rPr>
              <a:t>DBP</a:t>
            </a:r>
            <a:r>
              <a:rPr lang="ar-SA" sz="2800" dirty="0" smtClean="0">
                <a:cs typeface="B Mitra" pitchFamily="2" charset="-78"/>
              </a:rPr>
              <a:t>ها، مواد</a:t>
            </a:r>
            <a:r>
              <a:rPr lang="fa-IR" sz="2800" dirty="0" smtClean="0">
                <a:cs typeface="B Mitra" pitchFamily="2" charset="-78"/>
              </a:rPr>
              <a:t> مورد استفاده در لوله کشی</a:t>
            </a:r>
            <a:endParaRPr lang="en-US" sz="2800" dirty="0" smtClean="0">
              <a:cs typeface="B Mitra" pitchFamily="2" charset="-78"/>
            </a:endParaRPr>
          </a:p>
          <a:p>
            <a:pPr algn="just">
              <a:buNone/>
            </a:pPr>
            <a:endParaRPr lang="en-US" sz="2800" dirty="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72452" cy="725470"/>
          </a:xfrm>
          <a:solidFill>
            <a:schemeClr val="tx2">
              <a:lumMod val="20000"/>
              <a:lumOff val="80000"/>
            </a:schemeClr>
          </a:solidFill>
        </p:spPr>
        <p:txBody>
          <a:bodyPr>
            <a:normAutofit/>
          </a:bodyPr>
          <a:lstStyle/>
          <a:p>
            <a:r>
              <a:rPr lang="fa-IR" sz="4000" b="1" dirty="0" smtClean="0">
                <a:cs typeface="B Titr" pitchFamily="2" charset="-78"/>
              </a:rPr>
              <a:t>آلاينده هاي آب</a:t>
            </a:r>
          </a:p>
        </p:txBody>
      </p:sp>
      <p:sp>
        <p:nvSpPr>
          <p:cNvPr id="3" name="Content Placeholder 2"/>
          <p:cNvSpPr>
            <a:spLocks noGrp="1"/>
          </p:cNvSpPr>
          <p:nvPr>
            <p:ph idx="1"/>
          </p:nvPr>
        </p:nvSpPr>
        <p:spPr>
          <a:xfrm>
            <a:off x="457200" y="1285860"/>
            <a:ext cx="7829576" cy="5286412"/>
          </a:xfrm>
        </p:spPr>
        <p:style>
          <a:lnRef idx="2">
            <a:schemeClr val="accent1"/>
          </a:lnRef>
          <a:fillRef idx="1">
            <a:schemeClr val="lt1"/>
          </a:fillRef>
          <a:effectRef idx="0">
            <a:schemeClr val="accent1"/>
          </a:effectRef>
          <a:fontRef idx="minor">
            <a:schemeClr val="dk1"/>
          </a:fontRef>
        </p:style>
        <p:txBody>
          <a:bodyPr>
            <a:noAutofit/>
          </a:bodyPr>
          <a:lstStyle/>
          <a:p>
            <a:pPr algn="just">
              <a:buFont typeface="Wingdings" pitchFamily="2" charset="2"/>
              <a:buChar char="v"/>
            </a:pPr>
            <a:r>
              <a:rPr lang="fa-IR" sz="3600" b="1" dirty="0" smtClean="0">
                <a:solidFill>
                  <a:srgbClr val="FF0000"/>
                </a:solidFill>
                <a:cs typeface="B Mitra" pitchFamily="2" charset="-78"/>
              </a:rPr>
              <a:t>آلاینده های رادیولوژیکی: </a:t>
            </a:r>
          </a:p>
          <a:p>
            <a:pPr algn="just"/>
            <a:r>
              <a:rPr lang="ar-SA" sz="3600" dirty="0" smtClean="0">
                <a:cs typeface="B Mitra" pitchFamily="2" charset="-78"/>
              </a:rPr>
              <a:t>آب آشامیدنی ممکن است حاوی مواد رادیواکتیو (رادیونوکلوئیدها) باشد. این مواد می توانند برای سلامت انسان خطرساز باشند. این خطرات بطور نرمال در مقایسه با خطرات ناشی از میکروارگانیسم ها و مواد شیمیایی </a:t>
            </a:r>
            <a:r>
              <a:rPr lang="ar-SA" sz="3600" b="1" dirty="0" smtClean="0">
                <a:solidFill>
                  <a:srgbClr val="00B050"/>
                </a:solidFill>
                <a:cs typeface="B Mitra" pitchFamily="2" charset="-78"/>
              </a:rPr>
              <a:t>اهمیت کمتری </a:t>
            </a:r>
            <a:r>
              <a:rPr lang="ar-SA" sz="3600" dirty="0" smtClean="0">
                <a:cs typeface="B Mitra" pitchFamily="2" charset="-78"/>
              </a:rPr>
              <a:t>دارد. به جز در موارد </a:t>
            </a:r>
            <a:r>
              <a:rPr lang="ar-SA" sz="3600" b="1" dirty="0" smtClean="0">
                <a:solidFill>
                  <a:srgbClr val="FF0000"/>
                </a:solidFill>
                <a:cs typeface="B Mitra" pitchFamily="2" charset="-78"/>
              </a:rPr>
              <a:t>استثنایی</a:t>
            </a:r>
            <a:r>
              <a:rPr lang="ar-SA" sz="3600" dirty="0" smtClean="0">
                <a:cs typeface="B Mitra" pitchFamily="2" charset="-78"/>
              </a:rPr>
              <a:t>، دوز تابش ناشی از بلعیدن رادیونوکلوئیدها در آب آشامیدنی نسبت به دوز دریافتی از دیگر منابع تابش بسیار کمتر است.  </a:t>
            </a:r>
            <a:endParaRPr lang="en-US" sz="3600" dirty="0" smtClean="0">
              <a:cs typeface="B Mitra" pitchFamily="2" charset="-78"/>
            </a:endParaRPr>
          </a:p>
          <a:p>
            <a:pPr algn="just">
              <a:buNone/>
            </a:pPr>
            <a:endParaRPr lang="en-US" sz="3600" dirty="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72452" cy="725470"/>
          </a:xfrm>
          <a:solidFill>
            <a:schemeClr val="tx2">
              <a:lumMod val="20000"/>
              <a:lumOff val="80000"/>
            </a:schemeClr>
          </a:solidFill>
        </p:spPr>
        <p:txBody>
          <a:bodyPr>
            <a:normAutofit/>
          </a:bodyPr>
          <a:lstStyle/>
          <a:p>
            <a:r>
              <a:rPr lang="fa-IR" sz="4000" b="1" dirty="0" smtClean="0">
                <a:cs typeface="B Titr" pitchFamily="2" charset="-78"/>
              </a:rPr>
              <a:t>عناوين</a:t>
            </a:r>
            <a:endParaRPr lang="fa-IR" sz="4000" b="1" dirty="0">
              <a:cs typeface="B Titr" pitchFamily="2" charset="-78"/>
            </a:endParaRPr>
          </a:p>
        </p:txBody>
      </p:sp>
      <p:sp>
        <p:nvSpPr>
          <p:cNvPr id="3" name="Content Placeholder 2"/>
          <p:cNvSpPr>
            <a:spLocks noGrp="1"/>
          </p:cNvSpPr>
          <p:nvPr>
            <p:ph idx="1"/>
          </p:nvPr>
        </p:nvSpPr>
        <p:spPr>
          <a:xfrm>
            <a:off x="457200" y="1428736"/>
            <a:ext cx="7829576" cy="4697427"/>
          </a:xfrm>
        </p:spPr>
        <p:style>
          <a:lnRef idx="2">
            <a:schemeClr val="accent1"/>
          </a:lnRef>
          <a:fillRef idx="1">
            <a:schemeClr val="lt1"/>
          </a:fillRef>
          <a:effectRef idx="0">
            <a:schemeClr val="accent1"/>
          </a:effectRef>
          <a:fontRef idx="minor">
            <a:schemeClr val="dk1"/>
          </a:fontRef>
        </p:style>
        <p:txBody>
          <a:bodyPr>
            <a:normAutofit fontScale="92500" lnSpcReduction="10000"/>
          </a:bodyPr>
          <a:lstStyle/>
          <a:p>
            <a:r>
              <a:rPr lang="fa-IR" b="1" dirty="0" smtClean="0">
                <a:cs typeface="B Mitra" pitchFamily="2" charset="-78"/>
              </a:rPr>
              <a:t>مقدمه</a:t>
            </a:r>
          </a:p>
          <a:p>
            <a:r>
              <a:rPr lang="fa-IR" b="1" dirty="0" smtClean="0">
                <a:cs typeface="B Mitra" pitchFamily="2" charset="-78"/>
              </a:rPr>
              <a:t>قوانین و اسناد بالادستی</a:t>
            </a:r>
          </a:p>
          <a:p>
            <a:r>
              <a:rPr lang="fa-IR" b="1" dirty="0" smtClean="0">
                <a:cs typeface="B Mitra" pitchFamily="2" charset="-78"/>
              </a:rPr>
              <a:t>بيماري هاي منتقله از آب</a:t>
            </a:r>
          </a:p>
          <a:p>
            <a:r>
              <a:rPr lang="fa-IR" b="1" dirty="0" smtClean="0">
                <a:cs typeface="B Mitra" pitchFamily="2" charset="-78"/>
              </a:rPr>
              <a:t>خصوصيات ميكروبي، فيزيكي، شيميايي آب آشاميدني</a:t>
            </a:r>
          </a:p>
          <a:p>
            <a:r>
              <a:rPr lang="fa-IR" b="1" dirty="0" smtClean="0">
                <a:cs typeface="B Mitra" pitchFamily="2" charset="-78"/>
              </a:rPr>
              <a:t>آلاينده هاي آب</a:t>
            </a:r>
          </a:p>
          <a:p>
            <a:r>
              <a:rPr lang="fa-IR" b="1" dirty="0" smtClean="0">
                <a:cs typeface="B Mitra" pitchFamily="2" charset="-78"/>
              </a:rPr>
              <a:t>سالم سازي آب</a:t>
            </a:r>
          </a:p>
          <a:p>
            <a:r>
              <a:rPr lang="fa-IR" b="1" dirty="0" smtClean="0">
                <a:cs typeface="B Mitra" pitchFamily="2" charset="-78"/>
              </a:rPr>
              <a:t>كنترل بهداشت آب ساختمان ها </a:t>
            </a:r>
          </a:p>
          <a:p>
            <a:r>
              <a:rPr lang="fa-IR" b="1" dirty="0" smtClean="0">
                <a:cs typeface="B Mitra" pitchFamily="2" charset="-78"/>
              </a:rPr>
              <a:t>بهداشت آب استخرها</a:t>
            </a:r>
          </a:p>
          <a:p>
            <a:r>
              <a:rPr lang="fa-IR" b="1" dirty="0" smtClean="0">
                <a:cs typeface="B Mitra" pitchFamily="2" charset="-78"/>
              </a:rPr>
              <a:t>بهداشت فاضلاب</a:t>
            </a:r>
            <a:endParaRPr lang="fa-IR" b="1" dirty="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46"/>
          </a:xfrm>
          <a:solidFill>
            <a:srgbClr val="92D050"/>
          </a:solidFill>
        </p:spPr>
        <p:txBody>
          <a:bodyPr>
            <a:normAutofit/>
          </a:bodyPr>
          <a:lstStyle/>
          <a:p>
            <a:r>
              <a:rPr lang="fa-IR" sz="4000" b="1" dirty="0" smtClean="0">
                <a:cs typeface="B Titr" pitchFamily="2" charset="-78"/>
              </a:rPr>
              <a:t>سالم سازي آب</a:t>
            </a:r>
            <a:endParaRPr lang="fa-IR" sz="4000" b="1" dirty="0">
              <a:cs typeface="B Titr" pitchFamily="2" charset="-78"/>
            </a:endParaRPr>
          </a:p>
        </p:txBody>
      </p:sp>
      <p:sp>
        <p:nvSpPr>
          <p:cNvPr id="3" name="Content Placeholder 2"/>
          <p:cNvSpPr>
            <a:spLocks noGrp="1"/>
          </p:cNvSpPr>
          <p:nvPr>
            <p:ph idx="1"/>
          </p:nvPr>
        </p:nvSpPr>
        <p:spPr/>
        <p:style>
          <a:lnRef idx="2">
            <a:schemeClr val="accent1"/>
          </a:lnRef>
          <a:fillRef idx="1">
            <a:schemeClr val="lt1"/>
          </a:fillRef>
          <a:effectRef idx="0">
            <a:schemeClr val="accent1"/>
          </a:effectRef>
          <a:fontRef idx="minor">
            <a:schemeClr val="dk1"/>
          </a:fontRef>
        </p:style>
        <p:txBody>
          <a:bodyPr>
            <a:normAutofit/>
          </a:bodyPr>
          <a:lstStyle/>
          <a:p>
            <a:r>
              <a:rPr lang="ar-SA" sz="3600" b="1" dirty="0">
                <a:cs typeface="B Mitra" pitchFamily="2" charset="-78"/>
              </a:rPr>
              <a:t>محلول کلر مادر </a:t>
            </a:r>
            <a:endParaRPr lang="fa-IR" sz="3600" b="1" dirty="0" smtClean="0">
              <a:cs typeface="B Mitra" pitchFamily="2" charset="-78"/>
            </a:endParaRPr>
          </a:p>
          <a:p>
            <a:r>
              <a:rPr lang="ar-SA" sz="3600" b="1" dirty="0">
                <a:cs typeface="B Mitra" pitchFamily="2" charset="-78"/>
              </a:rPr>
              <a:t>کاربرد قرص </a:t>
            </a:r>
            <a:r>
              <a:rPr lang="ar-SA" sz="3600" b="1" dirty="0" smtClean="0">
                <a:cs typeface="B Mitra" pitchFamily="2" charset="-78"/>
              </a:rPr>
              <a:t>کلر</a:t>
            </a:r>
            <a:endParaRPr lang="fa-IR" sz="3600" b="1" dirty="0" smtClean="0">
              <a:cs typeface="B Mitra" pitchFamily="2" charset="-78"/>
            </a:endParaRPr>
          </a:p>
          <a:p>
            <a:r>
              <a:rPr lang="fa-IR" sz="3600" b="1" dirty="0">
                <a:cs typeface="B Mitra" pitchFamily="2" charset="-78"/>
              </a:rPr>
              <a:t>جوشاندن </a:t>
            </a:r>
            <a:endParaRPr lang="en-US" sz="3600" b="1" dirty="0">
              <a:cs typeface="B Mitra" pitchFamily="2" charset="-78"/>
            </a:endParaRPr>
          </a:p>
          <a:p>
            <a:r>
              <a:rPr lang="fa-IR" sz="3600" b="1" dirty="0" smtClean="0">
                <a:cs typeface="B Mitra" pitchFamily="2" charset="-78"/>
              </a:rPr>
              <a:t>گندزدايي </a:t>
            </a:r>
            <a:r>
              <a:rPr lang="fa-IR" sz="3600" b="1" dirty="0">
                <a:cs typeface="B Mitra" pitchFamily="2" charset="-78"/>
              </a:rPr>
              <a:t>آب با نورخورشيد</a:t>
            </a:r>
            <a:endParaRPr lang="en-US" sz="3600" b="1" dirty="0">
              <a:cs typeface="B Mitra" pitchFamily="2" charset="-78"/>
            </a:endParaRPr>
          </a:p>
          <a:p>
            <a:endParaRPr lang="fa-IR" sz="3600" dirty="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46"/>
          </a:xfrm>
          <a:solidFill>
            <a:srgbClr val="92D050"/>
          </a:solidFill>
        </p:spPr>
        <p:txBody>
          <a:bodyPr>
            <a:normAutofit/>
          </a:bodyPr>
          <a:lstStyle/>
          <a:p>
            <a:r>
              <a:rPr lang="fa-IR" sz="4000" b="1" dirty="0" smtClean="0">
                <a:cs typeface="B Titr" pitchFamily="2" charset="-78"/>
              </a:rPr>
              <a:t>سالم سازي آب</a:t>
            </a:r>
            <a:endParaRPr lang="fa-IR" sz="4000" b="1" dirty="0">
              <a:cs typeface="B Titr" pitchFamily="2" charset="-78"/>
            </a:endParaRPr>
          </a:p>
        </p:txBody>
      </p:sp>
      <p:sp>
        <p:nvSpPr>
          <p:cNvPr id="3" name="Content Placeholder 2"/>
          <p:cNvSpPr>
            <a:spLocks noGrp="1"/>
          </p:cNvSpPr>
          <p:nvPr>
            <p:ph idx="1"/>
          </p:nvPr>
        </p:nvSpPr>
        <p:spPr/>
        <p:style>
          <a:lnRef idx="2">
            <a:schemeClr val="accent1"/>
          </a:lnRef>
          <a:fillRef idx="1">
            <a:schemeClr val="lt1"/>
          </a:fillRef>
          <a:effectRef idx="0">
            <a:schemeClr val="accent1"/>
          </a:effectRef>
          <a:fontRef idx="minor">
            <a:schemeClr val="dk1"/>
          </a:fontRef>
        </p:style>
        <p:txBody>
          <a:bodyPr>
            <a:normAutofit/>
          </a:bodyPr>
          <a:lstStyle/>
          <a:p>
            <a:pPr algn="just"/>
            <a:r>
              <a:rPr lang="ar-SA" sz="3600" b="1" dirty="0" smtClean="0">
                <a:solidFill>
                  <a:srgbClr val="FF0000"/>
                </a:solidFill>
                <a:cs typeface="B Mitra" pitchFamily="2" charset="-78"/>
              </a:rPr>
              <a:t>گندزدايي</a:t>
            </a:r>
            <a:endParaRPr lang="fa-IR" sz="3600" b="1" dirty="0" smtClean="0">
              <a:solidFill>
                <a:srgbClr val="FF0000"/>
              </a:solidFill>
              <a:cs typeface="B Mitra" pitchFamily="2" charset="-78"/>
            </a:endParaRPr>
          </a:p>
          <a:p>
            <a:pPr algn="just">
              <a:buNone/>
            </a:pPr>
            <a:r>
              <a:rPr lang="ar-SA" sz="3600" dirty="0" smtClean="0">
                <a:cs typeface="B Mitra" pitchFamily="2" charset="-78"/>
              </a:rPr>
              <a:t> گندزدايي توسط عوامل فيزيکي، شيميايي و پرتوها قابل انجام است.</a:t>
            </a:r>
            <a:endParaRPr lang="fa-IR" sz="3600" dirty="0" smtClean="0">
              <a:cs typeface="B Mitra" pitchFamily="2" charset="-78"/>
            </a:endParaRPr>
          </a:p>
          <a:p>
            <a:pPr algn="just"/>
            <a:r>
              <a:rPr lang="ar-SA" sz="3600" dirty="0" smtClean="0">
                <a:solidFill>
                  <a:srgbClr val="FF0000"/>
                </a:solidFill>
                <a:cs typeface="B Mitra" pitchFamily="2" charset="-78"/>
              </a:rPr>
              <a:t> </a:t>
            </a:r>
            <a:r>
              <a:rPr lang="ar-SA" sz="3600" b="1" dirty="0" smtClean="0">
                <a:solidFill>
                  <a:srgbClr val="FF0000"/>
                </a:solidFill>
                <a:cs typeface="B Mitra" pitchFamily="2" charset="-78"/>
              </a:rPr>
              <a:t>ويژگيهاي گندزداي ايده­آل </a:t>
            </a:r>
            <a:r>
              <a:rPr lang="fa-IR" sz="3600" b="1" dirty="0" smtClean="0">
                <a:solidFill>
                  <a:srgbClr val="FF0000"/>
                </a:solidFill>
                <a:cs typeface="B Mitra" pitchFamily="2" charset="-78"/>
              </a:rPr>
              <a:t>: </a:t>
            </a:r>
          </a:p>
          <a:p>
            <a:pPr algn="just"/>
            <a:r>
              <a:rPr lang="ar-SA" sz="3600" dirty="0" smtClean="0">
                <a:cs typeface="B Mitra" pitchFamily="2" charset="-78"/>
              </a:rPr>
              <a:t>سهولت و ايمني در حمل و نقل و كاربرد، ارزان بودن، در دسترس بودن و به جاي گذاشتن باقيمانده پايدار و قابل اندازه­گيري باشد.</a:t>
            </a:r>
            <a:endParaRPr lang="en-US" sz="3600" dirty="0" smtClean="0">
              <a:cs typeface="B Mitra" pitchFamily="2" charset="-78"/>
            </a:endParaRPr>
          </a:p>
          <a:p>
            <a:pPr algn="just"/>
            <a:endParaRPr lang="fa-IR" sz="3600" dirty="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46"/>
          </a:xfrm>
          <a:solidFill>
            <a:srgbClr val="92D050"/>
          </a:solidFill>
        </p:spPr>
        <p:txBody>
          <a:bodyPr>
            <a:normAutofit/>
          </a:bodyPr>
          <a:lstStyle/>
          <a:p>
            <a:r>
              <a:rPr lang="fa-IR" sz="4000" b="1" dirty="0" smtClean="0">
                <a:cs typeface="B Titr" pitchFamily="2" charset="-78"/>
              </a:rPr>
              <a:t>سالم سازي آب</a:t>
            </a:r>
            <a:endParaRPr lang="fa-IR" sz="4000" b="1" dirty="0">
              <a:cs typeface="B Titr" pitchFamily="2" charset="-78"/>
            </a:endParaRPr>
          </a:p>
        </p:txBody>
      </p:sp>
      <p:sp>
        <p:nvSpPr>
          <p:cNvPr id="3" name="Content Placeholder 2"/>
          <p:cNvSpPr>
            <a:spLocks noGrp="1"/>
          </p:cNvSpPr>
          <p:nvPr>
            <p:ph idx="1"/>
          </p:nvPr>
        </p:nvSpPr>
        <p:spPr>
          <a:xfrm>
            <a:off x="457200" y="1600200"/>
            <a:ext cx="8229600" cy="4686320"/>
          </a:xfrm>
        </p:spPr>
        <p:style>
          <a:lnRef idx="2">
            <a:schemeClr val="accent1"/>
          </a:lnRef>
          <a:fillRef idx="1">
            <a:schemeClr val="lt1"/>
          </a:fillRef>
          <a:effectRef idx="0">
            <a:schemeClr val="accent1"/>
          </a:effectRef>
          <a:fontRef idx="minor">
            <a:schemeClr val="dk1"/>
          </a:fontRef>
        </p:style>
        <p:txBody>
          <a:bodyPr>
            <a:noAutofit/>
          </a:bodyPr>
          <a:lstStyle/>
          <a:p>
            <a:pPr algn="just">
              <a:buFont typeface="Wingdings" pitchFamily="2" charset="2"/>
              <a:buChar char="v"/>
            </a:pPr>
            <a:r>
              <a:rPr lang="ar-SA" sz="2800" b="1" dirty="0" smtClean="0">
                <a:solidFill>
                  <a:srgbClr val="FF0000"/>
                </a:solidFill>
                <a:cs typeface="B Mitra" pitchFamily="2" charset="-78"/>
              </a:rPr>
              <a:t>فاکتورهاي اثربخشي فرايند گندزدايي</a:t>
            </a:r>
            <a:r>
              <a:rPr lang="fa-IR" sz="2800" b="1" dirty="0" smtClean="0">
                <a:solidFill>
                  <a:srgbClr val="FF0000"/>
                </a:solidFill>
                <a:cs typeface="B Mitra" pitchFamily="2" charset="-78"/>
              </a:rPr>
              <a:t>:</a:t>
            </a:r>
          </a:p>
          <a:p>
            <a:pPr algn="just"/>
            <a:r>
              <a:rPr lang="fa-IR" sz="2800" dirty="0" smtClean="0">
                <a:cs typeface="B Mitra" pitchFamily="2" charset="-78"/>
              </a:rPr>
              <a:t> </a:t>
            </a:r>
            <a:r>
              <a:rPr lang="ar-SA" sz="2800" dirty="0" smtClean="0">
                <a:cs typeface="B Mitra" pitchFamily="2" charset="-78"/>
              </a:rPr>
              <a:t>تعداد و نوع عامل بيماريزا</a:t>
            </a:r>
            <a:endParaRPr lang="fa-IR" sz="2800" dirty="0" smtClean="0">
              <a:cs typeface="B Mitra" pitchFamily="2" charset="-78"/>
            </a:endParaRPr>
          </a:p>
          <a:p>
            <a:pPr algn="just"/>
            <a:r>
              <a:rPr lang="ar-SA" sz="2800" dirty="0" smtClean="0">
                <a:cs typeface="B Mitra" pitchFamily="2" charset="-78"/>
              </a:rPr>
              <a:t> درجه حرارت</a:t>
            </a:r>
            <a:endParaRPr lang="fa-IR" sz="2800" dirty="0" smtClean="0">
              <a:cs typeface="B Mitra" pitchFamily="2" charset="-78"/>
            </a:endParaRPr>
          </a:p>
          <a:p>
            <a:pPr algn="just"/>
            <a:r>
              <a:rPr lang="ar-SA" sz="2800" dirty="0" smtClean="0">
                <a:cs typeface="B Mitra" pitchFamily="2" charset="-78"/>
              </a:rPr>
              <a:t> ميزان مواد مغذي موجود در آب</a:t>
            </a:r>
            <a:endParaRPr lang="fa-IR" sz="2800" dirty="0" smtClean="0">
              <a:cs typeface="B Mitra" pitchFamily="2" charset="-78"/>
            </a:endParaRPr>
          </a:p>
          <a:p>
            <a:pPr algn="just"/>
            <a:r>
              <a:rPr lang="ar-SA" sz="2800" dirty="0" smtClean="0">
                <a:cs typeface="B Mitra" pitchFamily="2" charset="-78"/>
              </a:rPr>
              <a:t> </a:t>
            </a:r>
            <a:r>
              <a:rPr lang="en-US" sz="2800" dirty="0" smtClean="0">
                <a:cs typeface="B Mitra" pitchFamily="2" charset="-78"/>
              </a:rPr>
              <a:t>pH</a:t>
            </a:r>
            <a:endParaRPr lang="fa-IR" sz="2800" dirty="0" smtClean="0">
              <a:cs typeface="B Mitra" pitchFamily="2" charset="-78"/>
            </a:endParaRPr>
          </a:p>
          <a:p>
            <a:pPr algn="just"/>
            <a:r>
              <a:rPr lang="ar-SA" sz="2800" dirty="0" smtClean="0">
                <a:cs typeface="B Mitra" pitchFamily="2" charset="-78"/>
              </a:rPr>
              <a:t> غلظت ماده گندزدا</a:t>
            </a:r>
            <a:endParaRPr lang="fa-IR" sz="2800" dirty="0" smtClean="0">
              <a:cs typeface="B Mitra" pitchFamily="2" charset="-78"/>
            </a:endParaRPr>
          </a:p>
          <a:p>
            <a:pPr algn="just"/>
            <a:r>
              <a:rPr lang="ar-SA" sz="2800" dirty="0" smtClean="0">
                <a:cs typeface="B Mitra" pitchFamily="2" charset="-78"/>
              </a:rPr>
              <a:t> زمان تماس</a:t>
            </a:r>
            <a:endParaRPr lang="fa-IR" sz="2800" dirty="0" smtClean="0">
              <a:cs typeface="B Mitra" pitchFamily="2" charset="-78"/>
            </a:endParaRPr>
          </a:p>
          <a:p>
            <a:pPr algn="just"/>
            <a:r>
              <a:rPr lang="ar-SA" sz="2800" dirty="0" smtClean="0">
                <a:cs typeface="B Mitra" pitchFamily="2" charset="-78"/>
              </a:rPr>
              <a:t> ماهيت عامل گندزدا </a:t>
            </a:r>
            <a:endParaRPr lang="fa-IR" sz="2800" dirty="0" smtClean="0">
              <a:cs typeface="B Mitra" pitchFamily="2" charset="-78"/>
            </a:endParaRPr>
          </a:p>
          <a:p>
            <a:pPr algn="just"/>
            <a:r>
              <a:rPr lang="ar-SA" sz="2800" dirty="0" smtClean="0">
                <a:cs typeface="B Mitra" pitchFamily="2" charset="-78"/>
              </a:rPr>
              <a:t> مواد آلي آب</a:t>
            </a:r>
            <a:endParaRPr lang="en-US" sz="2800" dirty="0" smtClean="0">
              <a:cs typeface="B Mitra" pitchFamily="2" charset="-78"/>
            </a:endParaRPr>
          </a:p>
          <a:p>
            <a:pPr algn="just"/>
            <a:endParaRPr lang="fa-IR" sz="2800" dirty="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ußzeilenplatzhalter 1"/>
          <p:cNvSpPr>
            <a:spLocks noGrp="1"/>
          </p:cNvSpPr>
          <p:nvPr>
            <p:ph type="ftr" sz="quarter" idx="10"/>
          </p:nvPr>
        </p:nvSpPr>
        <p:spPr>
          <a:noFill/>
        </p:spPr>
        <p:txBody>
          <a:bodyPr/>
          <a:lstStyle/>
          <a:p>
            <a:r>
              <a:rPr lang="en-GB" smtClean="0"/>
              <a:t>Water Safety Plan</a:t>
            </a:r>
          </a:p>
        </p:txBody>
      </p:sp>
      <p:grpSp>
        <p:nvGrpSpPr>
          <p:cNvPr id="2" name="Group 3"/>
          <p:cNvGrpSpPr>
            <a:grpSpLocks/>
          </p:cNvGrpSpPr>
          <p:nvPr/>
        </p:nvGrpSpPr>
        <p:grpSpPr bwMode="auto">
          <a:xfrm>
            <a:off x="1143000" y="1371600"/>
            <a:ext cx="7562850" cy="5100637"/>
            <a:chOff x="235" y="580"/>
            <a:chExt cx="5322" cy="3680"/>
          </a:xfrm>
        </p:grpSpPr>
        <p:pic>
          <p:nvPicPr>
            <p:cNvPr id="22534" name="Picture 4"/>
            <p:cNvPicPr>
              <a:picLocks noChangeAspect="1" noChangeArrowheads="1"/>
            </p:cNvPicPr>
            <p:nvPr/>
          </p:nvPicPr>
          <p:blipFill>
            <a:blip r:embed="rId3" cstate="print">
              <a:lum contrast="-6000"/>
            </a:blip>
            <a:srcRect t="412" b="64206"/>
            <a:stretch>
              <a:fillRect/>
            </a:stretch>
          </p:blipFill>
          <p:spPr bwMode="auto">
            <a:xfrm>
              <a:off x="235" y="580"/>
              <a:ext cx="5322" cy="1945"/>
            </a:xfrm>
            <a:prstGeom prst="rect">
              <a:avLst/>
            </a:prstGeom>
            <a:noFill/>
            <a:ln w="9525">
              <a:noFill/>
              <a:miter lim="800000"/>
              <a:headEnd type="none" w="sm" len="sm"/>
              <a:tailEnd type="none" w="sm" len="sm"/>
            </a:ln>
          </p:spPr>
        </p:pic>
        <p:pic>
          <p:nvPicPr>
            <p:cNvPr id="22535" name="Picture 5"/>
            <p:cNvPicPr>
              <a:picLocks noChangeAspect="1" noChangeArrowheads="1"/>
            </p:cNvPicPr>
            <p:nvPr/>
          </p:nvPicPr>
          <p:blipFill>
            <a:blip r:embed="rId3" cstate="print">
              <a:lum contrast="-6000"/>
            </a:blip>
            <a:srcRect t="46887" b="38846"/>
            <a:stretch>
              <a:fillRect/>
            </a:stretch>
          </p:blipFill>
          <p:spPr bwMode="auto">
            <a:xfrm>
              <a:off x="235" y="2527"/>
              <a:ext cx="5322" cy="785"/>
            </a:xfrm>
            <a:prstGeom prst="rect">
              <a:avLst/>
            </a:prstGeom>
            <a:noFill/>
            <a:ln w="9525">
              <a:noFill/>
              <a:miter lim="800000"/>
              <a:headEnd type="none" w="sm" len="sm"/>
              <a:tailEnd type="none" w="sm" len="sm"/>
            </a:ln>
          </p:spPr>
        </p:pic>
        <p:pic>
          <p:nvPicPr>
            <p:cNvPr id="22536" name="Picture 6"/>
            <p:cNvPicPr>
              <a:picLocks noChangeAspect="1" noChangeArrowheads="1"/>
            </p:cNvPicPr>
            <p:nvPr/>
          </p:nvPicPr>
          <p:blipFill>
            <a:blip r:embed="rId3" cstate="print">
              <a:lum contrast="-6000"/>
            </a:blip>
            <a:srcRect t="66794" b="15785"/>
            <a:stretch>
              <a:fillRect/>
            </a:stretch>
          </p:blipFill>
          <p:spPr bwMode="auto">
            <a:xfrm>
              <a:off x="235" y="3302"/>
              <a:ext cx="5322" cy="958"/>
            </a:xfrm>
            <a:prstGeom prst="rect">
              <a:avLst/>
            </a:prstGeom>
            <a:noFill/>
            <a:ln w="9525">
              <a:noFill/>
              <a:miter lim="800000"/>
              <a:headEnd type="none" w="sm" len="sm"/>
              <a:tailEnd type="none" w="sm" len="sm"/>
            </a:ln>
          </p:spPr>
        </p:pic>
      </p:grpSp>
      <p:sp>
        <p:nvSpPr>
          <p:cNvPr id="22533" name="Rectangle 7"/>
          <p:cNvSpPr>
            <a:spLocks noChangeArrowheads="1"/>
          </p:cNvSpPr>
          <p:nvPr/>
        </p:nvSpPr>
        <p:spPr bwMode="auto">
          <a:xfrm>
            <a:off x="4495800" y="1371600"/>
            <a:ext cx="2185988" cy="5183187"/>
          </a:xfrm>
          <a:prstGeom prst="rect">
            <a:avLst/>
          </a:prstGeom>
          <a:noFill/>
          <a:ln w="28575">
            <a:solidFill>
              <a:srgbClr val="FF0000"/>
            </a:solidFill>
            <a:miter lim="800000"/>
            <a:headEnd type="none" w="sm" len="sm"/>
            <a:tailEnd type="none" w="sm" len="sm"/>
          </a:ln>
        </p:spPr>
        <p:txBody>
          <a:bodyPr wrap="none" anchor="ctr"/>
          <a:lstStyle/>
          <a:p>
            <a:endParaRPr lang="fa-IR">
              <a:solidFill>
                <a:srgbClr val="000000"/>
              </a:solidFill>
            </a:endParaRPr>
          </a:p>
        </p:txBody>
      </p:sp>
      <p:sp>
        <p:nvSpPr>
          <p:cNvPr id="9" name="Title 1"/>
          <p:cNvSpPr txBox="1">
            <a:spLocks/>
          </p:cNvSpPr>
          <p:nvPr/>
        </p:nvSpPr>
        <p:spPr>
          <a:xfrm>
            <a:off x="1066800" y="228600"/>
            <a:ext cx="7804150" cy="868362"/>
          </a:xfrm>
          <a:prstGeom prst="rect">
            <a:avLst/>
          </a:prstGeom>
          <a:solidFill>
            <a:schemeClr val="accent1">
              <a:lumMod val="20000"/>
              <a:lumOff val="80000"/>
            </a:schemeClr>
          </a:solidFill>
        </p:spPr>
        <p:txBody>
          <a:bodyPr/>
          <a:lstStyle/>
          <a:p>
            <a:pPr lvl="0" algn="ctr" rtl="1" fontAlgn="auto">
              <a:spcAft>
                <a:spcPts val="0"/>
              </a:spcAft>
              <a:defRPr/>
            </a:pPr>
            <a:r>
              <a:rPr lang="fa-IR" sz="3200" dirty="0" smtClean="0">
                <a:solidFill>
                  <a:srgbClr val="572314"/>
                </a:solidFill>
                <a:effectLst>
                  <a:outerShdw blurRad="50000" dist="30000" dir="5400000" algn="tl" rotWithShape="0">
                    <a:srgbClr val="000000">
                      <a:alpha val="30000"/>
                    </a:srgbClr>
                  </a:outerShdw>
                </a:effectLst>
                <a:latin typeface="+mj-lt"/>
                <a:ea typeface="+mj-ea"/>
                <a:cs typeface="B Titr" pitchFamily="2" charset="-78"/>
              </a:rPr>
              <a:t>عوامل بیماریزا و مقاومت آنها به کلر در آب آشامیدنی</a:t>
            </a:r>
            <a:endParaRPr lang="en-US" sz="3200" dirty="0">
              <a:solidFill>
                <a:srgbClr val="572314"/>
              </a:solidFill>
              <a:effectLst>
                <a:outerShdw blurRad="50000" dist="30000" dir="5400000" algn="tl" rotWithShape="0">
                  <a:srgbClr val="000000">
                    <a:alpha val="30000"/>
                  </a:srgbClr>
                </a:outerShdw>
              </a:effectLst>
              <a:latin typeface="+mj-lt"/>
              <a:ea typeface="+mj-ea"/>
              <a:cs typeface="B Titr" pitchFamily="2" charset="-78"/>
            </a:endParaRPr>
          </a:p>
        </p:txBody>
      </p:sp>
    </p:spTree>
  </p:cSld>
  <p:clrMapOvr>
    <a:masterClrMapping/>
  </p:clrMapOvr>
  <p:transition>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6"/>
          <p:cNvSpPr>
            <a:spLocks noGrp="1" noChangeArrowheads="1"/>
          </p:cNvSpPr>
          <p:nvPr>
            <p:ph type="title"/>
          </p:nvPr>
        </p:nvSpPr>
        <p:spPr>
          <a:xfrm>
            <a:off x="1066800" y="228600"/>
            <a:ext cx="7499350" cy="685800"/>
          </a:xfrm>
          <a:solidFill>
            <a:schemeClr val="accent1">
              <a:lumMod val="20000"/>
              <a:lumOff val="80000"/>
            </a:schemeClr>
          </a:solidFill>
        </p:spPr>
        <p:txBody>
          <a:bodyPr>
            <a:noAutofit/>
          </a:bodyPr>
          <a:lstStyle/>
          <a:p>
            <a:pPr algn="ctr" eaLnBrk="1" hangingPunct="1"/>
            <a:r>
              <a:rPr lang="fa-IR" sz="3600" dirty="0" smtClean="0">
                <a:cs typeface="B Titr" pitchFamily="2" charset="-78"/>
              </a:rPr>
              <a:t>زمان بقای عوامل میکروبی درآب</a:t>
            </a:r>
            <a:endParaRPr lang="en-GB" sz="3600" dirty="0" smtClean="0">
              <a:cs typeface="B Titr" pitchFamily="2" charset="-78"/>
            </a:endParaRPr>
          </a:p>
        </p:txBody>
      </p:sp>
      <p:pic>
        <p:nvPicPr>
          <p:cNvPr id="5" name="Picture 2"/>
          <p:cNvPicPr>
            <a:picLocks noChangeAspect="1" noChangeArrowheads="1"/>
          </p:cNvPicPr>
          <p:nvPr/>
        </p:nvPicPr>
        <p:blipFill>
          <a:blip r:embed="rId3"/>
          <a:srcRect l="23438" t="10417" r="22656" b="12500"/>
          <a:stretch>
            <a:fillRect/>
          </a:stretch>
        </p:blipFill>
        <p:spPr bwMode="auto">
          <a:xfrm>
            <a:off x="1219200" y="1002680"/>
            <a:ext cx="7391400" cy="5398120"/>
          </a:xfrm>
          <a:prstGeom prst="rect">
            <a:avLst/>
          </a:prstGeom>
          <a:noFill/>
          <a:ln w="9525">
            <a:noFill/>
            <a:miter lim="800000"/>
            <a:headEnd/>
            <a:tailEnd/>
          </a:ln>
          <a:effectLst/>
        </p:spPr>
      </p:pic>
    </p:spTree>
  </p:cSld>
  <p:clrMapOvr>
    <a:masterClrMapping/>
  </p:clrMapOvr>
  <p:transition>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6"/>
          <p:cNvSpPr>
            <a:spLocks noGrp="1" noChangeArrowheads="1"/>
          </p:cNvSpPr>
          <p:nvPr>
            <p:ph type="title"/>
          </p:nvPr>
        </p:nvSpPr>
        <p:spPr>
          <a:xfrm>
            <a:off x="1066800" y="228600"/>
            <a:ext cx="7499350" cy="685800"/>
          </a:xfrm>
          <a:solidFill>
            <a:schemeClr val="accent1">
              <a:lumMod val="20000"/>
              <a:lumOff val="80000"/>
            </a:schemeClr>
          </a:solidFill>
        </p:spPr>
        <p:txBody>
          <a:bodyPr>
            <a:noAutofit/>
          </a:bodyPr>
          <a:lstStyle/>
          <a:p>
            <a:pPr algn="ctr" eaLnBrk="1" hangingPunct="1"/>
            <a:r>
              <a:rPr lang="fa-IR" sz="3600" dirty="0" smtClean="0">
                <a:cs typeface="B Titr" pitchFamily="2" charset="-78"/>
              </a:rPr>
              <a:t>دز عفونی عوامل میکروبی درآب</a:t>
            </a:r>
            <a:endParaRPr lang="en-GB" sz="3600" dirty="0" smtClean="0">
              <a:cs typeface="B Titr" pitchFamily="2" charset="-78"/>
            </a:endParaRPr>
          </a:p>
        </p:txBody>
      </p:sp>
      <p:pic>
        <p:nvPicPr>
          <p:cNvPr id="3074" name="Picture 2"/>
          <p:cNvPicPr>
            <a:picLocks noChangeAspect="1" noChangeArrowheads="1"/>
          </p:cNvPicPr>
          <p:nvPr/>
        </p:nvPicPr>
        <p:blipFill>
          <a:blip r:embed="rId3"/>
          <a:srcRect l="18750" t="38542" r="16406" b="7292"/>
          <a:stretch>
            <a:fillRect/>
          </a:stretch>
        </p:blipFill>
        <p:spPr bwMode="auto">
          <a:xfrm>
            <a:off x="977412" y="1170542"/>
            <a:ext cx="7861788" cy="5154058"/>
          </a:xfrm>
          <a:prstGeom prst="rect">
            <a:avLst/>
          </a:prstGeom>
          <a:noFill/>
          <a:ln w="9525">
            <a:noFill/>
            <a:miter lim="800000"/>
            <a:headEnd/>
            <a:tailEnd/>
          </a:ln>
          <a:effectLst/>
        </p:spPr>
      </p:pic>
    </p:spTree>
  </p:cSld>
  <p:clrMapOvr>
    <a:masterClrMapping/>
  </p:clrMapOvr>
  <p:transition>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46"/>
          </a:xfrm>
          <a:solidFill>
            <a:srgbClr val="92D050"/>
          </a:solidFill>
        </p:spPr>
        <p:txBody>
          <a:bodyPr>
            <a:normAutofit/>
          </a:bodyPr>
          <a:lstStyle/>
          <a:p>
            <a:r>
              <a:rPr lang="fa-IR" sz="4000" b="1" dirty="0" smtClean="0">
                <a:cs typeface="B Titr" pitchFamily="2" charset="-78"/>
              </a:rPr>
              <a:t>سالم سازي آب</a:t>
            </a:r>
            <a:endParaRPr lang="fa-IR" sz="4000" b="1" dirty="0">
              <a:cs typeface="B Titr" pitchFamily="2" charset="-78"/>
            </a:endParaRPr>
          </a:p>
        </p:txBody>
      </p:sp>
      <p:sp>
        <p:nvSpPr>
          <p:cNvPr id="3" name="Content Placeholder 2"/>
          <p:cNvSpPr>
            <a:spLocks noGrp="1"/>
          </p:cNvSpPr>
          <p:nvPr>
            <p:ph idx="1"/>
          </p:nvPr>
        </p:nvSpPr>
        <p:spPr/>
        <p:style>
          <a:lnRef idx="2">
            <a:schemeClr val="accent1"/>
          </a:lnRef>
          <a:fillRef idx="1">
            <a:schemeClr val="lt1"/>
          </a:fillRef>
          <a:effectRef idx="0">
            <a:schemeClr val="accent1"/>
          </a:effectRef>
          <a:fontRef idx="minor">
            <a:schemeClr val="dk1"/>
          </a:fontRef>
        </p:style>
        <p:txBody>
          <a:bodyPr>
            <a:normAutofit lnSpcReduction="10000"/>
          </a:bodyPr>
          <a:lstStyle/>
          <a:p>
            <a:pPr algn="just">
              <a:buFont typeface="Wingdings" pitchFamily="2" charset="2"/>
              <a:buChar char="v"/>
            </a:pPr>
            <a:r>
              <a:rPr lang="fa-IR" sz="3600" b="1" dirty="0" smtClean="0">
                <a:solidFill>
                  <a:srgbClr val="FF0000"/>
                </a:solidFill>
                <a:cs typeface="B Mitra" pitchFamily="2" charset="-78"/>
              </a:rPr>
              <a:t>ترکیبات کلر</a:t>
            </a:r>
          </a:p>
          <a:p>
            <a:pPr algn="just"/>
            <a:r>
              <a:rPr lang="ar-SA" sz="3600" b="1" dirty="0" smtClean="0">
                <a:solidFill>
                  <a:srgbClr val="00B050"/>
                </a:solidFill>
                <a:cs typeface="B Mitra" pitchFamily="2" charset="-78"/>
              </a:rPr>
              <a:t>هيپوکلريت کلسيم</a:t>
            </a:r>
            <a:r>
              <a:rPr lang="fa-IR" sz="3600" b="1" dirty="0" smtClean="0">
                <a:solidFill>
                  <a:srgbClr val="00B050"/>
                </a:solidFill>
                <a:cs typeface="B Mitra" pitchFamily="2" charset="-78"/>
              </a:rPr>
              <a:t>: </a:t>
            </a:r>
            <a:r>
              <a:rPr lang="ar-SA" sz="3600" b="1" dirty="0" smtClean="0">
                <a:solidFill>
                  <a:srgbClr val="00B050"/>
                </a:solidFill>
                <a:cs typeface="B Mitra" pitchFamily="2" charset="-78"/>
              </a:rPr>
              <a:t> </a:t>
            </a:r>
            <a:r>
              <a:rPr lang="ar-SA" sz="3600" dirty="0" smtClean="0">
                <a:cs typeface="B Mitra" pitchFamily="2" charset="-78"/>
              </a:rPr>
              <a:t>(</a:t>
            </a:r>
            <a:r>
              <a:rPr lang="en-US" sz="3600" dirty="0" smtClean="0">
                <a:cs typeface="B Mitra" pitchFamily="2" charset="-78"/>
              </a:rPr>
              <a:t>Ca(</a:t>
            </a:r>
            <a:r>
              <a:rPr lang="en-US" sz="3600" dirty="0" err="1" smtClean="0">
                <a:cs typeface="B Mitra" pitchFamily="2" charset="-78"/>
              </a:rPr>
              <a:t>OCl</a:t>
            </a:r>
            <a:r>
              <a:rPr lang="en-US" sz="3600" dirty="0" smtClean="0">
                <a:cs typeface="B Mitra" pitchFamily="2" charset="-78"/>
              </a:rPr>
              <a:t>)</a:t>
            </a:r>
            <a:r>
              <a:rPr lang="en-US" sz="3600" baseline="-25000" dirty="0" smtClean="0">
                <a:cs typeface="B Mitra" pitchFamily="2" charset="-78"/>
              </a:rPr>
              <a:t>2</a:t>
            </a:r>
            <a:r>
              <a:rPr lang="ar-SA" sz="3600" dirty="0" smtClean="0">
                <a:cs typeface="B Mitra" pitchFamily="2" charset="-78"/>
              </a:rPr>
              <a:t>) بصورت پودر خشک و سفيد رنگ بوده و بيشترين کاربرد را دارد. اين ترکيب بصورت گرانول، پودر و يا قرص معمولاً در دسترس بوده و داراي درجه خلوص 65 درصد مي باشند.</a:t>
            </a:r>
            <a:endParaRPr lang="fa-IR" sz="3600" dirty="0" smtClean="0">
              <a:cs typeface="B Mitra" pitchFamily="2" charset="-78"/>
            </a:endParaRPr>
          </a:p>
          <a:p>
            <a:pPr algn="just"/>
            <a:r>
              <a:rPr lang="ar-SA" sz="3600" dirty="0" smtClean="0">
                <a:cs typeface="B Mitra" pitchFamily="2" charset="-78"/>
              </a:rPr>
              <a:t> </a:t>
            </a:r>
            <a:r>
              <a:rPr lang="ar-SA" sz="3600" b="1" dirty="0" smtClean="0">
                <a:solidFill>
                  <a:srgbClr val="00B050"/>
                </a:solidFill>
                <a:cs typeface="B Mitra" pitchFamily="2" charset="-78"/>
              </a:rPr>
              <a:t>هيپوکلريت سديم</a:t>
            </a:r>
            <a:r>
              <a:rPr lang="fa-IR" sz="3600" b="1" dirty="0" smtClean="0">
                <a:solidFill>
                  <a:srgbClr val="00B050"/>
                </a:solidFill>
                <a:cs typeface="B Mitra" pitchFamily="2" charset="-78"/>
              </a:rPr>
              <a:t>:</a:t>
            </a:r>
            <a:r>
              <a:rPr lang="ar-SA" sz="3600" b="1" dirty="0" smtClean="0">
                <a:solidFill>
                  <a:srgbClr val="00B050"/>
                </a:solidFill>
                <a:cs typeface="B Mitra" pitchFamily="2" charset="-78"/>
              </a:rPr>
              <a:t> </a:t>
            </a:r>
            <a:r>
              <a:rPr lang="ar-SA" sz="3600" dirty="0" smtClean="0">
                <a:cs typeface="B Mitra" pitchFamily="2" charset="-78"/>
              </a:rPr>
              <a:t>آب ژاول (</a:t>
            </a:r>
            <a:r>
              <a:rPr lang="en-US" sz="3600" dirty="0" err="1" smtClean="0">
                <a:cs typeface="B Mitra" pitchFamily="2" charset="-78"/>
              </a:rPr>
              <a:t>NaOCl</a:t>
            </a:r>
            <a:r>
              <a:rPr lang="ar-SA" sz="3600" dirty="0" smtClean="0">
                <a:cs typeface="B Mitra" pitchFamily="2" charset="-78"/>
              </a:rPr>
              <a:t>)، يکي ديگر از ترکيبات کلر بوده که بصورت محلول با غلظت هاي 5 و 15 درصد در دسترس است. </a:t>
            </a:r>
            <a:endParaRPr lang="en-US" sz="3600" dirty="0" smtClean="0">
              <a:cs typeface="B Mitra" pitchFamily="2" charset="-78"/>
            </a:endParaRPr>
          </a:p>
          <a:p>
            <a:pPr algn="just"/>
            <a:endParaRPr lang="fa-IR" sz="3600" dirty="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46"/>
          </a:xfrm>
          <a:solidFill>
            <a:srgbClr val="92D050"/>
          </a:solidFill>
        </p:spPr>
        <p:txBody>
          <a:bodyPr>
            <a:normAutofit/>
          </a:bodyPr>
          <a:lstStyle/>
          <a:p>
            <a:r>
              <a:rPr lang="fa-IR" sz="4000" b="1" dirty="0" smtClean="0">
                <a:cs typeface="B Titr" pitchFamily="2" charset="-78"/>
              </a:rPr>
              <a:t>سالم سازي آب</a:t>
            </a:r>
            <a:endParaRPr lang="fa-IR" sz="4000" b="1" dirty="0">
              <a:cs typeface="B Titr" pitchFamily="2" charset="-78"/>
            </a:endParaRPr>
          </a:p>
        </p:txBody>
      </p:sp>
      <p:sp>
        <p:nvSpPr>
          <p:cNvPr id="3" name="Content Placeholder 2"/>
          <p:cNvSpPr>
            <a:spLocks noGrp="1"/>
          </p:cNvSpPr>
          <p:nvPr>
            <p:ph idx="1"/>
          </p:nvPr>
        </p:nvSpPr>
        <p:spPr>
          <a:xfrm>
            <a:off x="457200" y="1600200"/>
            <a:ext cx="8229600" cy="5114948"/>
          </a:xfrm>
        </p:spPr>
        <p:style>
          <a:lnRef idx="2">
            <a:schemeClr val="accent1"/>
          </a:lnRef>
          <a:fillRef idx="1">
            <a:schemeClr val="lt1"/>
          </a:fillRef>
          <a:effectRef idx="0">
            <a:schemeClr val="accent1"/>
          </a:effectRef>
          <a:fontRef idx="minor">
            <a:schemeClr val="dk1"/>
          </a:fontRef>
        </p:style>
        <p:txBody>
          <a:bodyPr>
            <a:noAutofit/>
          </a:bodyPr>
          <a:lstStyle/>
          <a:p>
            <a:pPr algn="just"/>
            <a:r>
              <a:rPr lang="ar-SA" sz="2800" dirty="0" smtClean="0">
                <a:cs typeface="B Mitra" pitchFamily="2" charset="-78"/>
              </a:rPr>
              <a:t>آب گندزدايي شده با کلر تنها پس از 30 دقيقه </a:t>
            </a:r>
            <a:r>
              <a:rPr lang="ar-SA" sz="2800" b="1" dirty="0" smtClean="0">
                <a:solidFill>
                  <a:srgbClr val="00B050"/>
                </a:solidFill>
                <a:cs typeface="B Mitra" pitchFamily="2" charset="-78"/>
              </a:rPr>
              <a:t>زمان تماس </a:t>
            </a:r>
            <a:r>
              <a:rPr lang="ar-SA" sz="2800" dirty="0" smtClean="0">
                <a:cs typeface="B Mitra" pitchFamily="2" charset="-78"/>
              </a:rPr>
              <a:t>و اطمينان از وجود کلر آزاد باقيمانده مناسب، قابل مصرف مي باشد.</a:t>
            </a:r>
            <a:endParaRPr lang="fa-IR" sz="2800" dirty="0" smtClean="0">
              <a:cs typeface="B Mitra" pitchFamily="2" charset="-78"/>
            </a:endParaRPr>
          </a:p>
          <a:p>
            <a:pPr algn="just"/>
            <a:r>
              <a:rPr lang="ar-SA" sz="2800" dirty="0" smtClean="0">
                <a:cs typeface="B Mitra" pitchFamily="2" charset="-78"/>
              </a:rPr>
              <a:t>کلر آزاد باقيمانده آب، با </a:t>
            </a:r>
            <a:r>
              <a:rPr lang="ar-SA" sz="2800" b="1" dirty="0" smtClean="0">
                <a:solidFill>
                  <a:srgbClr val="00B050"/>
                </a:solidFill>
                <a:cs typeface="B Mitra" pitchFamily="2" charset="-78"/>
              </a:rPr>
              <a:t>کيت</a:t>
            </a:r>
            <a:r>
              <a:rPr lang="ar-SA" sz="2800" dirty="0" smtClean="0">
                <a:cs typeface="B Mitra" pitchFamily="2" charset="-78"/>
              </a:rPr>
              <a:t> هاي </a:t>
            </a:r>
            <a:r>
              <a:rPr lang="en-US" sz="2800" dirty="0" smtClean="0">
                <a:cs typeface="B Mitra" pitchFamily="2" charset="-78"/>
              </a:rPr>
              <a:t>DPD</a:t>
            </a:r>
            <a:r>
              <a:rPr lang="ar-SA" sz="2800" dirty="0" smtClean="0">
                <a:cs typeface="B Mitra" pitchFamily="2" charset="-78"/>
              </a:rPr>
              <a:t> </a:t>
            </a:r>
            <a:r>
              <a:rPr lang="fa-IR" sz="2800" dirty="0" smtClean="0">
                <a:cs typeface="B Mitra" pitchFamily="2" charset="-78"/>
              </a:rPr>
              <a:t>سنجش می شود </a:t>
            </a:r>
            <a:r>
              <a:rPr lang="ar-SA" sz="2800" dirty="0" smtClean="0">
                <a:cs typeface="B Mitra" pitchFamily="2" charset="-78"/>
              </a:rPr>
              <a:t>. </a:t>
            </a:r>
            <a:endParaRPr lang="fa-IR" sz="2800" dirty="0" smtClean="0">
              <a:cs typeface="B Mitra" pitchFamily="2" charset="-78"/>
            </a:endParaRPr>
          </a:p>
          <a:p>
            <a:pPr algn="just"/>
            <a:r>
              <a:rPr lang="ar-SA" sz="2800" dirty="0" smtClean="0">
                <a:cs typeface="B Mitra" pitchFamily="2" charset="-78"/>
              </a:rPr>
              <a:t> در صورتي که ميزان کلر آزاد باقيمانده آب پس از 30 دقيقه زمان تماس، </a:t>
            </a:r>
            <a:r>
              <a:rPr lang="ar-SA" sz="2800" b="1" u="sng" dirty="0" smtClean="0">
                <a:solidFill>
                  <a:srgbClr val="00B050"/>
                </a:solidFill>
                <a:cs typeface="B Mitra" pitchFamily="2" charset="-78"/>
              </a:rPr>
              <a:t>3</a:t>
            </a:r>
            <a:r>
              <a:rPr lang="ar-SA" sz="2800" dirty="0" smtClean="0">
                <a:cs typeface="B Mitra" pitchFamily="2" charset="-78"/>
              </a:rPr>
              <a:t> ميلي گرم در ليتر باشد، حذف باکتري ها و ويروس ها در حد 100درصد مي باشد. </a:t>
            </a:r>
            <a:endParaRPr lang="fa-IR" sz="2800" dirty="0" smtClean="0">
              <a:cs typeface="B Mitra" pitchFamily="2" charset="-78"/>
            </a:endParaRPr>
          </a:p>
          <a:p>
            <a:pPr algn="just"/>
            <a:r>
              <a:rPr lang="ar-SA" sz="2800" dirty="0" smtClean="0">
                <a:cs typeface="B Mitra" pitchFamily="2" charset="-78"/>
              </a:rPr>
              <a:t>ترکيبات کلر مواد </a:t>
            </a:r>
            <a:r>
              <a:rPr lang="ar-SA" sz="2800" b="1" dirty="0" smtClean="0">
                <a:solidFill>
                  <a:srgbClr val="FF0000"/>
                </a:solidFill>
                <a:cs typeface="B Mitra" pitchFamily="2" charset="-78"/>
              </a:rPr>
              <a:t>سمي و خطرناک </a:t>
            </a:r>
            <a:r>
              <a:rPr lang="fa-IR" sz="2800" dirty="0" smtClean="0">
                <a:cs typeface="B Mitra" pitchFamily="2" charset="-78"/>
              </a:rPr>
              <a:t>هستند </a:t>
            </a:r>
            <a:r>
              <a:rPr lang="ar-SA" sz="2800" dirty="0" smtClean="0">
                <a:cs typeface="B Mitra" pitchFamily="2" charset="-78"/>
              </a:rPr>
              <a:t>لذا بايد در محل خنک، تاريک، خشک و دور از دسترس بچه ها نگهداري شوند.</a:t>
            </a:r>
            <a:endParaRPr lang="fa-IR" sz="2800" dirty="0" smtClean="0">
              <a:cs typeface="B Mitra" pitchFamily="2" charset="-78"/>
            </a:endParaRPr>
          </a:p>
          <a:p>
            <a:pPr algn="just"/>
            <a:r>
              <a:rPr lang="ar-SA" sz="2800" dirty="0" smtClean="0">
                <a:cs typeface="B Mitra" pitchFamily="2" charset="-78"/>
              </a:rPr>
              <a:t>در </a:t>
            </a:r>
            <a:r>
              <a:rPr lang="fa-IR" sz="2800" dirty="0" smtClean="0">
                <a:cs typeface="B Mitra" pitchFamily="2" charset="-78"/>
              </a:rPr>
              <a:t>حمل و نقل و </a:t>
            </a:r>
            <a:r>
              <a:rPr lang="ar-SA" sz="2800" dirty="0" smtClean="0">
                <a:cs typeface="B Mitra" pitchFamily="2" charset="-78"/>
              </a:rPr>
              <a:t>مصرف کليه مواد شيميايي به ويژه ترکيبات کلر رعايت نکات ايمني ضروري است. براي ايمني بيشتر و حفاظت دست ها، بدن و چشم ها از دستکش و پيش بند مناسب و عينک محافظ استفاده نماييد </a:t>
            </a:r>
            <a:endParaRPr lang="en-US" sz="2800" dirty="0" smtClean="0">
              <a:cs typeface="B Mitra" pitchFamily="2" charset="-78"/>
            </a:endParaRPr>
          </a:p>
          <a:p>
            <a:pPr algn="just"/>
            <a:endParaRPr lang="fa-IR" sz="2800" dirty="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46"/>
          </a:xfrm>
          <a:solidFill>
            <a:srgbClr val="92D050"/>
          </a:solidFill>
        </p:spPr>
        <p:txBody>
          <a:bodyPr>
            <a:normAutofit/>
          </a:bodyPr>
          <a:lstStyle/>
          <a:p>
            <a:r>
              <a:rPr lang="fa-IR" sz="4000" b="1" dirty="0" smtClean="0">
                <a:cs typeface="B Titr" pitchFamily="2" charset="-78"/>
              </a:rPr>
              <a:t>سالم سازي آب</a:t>
            </a:r>
            <a:endParaRPr lang="fa-IR" sz="4000" b="1" dirty="0">
              <a:cs typeface="B Titr" pitchFamily="2" charset="-78"/>
            </a:endParaRPr>
          </a:p>
        </p:txBody>
      </p:sp>
      <p:sp>
        <p:nvSpPr>
          <p:cNvPr id="3" name="Content Placeholder 2"/>
          <p:cNvSpPr>
            <a:spLocks noGrp="1"/>
          </p:cNvSpPr>
          <p:nvPr>
            <p:ph idx="1"/>
          </p:nvPr>
        </p:nvSpPr>
        <p:spPr>
          <a:xfrm>
            <a:off x="457200" y="1600200"/>
            <a:ext cx="8229600" cy="5114948"/>
          </a:xfrm>
        </p:spPr>
        <p:style>
          <a:lnRef idx="2">
            <a:schemeClr val="accent1"/>
          </a:lnRef>
          <a:fillRef idx="1">
            <a:schemeClr val="lt1"/>
          </a:fillRef>
          <a:effectRef idx="0">
            <a:schemeClr val="accent1"/>
          </a:effectRef>
          <a:fontRef idx="minor">
            <a:schemeClr val="dk1"/>
          </a:fontRef>
        </p:style>
        <p:txBody>
          <a:bodyPr>
            <a:noAutofit/>
          </a:bodyPr>
          <a:lstStyle/>
          <a:p>
            <a:pPr algn="just">
              <a:buFont typeface="Wingdings" pitchFamily="2" charset="2"/>
              <a:buChar char="v"/>
            </a:pPr>
            <a:r>
              <a:rPr lang="fa-IR" sz="2800" b="1" dirty="0" smtClean="0">
                <a:solidFill>
                  <a:srgbClr val="FF0000"/>
                </a:solidFill>
                <a:cs typeface="B Mitra" pitchFamily="2" charset="-78"/>
              </a:rPr>
              <a:t>نحوی تهیه کلر مادر</a:t>
            </a:r>
          </a:p>
          <a:p>
            <a:pPr algn="just"/>
            <a:r>
              <a:rPr lang="ar-SA" sz="2400" dirty="0" smtClean="0">
                <a:cs typeface="B Mitra" pitchFamily="2" charset="-78"/>
              </a:rPr>
              <a:t>درصورتي که از </a:t>
            </a:r>
            <a:r>
              <a:rPr lang="ar-SA" sz="2400" b="1" dirty="0" smtClean="0">
                <a:solidFill>
                  <a:srgbClr val="00B0F0"/>
                </a:solidFill>
                <a:cs typeface="B Mitra" pitchFamily="2" charset="-78"/>
              </a:rPr>
              <a:t>آهک کلرينه </a:t>
            </a:r>
            <a:r>
              <a:rPr lang="ar-SA" sz="2400" dirty="0" smtClean="0">
                <a:cs typeface="B Mitra" pitchFamily="2" charset="-78"/>
              </a:rPr>
              <a:t>(پودر سفيدکننده، کلريد آهک)، با ميزان خلوص 30 تا 35 درصد استفاده مي کنيد. </a:t>
            </a:r>
            <a:r>
              <a:rPr lang="ar-SA" sz="2400" b="1" u="sng" dirty="0" smtClean="0">
                <a:solidFill>
                  <a:srgbClr val="00B0F0"/>
                </a:solidFill>
                <a:cs typeface="B Mitra" pitchFamily="2" charset="-78"/>
              </a:rPr>
              <a:t>35</a:t>
            </a:r>
            <a:r>
              <a:rPr lang="ar-SA" sz="2400" dirty="0" smtClean="0">
                <a:cs typeface="B Mitra" pitchFamily="2" charset="-78"/>
              </a:rPr>
              <a:t> گرم ماده مورد نظر را در يک ليتر آب حل کنيد. پس از ته نشيني ناخالصي هاي موجود در ماده اوليه، مايع حاصله داراي 1% کلر است.</a:t>
            </a:r>
            <a:endParaRPr lang="en-US" sz="2400" dirty="0" smtClean="0">
              <a:cs typeface="B Mitra" pitchFamily="2" charset="-78"/>
            </a:endParaRPr>
          </a:p>
          <a:p>
            <a:pPr algn="just"/>
            <a:r>
              <a:rPr lang="ar-SA" sz="2400" dirty="0" smtClean="0">
                <a:cs typeface="B Mitra" pitchFamily="2" charset="-78"/>
              </a:rPr>
              <a:t>- درصورتي که از </a:t>
            </a:r>
            <a:r>
              <a:rPr lang="ar-SA" sz="2400" b="1" dirty="0" smtClean="0">
                <a:solidFill>
                  <a:srgbClr val="00B050"/>
                </a:solidFill>
                <a:cs typeface="B Mitra" pitchFamily="2" charset="-78"/>
              </a:rPr>
              <a:t>پرکلرين</a:t>
            </a:r>
            <a:r>
              <a:rPr lang="ar-SA" sz="2400" dirty="0" smtClean="0">
                <a:cs typeface="B Mitra" pitchFamily="2" charset="-78"/>
              </a:rPr>
              <a:t> (هيپوکلريت کلسيم)، با ميزان خلوص 65 درصد استفاده مي کنيد. </a:t>
            </a:r>
            <a:r>
              <a:rPr lang="ar-SA" sz="2400" u="sng" dirty="0" smtClean="0">
                <a:cs typeface="B Mitra" pitchFamily="2" charset="-78"/>
              </a:rPr>
              <a:t>15</a:t>
            </a:r>
            <a:r>
              <a:rPr lang="ar-SA" sz="2400" dirty="0" smtClean="0">
                <a:cs typeface="B Mitra" pitchFamily="2" charset="-78"/>
              </a:rPr>
              <a:t> گرم از پودر خشک ماده مورد نظر را در يک ليتر آب حل کنيد. پس از ته نشيني ناخالصي هاي موجود در ماده اوليه، مايع حاصله داراي 1% کلر است.</a:t>
            </a:r>
            <a:endParaRPr lang="en-US" sz="2400" dirty="0" smtClean="0">
              <a:cs typeface="B Mitra" pitchFamily="2" charset="-78"/>
            </a:endParaRPr>
          </a:p>
          <a:p>
            <a:pPr algn="just"/>
            <a:r>
              <a:rPr lang="ar-SA" sz="2400" dirty="0" smtClean="0">
                <a:cs typeface="B Mitra" pitchFamily="2" charset="-78"/>
              </a:rPr>
              <a:t>- درصورتي که از </a:t>
            </a:r>
            <a:r>
              <a:rPr lang="ar-SA" sz="2400" b="1" dirty="0" smtClean="0">
                <a:solidFill>
                  <a:srgbClr val="00B050"/>
                </a:solidFill>
                <a:cs typeface="B Mitra" pitchFamily="2" charset="-78"/>
              </a:rPr>
              <a:t>آب ژاول </a:t>
            </a:r>
            <a:r>
              <a:rPr lang="ar-SA" sz="2400" dirty="0" smtClean="0">
                <a:cs typeface="B Mitra" pitchFamily="2" charset="-78"/>
              </a:rPr>
              <a:t>(هيپوکلريت سديم)، با ميزان خلوص 5 ، 10 و 15 درصد استفاده مي کنيد. به ترتیب 200، 100 و 67 ميلي ليتر ماده مورد نظر را برداشته و به حجم يک ليتر برسانید،  مايع حاصله داراي 1% کلر است.</a:t>
            </a:r>
            <a:endParaRPr lang="en-US" sz="2400" dirty="0" smtClean="0">
              <a:cs typeface="B Mitra" pitchFamily="2" charset="-78"/>
            </a:endParaRPr>
          </a:p>
          <a:p>
            <a:pPr algn="just"/>
            <a:r>
              <a:rPr lang="ar-SA" sz="2400" dirty="0" smtClean="0">
                <a:cs typeface="B Mitra" pitchFamily="2" charset="-78"/>
              </a:rPr>
              <a:t>- درصورتي که از محلول سفيدکننده خانگي (</a:t>
            </a:r>
            <a:r>
              <a:rPr lang="ar-SA" sz="2400" b="1" dirty="0" smtClean="0">
                <a:solidFill>
                  <a:srgbClr val="FF0000"/>
                </a:solidFill>
                <a:cs typeface="B Mitra" pitchFamily="2" charset="-78"/>
              </a:rPr>
              <a:t>وايتکس</a:t>
            </a:r>
            <a:r>
              <a:rPr lang="ar-SA" sz="2400" dirty="0" smtClean="0">
                <a:cs typeface="B Mitra" pitchFamily="2" charset="-78"/>
              </a:rPr>
              <a:t>)، با ميزان خلوص 5 درصد استفاده مي کنيد. به200 ميلي ليتر از ماده مورد نظر، آب اضافه کنید تا حجم مایع به يک ليتر برسد، مايع حاصله داراي 1% کلر است.</a:t>
            </a:r>
            <a:endParaRPr lang="en-US" sz="2400" dirty="0" smtClean="0">
              <a:cs typeface="B Mitra" pitchFamily="2" charset="-78"/>
            </a:endParaRPr>
          </a:p>
          <a:p>
            <a:pPr algn="just"/>
            <a:endParaRPr lang="fa-IR" sz="2400" dirty="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46"/>
          </a:xfrm>
          <a:solidFill>
            <a:srgbClr val="92D050"/>
          </a:solidFill>
        </p:spPr>
        <p:txBody>
          <a:bodyPr>
            <a:normAutofit/>
          </a:bodyPr>
          <a:lstStyle/>
          <a:p>
            <a:r>
              <a:rPr lang="fa-IR" sz="4000" b="1" dirty="0" smtClean="0">
                <a:cs typeface="B Titr" pitchFamily="2" charset="-78"/>
              </a:rPr>
              <a:t>سالم سازي آب</a:t>
            </a:r>
            <a:endParaRPr lang="fa-IR" sz="4000" b="1" dirty="0">
              <a:cs typeface="B Titr" pitchFamily="2" charset="-78"/>
            </a:endParaRPr>
          </a:p>
        </p:txBody>
      </p:sp>
      <p:sp>
        <p:nvSpPr>
          <p:cNvPr id="3" name="Content Placeholder 2"/>
          <p:cNvSpPr>
            <a:spLocks noGrp="1"/>
          </p:cNvSpPr>
          <p:nvPr>
            <p:ph idx="1"/>
          </p:nvPr>
        </p:nvSpPr>
        <p:spPr>
          <a:xfrm>
            <a:off x="457200" y="1600200"/>
            <a:ext cx="8229600" cy="5114948"/>
          </a:xfrm>
        </p:spPr>
        <p:style>
          <a:lnRef idx="2">
            <a:schemeClr val="accent1"/>
          </a:lnRef>
          <a:fillRef idx="1">
            <a:schemeClr val="lt1"/>
          </a:fillRef>
          <a:effectRef idx="0">
            <a:schemeClr val="accent1"/>
          </a:effectRef>
          <a:fontRef idx="minor">
            <a:schemeClr val="dk1"/>
          </a:fontRef>
        </p:style>
        <p:txBody>
          <a:bodyPr>
            <a:noAutofit/>
          </a:bodyPr>
          <a:lstStyle/>
          <a:p>
            <a:pPr algn="just">
              <a:buFont typeface="Wingdings" pitchFamily="2" charset="2"/>
              <a:buChar char="v"/>
            </a:pPr>
            <a:r>
              <a:rPr lang="fa-IR" sz="2800" b="1" dirty="0" smtClean="0">
                <a:solidFill>
                  <a:srgbClr val="FF0000"/>
                </a:solidFill>
                <a:cs typeface="B Mitra" pitchFamily="2" charset="-78"/>
              </a:rPr>
              <a:t>نحوه ی استفاده از کلر مادر</a:t>
            </a:r>
          </a:p>
          <a:p>
            <a:pPr algn="just"/>
            <a:r>
              <a:rPr lang="ar-SA" sz="2400" dirty="0" smtClean="0">
                <a:cs typeface="B Mitra" pitchFamily="2" charset="-78"/>
              </a:rPr>
              <a:t>3 تا 7 قطره از محلول كلر 1% را به 1 ليتر آب اضافه كنيد، پس از 30 دقيقه آب مورد نظر براي شرب مناسب مي‌باشد. </a:t>
            </a:r>
            <a:endParaRPr lang="fa-IR" sz="2400" dirty="0" smtClean="0">
              <a:cs typeface="B Mitra" pitchFamily="2" charset="-78"/>
            </a:endParaRPr>
          </a:p>
          <a:p>
            <a:pPr algn="just"/>
            <a:r>
              <a:rPr lang="ar-SA" sz="2400" dirty="0" smtClean="0">
                <a:cs typeface="B Mitra" pitchFamily="2" charset="-78"/>
              </a:rPr>
              <a:t>براي آبهاي روشن و زلال مقدار محلول كلر 3 قطره </a:t>
            </a:r>
            <a:endParaRPr lang="fa-IR" sz="2400" dirty="0" smtClean="0">
              <a:cs typeface="B Mitra" pitchFamily="2" charset="-78"/>
            </a:endParaRPr>
          </a:p>
          <a:p>
            <a:pPr algn="just"/>
            <a:r>
              <a:rPr lang="ar-SA" sz="2400" dirty="0" smtClean="0">
                <a:cs typeface="B Mitra" pitchFamily="2" charset="-78"/>
              </a:rPr>
              <a:t>براي آبهاي تيره، ميزان محلول كلر مورد نياز 7 قطره مي‌باشد</a:t>
            </a:r>
            <a:endParaRPr lang="fa-IR" sz="2400" dirty="0" smtClean="0">
              <a:cs typeface="B Mitra" pitchFamily="2" charset="-78"/>
            </a:endParaRPr>
          </a:p>
          <a:p>
            <a:pPr algn="just"/>
            <a:r>
              <a:rPr lang="fa-IR" sz="2400" dirty="0" smtClean="0">
                <a:cs typeface="B Mitra" pitchFamily="2" charset="-78"/>
              </a:rPr>
              <a:t>بهتر است </a:t>
            </a:r>
            <a:r>
              <a:rPr lang="ar-SA" sz="2400" dirty="0" smtClean="0">
                <a:cs typeface="B Mitra" pitchFamily="2" charset="-78"/>
              </a:rPr>
              <a:t>ابتدا میزان </a:t>
            </a:r>
            <a:r>
              <a:rPr lang="ar-SA" sz="2400" b="1" dirty="0" smtClean="0">
                <a:solidFill>
                  <a:srgbClr val="FF0000"/>
                </a:solidFill>
                <a:cs typeface="B Mitra" pitchFamily="2" charset="-78"/>
              </a:rPr>
              <a:t>کلر خواهی </a:t>
            </a:r>
            <a:r>
              <a:rPr lang="ar-SA" sz="2400" dirty="0" smtClean="0">
                <a:cs typeface="B Mitra" pitchFamily="2" charset="-78"/>
              </a:rPr>
              <a:t>آب را بدست آورد و سپس مقدار لازم از محلول کلر مادر اضافه نمود. </a:t>
            </a:r>
            <a:endParaRPr lang="fa-IR" sz="2400" dirty="0" smtClean="0">
              <a:cs typeface="B Mitra" pitchFamily="2" charset="-78"/>
            </a:endParaRPr>
          </a:p>
          <a:p>
            <a:pPr algn="just"/>
            <a:r>
              <a:rPr lang="ar-SA" sz="2400" dirty="0" smtClean="0">
                <a:cs typeface="B Mitra" pitchFamily="2" charset="-78"/>
              </a:rPr>
              <a:t>در صورتي كه آب كدورت دارد قبل از كلر زني بايد آب را </a:t>
            </a:r>
            <a:r>
              <a:rPr lang="ar-SA" sz="2400" b="1" dirty="0" smtClean="0">
                <a:solidFill>
                  <a:srgbClr val="00B050"/>
                </a:solidFill>
                <a:cs typeface="B Mitra" pitchFamily="2" charset="-78"/>
              </a:rPr>
              <a:t>صاف</a:t>
            </a:r>
            <a:r>
              <a:rPr lang="ar-SA" sz="2400" dirty="0" smtClean="0">
                <a:cs typeface="B Mitra" pitchFamily="2" charset="-78"/>
              </a:rPr>
              <a:t> كرد.</a:t>
            </a:r>
            <a:endParaRPr lang="fa-IR" sz="2400" dirty="0" smtClean="0">
              <a:cs typeface="B Mitra" pitchFamily="2" charset="-78"/>
            </a:endParaRPr>
          </a:p>
          <a:p>
            <a:pPr algn="just"/>
            <a:r>
              <a:rPr lang="ar-SA" sz="2400" dirty="0" smtClean="0">
                <a:cs typeface="B Mitra" pitchFamily="2" charset="-78"/>
              </a:rPr>
              <a:t> محلول کلر مادر (1% ) بايد در جاي خنک، ظرف دربسته و دور از نور خورشيد نگهداري شود</a:t>
            </a:r>
            <a:endParaRPr lang="fa-IR" sz="2400" dirty="0" smtClean="0">
              <a:cs typeface="B Mitra" pitchFamily="2" charset="-78"/>
            </a:endParaRPr>
          </a:p>
          <a:p>
            <a:pPr algn="just"/>
            <a:r>
              <a:rPr lang="ar-SA" sz="2400" dirty="0" smtClean="0">
                <a:cs typeface="B Mitra" pitchFamily="2" charset="-78"/>
              </a:rPr>
              <a:t>محلول کلر به</a:t>
            </a:r>
            <a:r>
              <a:rPr lang="fa-IR" sz="2400" dirty="0" smtClean="0">
                <a:cs typeface="B Mitra" pitchFamily="2" charset="-78"/>
              </a:rPr>
              <a:t> </a:t>
            </a:r>
            <a:r>
              <a:rPr lang="ar-SA" sz="2400" dirty="0" smtClean="0">
                <a:cs typeface="B Mitra" pitchFamily="2" charset="-78"/>
              </a:rPr>
              <a:t>‌تدريج با گذشت زمان کلر مؤثر خود را از دست مي‌دهد و بايد از تاريخ تهيه در کمتر از </a:t>
            </a:r>
            <a:r>
              <a:rPr lang="ar-SA" sz="2400" b="1" dirty="0" smtClean="0">
                <a:solidFill>
                  <a:srgbClr val="00B050"/>
                </a:solidFill>
                <a:cs typeface="B Mitra" pitchFamily="2" charset="-78"/>
              </a:rPr>
              <a:t>يکماه</a:t>
            </a:r>
            <a:r>
              <a:rPr lang="ar-SA" sz="2400" dirty="0" smtClean="0">
                <a:cs typeface="B Mitra" pitchFamily="2" charset="-78"/>
              </a:rPr>
              <a:t> مصرف شود.</a:t>
            </a:r>
            <a:endParaRPr lang="fa-IR" sz="2400" dirty="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72452" cy="725470"/>
          </a:xfrm>
          <a:solidFill>
            <a:schemeClr val="tx2">
              <a:lumMod val="20000"/>
              <a:lumOff val="80000"/>
            </a:schemeClr>
          </a:solidFill>
        </p:spPr>
        <p:txBody>
          <a:bodyPr>
            <a:normAutofit/>
          </a:bodyPr>
          <a:lstStyle/>
          <a:p>
            <a:r>
              <a:rPr lang="fa-IR" sz="4000" b="1" dirty="0" smtClean="0">
                <a:cs typeface="B Titr" pitchFamily="2" charset="-78"/>
              </a:rPr>
              <a:t>مقدمه</a:t>
            </a:r>
            <a:endParaRPr lang="fa-IR" sz="4000" b="1" dirty="0">
              <a:cs typeface="B Titr" pitchFamily="2" charset="-78"/>
            </a:endParaRPr>
          </a:p>
        </p:txBody>
      </p:sp>
      <p:sp>
        <p:nvSpPr>
          <p:cNvPr id="3" name="Content Placeholder 2"/>
          <p:cNvSpPr>
            <a:spLocks noGrp="1"/>
          </p:cNvSpPr>
          <p:nvPr>
            <p:ph idx="1"/>
          </p:nvPr>
        </p:nvSpPr>
        <p:spPr>
          <a:xfrm>
            <a:off x="457200" y="1428736"/>
            <a:ext cx="7829576" cy="5143536"/>
          </a:xfrm>
        </p:spPr>
        <p:style>
          <a:lnRef idx="2">
            <a:schemeClr val="accent1"/>
          </a:lnRef>
          <a:fillRef idx="1">
            <a:schemeClr val="lt1"/>
          </a:fillRef>
          <a:effectRef idx="0">
            <a:schemeClr val="accent1"/>
          </a:effectRef>
          <a:fontRef idx="minor">
            <a:schemeClr val="dk1"/>
          </a:fontRef>
        </p:style>
        <p:txBody>
          <a:bodyPr>
            <a:noAutofit/>
          </a:bodyPr>
          <a:lstStyle/>
          <a:p>
            <a:pPr algn="just"/>
            <a:r>
              <a:rPr lang="fa-IR" sz="2600" b="1" dirty="0" smtClean="0">
                <a:cs typeface="B Mitra" pitchFamily="2" charset="-78"/>
              </a:rPr>
              <a:t>آب </a:t>
            </a:r>
            <a:r>
              <a:rPr lang="ar-SA" sz="2600" b="1" dirty="0" smtClean="0">
                <a:cs typeface="B Mitra" pitchFamily="2" charset="-78"/>
              </a:rPr>
              <a:t>یکی از نعمات بزرگ پروردگار، منشا حیات و سرآغاز زندگی موجودات زنده است.</a:t>
            </a:r>
            <a:endParaRPr lang="en-US" sz="2600" b="1" dirty="0" smtClean="0">
              <a:cs typeface="B Mitra" pitchFamily="2" charset="-78"/>
            </a:endParaRPr>
          </a:p>
          <a:p>
            <a:pPr algn="just"/>
            <a:r>
              <a:rPr lang="ar-SA" sz="2600" b="1" dirty="0" smtClean="0">
                <a:cs typeface="B Mitra" pitchFamily="2" charset="-78"/>
              </a:rPr>
              <a:t>امروزه با افزایش جمعیت، توسعه و گسترش صنایع و کشاورزی </a:t>
            </a:r>
            <a:r>
              <a:rPr lang="ar-SA" sz="2600" b="1" dirty="0" smtClean="0">
                <a:solidFill>
                  <a:srgbClr val="00B0F0"/>
                </a:solidFill>
                <a:cs typeface="B Mitra" pitchFamily="2" charset="-78"/>
              </a:rPr>
              <a:t>مصرف</a:t>
            </a:r>
            <a:r>
              <a:rPr lang="ar-SA" sz="2600" b="1" dirty="0" smtClean="0">
                <a:cs typeface="B Mitra" pitchFamily="2" charset="-78"/>
              </a:rPr>
              <a:t> آب افزیش یافته است.</a:t>
            </a:r>
            <a:endParaRPr lang="en-US" sz="2600" b="1" dirty="0" smtClean="0">
              <a:cs typeface="B Mitra" pitchFamily="2" charset="-78"/>
            </a:endParaRPr>
          </a:p>
          <a:p>
            <a:pPr algn="just"/>
            <a:r>
              <a:rPr lang="ar-SA" sz="2600" b="1" dirty="0" smtClean="0">
                <a:cs typeface="B Mitra" pitchFamily="2" charset="-78"/>
              </a:rPr>
              <a:t>میزان مصرف </a:t>
            </a:r>
            <a:r>
              <a:rPr lang="ar-SA" sz="2800" b="1" dirty="0" smtClean="0">
                <a:solidFill>
                  <a:srgbClr val="00B050"/>
                </a:solidFill>
                <a:cs typeface="B Mitra" pitchFamily="2" charset="-78"/>
              </a:rPr>
              <a:t>سرانه</a:t>
            </a:r>
            <a:r>
              <a:rPr lang="ar-SA" sz="2800" b="1" dirty="0" smtClean="0">
                <a:cs typeface="B Mitra" pitchFamily="2" charset="-78"/>
              </a:rPr>
              <a:t> </a:t>
            </a:r>
            <a:r>
              <a:rPr lang="ar-SA" sz="2600" b="1" dirty="0" smtClean="0">
                <a:cs typeface="B Mitra" pitchFamily="2" charset="-78"/>
              </a:rPr>
              <a:t>آب در اجتماعات مختلف متفاوت است و با فرهنگ و ارتقای سطح بهداشت جوامع ارتباط مستقیم دارد.</a:t>
            </a:r>
            <a:endParaRPr lang="en-US" sz="2600" b="1" dirty="0" smtClean="0">
              <a:cs typeface="B Mitra" pitchFamily="2" charset="-78"/>
            </a:endParaRPr>
          </a:p>
          <a:p>
            <a:pPr algn="just"/>
            <a:r>
              <a:rPr lang="fa-IR" sz="2600" b="1" dirty="0" smtClean="0">
                <a:solidFill>
                  <a:srgbClr val="00B0F0"/>
                </a:solidFill>
                <a:cs typeface="B Mitra" pitchFamily="2" charset="-78"/>
              </a:rPr>
              <a:t>دسترسی</a:t>
            </a:r>
            <a:r>
              <a:rPr lang="fa-IR" sz="2600" b="1" dirty="0" smtClean="0">
                <a:cs typeface="B Mitra" pitchFamily="2" charset="-78"/>
              </a:rPr>
              <a:t> به منبع کافی آب از دیدگاه کمی و کیفی برای حیات انسان ضروری است.</a:t>
            </a:r>
            <a:endParaRPr lang="en-US" sz="2600" b="1" dirty="0" smtClean="0">
              <a:cs typeface="B Mitra" pitchFamily="2" charset="-78"/>
            </a:endParaRPr>
          </a:p>
          <a:p>
            <a:pPr algn="just"/>
            <a:r>
              <a:rPr lang="ar-SA" sz="2600" b="1" dirty="0" smtClean="0">
                <a:solidFill>
                  <a:srgbClr val="FF0000"/>
                </a:solidFill>
                <a:cs typeface="B Mitra" pitchFamily="2" charset="-78"/>
              </a:rPr>
              <a:t>سرانه</a:t>
            </a:r>
            <a:r>
              <a:rPr lang="ar-SA" sz="2600" b="1" dirty="0" smtClean="0">
                <a:cs typeface="B Mitra" pitchFamily="2" charset="-78"/>
              </a:rPr>
              <a:t> آب تجدید پذیر کاهش یافته و منابع آب موجود در معرض استفاده بیش از حد و آلودگی قرارگرفته است. </a:t>
            </a:r>
            <a:endParaRPr lang="en-US" sz="2600" b="1" dirty="0" smtClean="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46"/>
          </a:xfrm>
          <a:solidFill>
            <a:srgbClr val="92D050"/>
          </a:solidFill>
        </p:spPr>
        <p:txBody>
          <a:bodyPr>
            <a:normAutofit/>
          </a:bodyPr>
          <a:lstStyle/>
          <a:p>
            <a:r>
              <a:rPr lang="fa-IR" sz="4000" b="1" dirty="0" smtClean="0">
                <a:cs typeface="B Titr" pitchFamily="2" charset="-78"/>
              </a:rPr>
              <a:t>سالم سازي آب</a:t>
            </a:r>
            <a:endParaRPr lang="fa-IR" sz="4000" b="1" dirty="0">
              <a:cs typeface="B Titr" pitchFamily="2" charset="-78"/>
            </a:endParaRPr>
          </a:p>
        </p:txBody>
      </p:sp>
      <p:sp>
        <p:nvSpPr>
          <p:cNvPr id="3" name="Content Placeholder 2"/>
          <p:cNvSpPr>
            <a:spLocks noGrp="1"/>
          </p:cNvSpPr>
          <p:nvPr>
            <p:ph idx="1"/>
          </p:nvPr>
        </p:nvSpPr>
        <p:spPr>
          <a:xfrm>
            <a:off x="457200" y="1600200"/>
            <a:ext cx="8229600" cy="5114948"/>
          </a:xfrm>
        </p:spPr>
        <p:style>
          <a:lnRef idx="2">
            <a:schemeClr val="accent1"/>
          </a:lnRef>
          <a:fillRef idx="1">
            <a:schemeClr val="lt1"/>
          </a:fillRef>
          <a:effectRef idx="0">
            <a:schemeClr val="accent1"/>
          </a:effectRef>
          <a:fontRef idx="minor">
            <a:schemeClr val="dk1"/>
          </a:fontRef>
        </p:style>
        <p:txBody>
          <a:bodyPr>
            <a:noAutofit/>
          </a:bodyPr>
          <a:lstStyle/>
          <a:p>
            <a:pPr algn="just">
              <a:buFont typeface="Wingdings" pitchFamily="2" charset="2"/>
              <a:buChar char="v"/>
            </a:pPr>
            <a:r>
              <a:rPr lang="fa-IR" sz="2600" b="1" dirty="0" smtClean="0">
                <a:solidFill>
                  <a:srgbClr val="FF0000"/>
                </a:solidFill>
                <a:cs typeface="B Mitra" pitchFamily="2" charset="-78"/>
              </a:rPr>
              <a:t>جوشاندن</a:t>
            </a:r>
          </a:p>
          <a:p>
            <a:pPr algn="just"/>
            <a:r>
              <a:rPr lang="ar-SA" sz="2600" dirty="0" smtClean="0">
                <a:cs typeface="B Mitra" pitchFamily="2" charset="-78"/>
              </a:rPr>
              <a:t> در صورت دسترسي به منابع انرژي، کارايي اين روش مناسب بوده و مي تواند کليه عوامل بيماريزا را از بين برد.</a:t>
            </a:r>
            <a:endParaRPr lang="fa-IR" sz="2600" dirty="0" smtClean="0">
              <a:cs typeface="B Mitra" pitchFamily="2" charset="-78"/>
            </a:endParaRPr>
          </a:p>
          <a:p>
            <a:pPr algn="just"/>
            <a:r>
              <a:rPr lang="ar-SA" sz="2600" dirty="0" smtClean="0">
                <a:cs typeface="B Mitra" pitchFamily="2" charset="-78"/>
              </a:rPr>
              <a:t>براي گندزدايي آب هاي کدر در مقياس کم </a:t>
            </a:r>
            <a:r>
              <a:rPr lang="fa-IR" sz="2600" dirty="0" smtClean="0">
                <a:cs typeface="B Mitra" pitchFamily="2" charset="-78"/>
              </a:rPr>
              <a:t>مناسب است</a:t>
            </a:r>
            <a:r>
              <a:rPr lang="ar-SA" sz="2600" dirty="0" smtClean="0">
                <a:cs typeface="B Mitra" pitchFamily="2" charset="-78"/>
              </a:rPr>
              <a:t>.</a:t>
            </a:r>
            <a:endParaRPr lang="fa-IR" sz="2600" dirty="0" smtClean="0">
              <a:cs typeface="B Mitra" pitchFamily="2" charset="-78"/>
            </a:endParaRPr>
          </a:p>
          <a:p>
            <a:pPr algn="just"/>
            <a:r>
              <a:rPr lang="ar-SA" sz="2600" dirty="0" smtClean="0">
                <a:cs typeface="B Mitra" pitchFamily="2" charset="-78"/>
              </a:rPr>
              <a:t> در اين روش، طعم آب تغيير مي کند که ميتوان با عمل هوادهي، طعم آب را بهبود داد.</a:t>
            </a:r>
            <a:endParaRPr lang="fa-IR" sz="2600" dirty="0" smtClean="0">
              <a:cs typeface="B Mitra" pitchFamily="2" charset="-78"/>
            </a:endParaRPr>
          </a:p>
          <a:p>
            <a:pPr algn="just"/>
            <a:r>
              <a:rPr lang="ar-SA" sz="2600" dirty="0" smtClean="0">
                <a:cs typeface="B Mitra" pitchFamily="2" charset="-78"/>
              </a:rPr>
              <a:t>برای گندزدایی آب به روش جوشاندن باید به مدت حداقل </a:t>
            </a:r>
            <a:r>
              <a:rPr lang="ar-SA" sz="2600" b="1" u="sng" dirty="0" smtClean="0">
                <a:solidFill>
                  <a:srgbClr val="00B050"/>
                </a:solidFill>
                <a:cs typeface="B Mitra" pitchFamily="2" charset="-78"/>
              </a:rPr>
              <a:t>3</a:t>
            </a:r>
            <a:r>
              <a:rPr lang="ar-SA" sz="2600" dirty="0" smtClean="0">
                <a:cs typeface="B Mitra" pitchFamily="2" charset="-78"/>
              </a:rPr>
              <a:t> دقيقه بجوشد.</a:t>
            </a:r>
            <a:endParaRPr lang="fa-IR" sz="2600" dirty="0" smtClean="0">
              <a:cs typeface="B Mitra" pitchFamily="2" charset="-78"/>
            </a:endParaRPr>
          </a:p>
          <a:p>
            <a:pPr algn="just"/>
            <a:r>
              <a:rPr lang="ar-SA" sz="2600" dirty="0" smtClean="0">
                <a:cs typeface="B Mitra" pitchFamily="2" charset="-78"/>
              </a:rPr>
              <a:t>درصورتي که </a:t>
            </a:r>
            <a:r>
              <a:rPr lang="ar-SA" sz="2600" dirty="0" smtClean="0">
                <a:solidFill>
                  <a:srgbClr val="FF0000"/>
                </a:solidFill>
                <a:cs typeface="B Mitra" pitchFamily="2" charset="-78"/>
              </a:rPr>
              <a:t>استريل</a:t>
            </a:r>
            <a:r>
              <a:rPr lang="ar-SA" sz="2600" dirty="0" smtClean="0">
                <a:cs typeface="B Mitra" pitchFamily="2" charset="-78"/>
              </a:rPr>
              <a:t> کردن آب مد نظر مي باشد، آب را بايد به مدت </a:t>
            </a:r>
            <a:r>
              <a:rPr lang="ar-SA" sz="2600" b="1" dirty="0" smtClean="0">
                <a:solidFill>
                  <a:srgbClr val="FF0000"/>
                </a:solidFill>
                <a:cs typeface="B Mitra" pitchFamily="2" charset="-78"/>
              </a:rPr>
              <a:t>15</a:t>
            </a:r>
            <a:r>
              <a:rPr lang="ar-SA" sz="2600" dirty="0" smtClean="0">
                <a:cs typeface="B Mitra" pitchFamily="2" charset="-78"/>
              </a:rPr>
              <a:t> دقيقه از طريق ظروف تحت فشار حرارت داده شود.</a:t>
            </a:r>
            <a:endParaRPr lang="fa-IR" sz="2600" dirty="0" smtClean="0">
              <a:cs typeface="B Mitra" pitchFamily="2" charset="-78"/>
            </a:endParaRPr>
          </a:p>
          <a:p>
            <a:pPr algn="just"/>
            <a:r>
              <a:rPr lang="ar-SA" sz="2600" dirty="0" smtClean="0">
                <a:cs typeface="B Mitra" pitchFamily="2" charset="-78"/>
              </a:rPr>
              <a:t>در اين روش به دليل عدم وجود باقیمانده عامل گندزدا در آب، بايد اقدامات لازم جهت پيشگيري از آلودگي مجدد آب جوشانده شده به عمل آيد.</a:t>
            </a:r>
            <a:endParaRPr lang="fa-IR" sz="2600" dirty="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46"/>
          </a:xfrm>
          <a:solidFill>
            <a:srgbClr val="FFFF00"/>
          </a:solidFill>
        </p:spPr>
        <p:txBody>
          <a:bodyPr>
            <a:normAutofit/>
          </a:bodyPr>
          <a:lstStyle/>
          <a:p>
            <a:r>
              <a:rPr lang="fa-IR" sz="4000" b="1" dirty="0" smtClean="0">
                <a:cs typeface="B Titr" pitchFamily="2" charset="-78"/>
              </a:rPr>
              <a:t>كنترل بهداشت آب ساختمان ها </a:t>
            </a:r>
            <a:endParaRPr lang="fa-IR" sz="4000" b="1" dirty="0">
              <a:cs typeface="B Titr" pitchFamily="2" charset="-78"/>
            </a:endParaRPr>
          </a:p>
        </p:txBody>
      </p:sp>
      <p:sp>
        <p:nvSpPr>
          <p:cNvPr id="3" name="Content Placeholder 2"/>
          <p:cNvSpPr>
            <a:spLocks noGrp="1"/>
          </p:cNvSpPr>
          <p:nvPr>
            <p:ph idx="1"/>
          </p:nvPr>
        </p:nvSpPr>
        <p:spPr>
          <a:xfrm>
            <a:off x="457200" y="1600200"/>
            <a:ext cx="8229600" cy="5114948"/>
          </a:xfrm>
        </p:spPr>
        <p:style>
          <a:lnRef idx="2">
            <a:schemeClr val="accent1"/>
          </a:lnRef>
          <a:fillRef idx="1">
            <a:schemeClr val="lt1"/>
          </a:fillRef>
          <a:effectRef idx="0">
            <a:schemeClr val="accent1"/>
          </a:effectRef>
          <a:fontRef idx="minor">
            <a:schemeClr val="dk1"/>
          </a:fontRef>
        </p:style>
        <p:txBody>
          <a:bodyPr>
            <a:noAutofit/>
          </a:bodyPr>
          <a:lstStyle/>
          <a:p>
            <a:pPr algn="just"/>
            <a:r>
              <a:rPr lang="fa-IR" sz="2800" dirty="0" smtClean="0">
                <a:cs typeface="B Mitra" pitchFamily="2" charset="-78"/>
              </a:rPr>
              <a:t> </a:t>
            </a:r>
            <a:r>
              <a:rPr lang="ar-SA" sz="2800" dirty="0" smtClean="0">
                <a:cs typeface="B Mitra" pitchFamily="2" charset="-78"/>
              </a:rPr>
              <a:t>سیستم های آب آشامیدنی در ساختمانها می تواند </a:t>
            </a:r>
            <a:r>
              <a:rPr lang="ar-SA" sz="2800" dirty="0" smtClean="0">
                <a:solidFill>
                  <a:srgbClr val="FF0000"/>
                </a:solidFill>
                <a:cs typeface="B Mitra" pitchFamily="2" charset="-78"/>
              </a:rPr>
              <a:t>منبع مهم آلودگی </a:t>
            </a:r>
            <a:r>
              <a:rPr lang="ar-SA" sz="2800" dirty="0" smtClean="0">
                <a:cs typeface="B Mitra" pitchFamily="2" charset="-78"/>
              </a:rPr>
              <a:t>شود </a:t>
            </a:r>
            <a:endParaRPr lang="fa-IR" sz="2800" dirty="0" smtClean="0">
              <a:cs typeface="B Mitra" pitchFamily="2" charset="-78"/>
            </a:endParaRPr>
          </a:p>
          <a:p>
            <a:pPr algn="just"/>
            <a:r>
              <a:rPr lang="ar-SA" sz="2800" dirty="0" smtClean="0">
                <a:cs typeface="B Mitra" pitchFamily="2" charset="-78"/>
              </a:rPr>
              <a:t>در صورت مدیریت ضعیف این سیستم ها </a:t>
            </a:r>
            <a:r>
              <a:rPr lang="ar-SA" sz="2800" dirty="0" smtClean="0">
                <a:solidFill>
                  <a:srgbClr val="FF0000"/>
                </a:solidFill>
                <a:cs typeface="B Mitra" pitchFamily="2" charset="-78"/>
              </a:rPr>
              <a:t>بیماریها </a:t>
            </a:r>
            <a:r>
              <a:rPr lang="fa-IR" sz="2800" dirty="0" smtClean="0">
                <a:solidFill>
                  <a:srgbClr val="FF0000"/>
                </a:solidFill>
                <a:cs typeface="B Mitra" pitchFamily="2" charset="-78"/>
              </a:rPr>
              <a:t>شیوع </a:t>
            </a:r>
            <a:r>
              <a:rPr lang="fa-IR" sz="2800" dirty="0" smtClean="0">
                <a:cs typeface="B Mitra" pitchFamily="2" charset="-78"/>
              </a:rPr>
              <a:t>پیدا می کنند</a:t>
            </a:r>
            <a:r>
              <a:rPr lang="ar-SA" sz="2800" dirty="0" smtClean="0">
                <a:cs typeface="B Mitra" pitchFamily="2" charset="-78"/>
              </a:rPr>
              <a:t>.</a:t>
            </a:r>
            <a:endParaRPr lang="fa-IR" sz="2800" dirty="0" smtClean="0">
              <a:cs typeface="B Mitra" pitchFamily="2" charset="-78"/>
            </a:endParaRPr>
          </a:p>
          <a:p>
            <a:pPr algn="just"/>
            <a:r>
              <a:rPr lang="ar-SA" sz="2800" dirty="0" smtClean="0">
                <a:cs typeface="B Mitra" pitchFamily="2" charset="-78"/>
              </a:rPr>
              <a:t> یکی از چالشهای مهم در اطمینان از سلامت آب آشامیدنی در ساختمانها، مجزا بودن آن از </a:t>
            </a:r>
            <a:r>
              <a:rPr lang="ar-SA" sz="2800" b="1" dirty="0" smtClean="0">
                <a:solidFill>
                  <a:srgbClr val="00B050"/>
                </a:solidFill>
                <a:cs typeface="B Mitra" pitchFamily="2" charset="-78"/>
              </a:rPr>
              <a:t>الزامات</a:t>
            </a:r>
            <a:r>
              <a:rPr lang="ar-SA" sz="2800" dirty="0" smtClean="0">
                <a:cs typeface="B Mitra" pitchFamily="2" charset="-78"/>
              </a:rPr>
              <a:t> تأمین آب شرب است.</a:t>
            </a:r>
            <a:endParaRPr lang="fa-IR" sz="2800" dirty="0" smtClean="0">
              <a:cs typeface="B Mitra" pitchFamily="2" charset="-78"/>
            </a:endParaRPr>
          </a:p>
          <a:p>
            <a:pPr algn="just"/>
            <a:r>
              <a:rPr lang="ar-SA" sz="2800" dirty="0" smtClean="0">
                <a:cs typeface="B Mitra" pitchFamily="2" charset="-78"/>
              </a:rPr>
              <a:t> برخی مواقع صاحبان و ساکنین ساختمانها کیفیت آب را مدیریت می کنند و رهنمودها ممکن است در این زمینه محدود باشد و ارائه </a:t>
            </a:r>
            <a:r>
              <a:rPr lang="ar-SA" sz="2800" b="1" dirty="0" smtClean="0">
                <a:solidFill>
                  <a:srgbClr val="00B050"/>
                </a:solidFill>
                <a:cs typeface="B Mitra" pitchFamily="2" charset="-78"/>
              </a:rPr>
              <a:t>برنامه های آموزشی </a:t>
            </a:r>
            <a:r>
              <a:rPr lang="ar-SA" sz="2800" dirty="0" smtClean="0">
                <a:cs typeface="B Mitra" pitchFamily="2" charset="-78"/>
              </a:rPr>
              <a:t>در این زمینه لازم است.</a:t>
            </a:r>
            <a:endParaRPr lang="fa-IR" sz="2800" dirty="0" smtClean="0">
              <a:cs typeface="B Mitra" pitchFamily="2" charset="-78"/>
            </a:endParaRPr>
          </a:p>
          <a:p>
            <a:pPr algn="just"/>
            <a:r>
              <a:rPr lang="ar-SA" sz="2800" dirty="0" smtClean="0">
                <a:cs typeface="B Mitra" pitchFamily="2" charset="-78"/>
              </a:rPr>
              <a:t> </a:t>
            </a:r>
            <a:r>
              <a:rPr lang="ar-SA" sz="2800" b="1" dirty="0" smtClean="0">
                <a:solidFill>
                  <a:srgbClr val="0070C0"/>
                </a:solidFill>
                <a:cs typeface="B Mitra" pitchFamily="2" charset="-78"/>
              </a:rPr>
              <a:t>طرح</a:t>
            </a:r>
            <a:r>
              <a:rPr lang="ar-SA" sz="2800" dirty="0" smtClean="0">
                <a:cs typeface="B Mitra" pitchFamily="2" charset="-78"/>
              </a:rPr>
              <a:t> شبکه های آب در ساختمانها متغیر است که به کیفیت آب انواع ساختمانها (مدارس، مهد کودک‌ها، ساختمانهای مسکونی، هتلها، ورزشگاهها، کارخانجات، موزه ها، ترمینالها) تا ثیرگذار است</a:t>
            </a:r>
            <a:endParaRPr lang="fa-IR" sz="2800" dirty="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46"/>
          </a:xfrm>
          <a:solidFill>
            <a:srgbClr val="FFFF00"/>
          </a:solidFill>
        </p:spPr>
        <p:txBody>
          <a:bodyPr>
            <a:normAutofit/>
          </a:bodyPr>
          <a:lstStyle/>
          <a:p>
            <a:r>
              <a:rPr lang="fa-IR" sz="4000" b="1" dirty="0" smtClean="0">
                <a:cs typeface="B Titr" pitchFamily="2" charset="-78"/>
              </a:rPr>
              <a:t>كنترل بهداشت آب ساختمان ها </a:t>
            </a:r>
            <a:endParaRPr lang="fa-IR" sz="4000" b="1" dirty="0">
              <a:cs typeface="B Titr" pitchFamily="2" charset="-78"/>
            </a:endParaRPr>
          </a:p>
        </p:txBody>
      </p:sp>
      <p:sp>
        <p:nvSpPr>
          <p:cNvPr id="3" name="Content Placeholder 2"/>
          <p:cNvSpPr>
            <a:spLocks noGrp="1"/>
          </p:cNvSpPr>
          <p:nvPr>
            <p:ph idx="1"/>
          </p:nvPr>
        </p:nvSpPr>
        <p:spPr>
          <a:xfrm>
            <a:off x="457200" y="1600200"/>
            <a:ext cx="8229600" cy="5114948"/>
          </a:xfrm>
        </p:spPr>
        <p:style>
          <a:lnRef idx="2">
            <a:schemeClr val="accent1"/>
          </a:lnRef>
          <a:fillRef idx="1">
            <a:schemeClr val="lt1"/>
          </a:fillRef>
          <a:effectRef idx="0">
            <a:schemeClr val="accent1"/>
          </a:effectRef>
          <a:fontRef idx="minor">
            <a:schemeClr val="dk1"/>
          </a:fontRef>
        </p:style>
        <p:txBody>
          <a:bodyPr>
            <a:noAutofit/>
          </a:bodyPr>
          <a:lstStyle/>
          <a:p>
            <a:pPr algn="just"/>
            <a:r>
              <a:rPr lang="fa-IR" sz="2800" dirty="0" smtClean="0">
                <a:cs typeface="B Mitra" pitchFamily="2" charset="-78"/>
              </a:rPr>
              <a:t> </a:t>
            </a:r>
            <a:r>
              <a:rPr lang="ar-SA" sz="2800" dirty="0" smtClean="0">
                <a:cs typeface="B Mitra" pitchFamily="2" charset="-78"/>
              </a:rPr>
              <a:t>هدف شبکه توزیع آب در ساختمانهای بزرگ، تأمین آب سالم با </a:t>
            </a:r>
            <a:r>
              <a:rPr lang="ar-SA" sz="2800" b="1" dirty="0" smtClean="0">
                <a:solidFill>
                  <a:srgbClr val="0070C0"/>
                </a:solidFill>
                <a:cs typeface="B Mitra" pitchFamily="2" charset="-78"/>
              </a:rPr>
              <a:t>فشار و جریان </a:t>
            </a:r>
            <a:r>
              <a:rPr lang="ar-SA" sz="2800" dirty="0" smtClean="0">
                <a:cs typeface="B Mitra" pitchFamily="2" charset="-78"/>
              </a:rPr>
              <a:t>کافی است.</a:t>
            </a:r>
            <a:endParaRPr lang="fa-IR" sz="2800" dirty="0" smtClean="0">
              <a:cs typeface="B Mitra" pitchFamily="2" charset="-78"/>
            </a:endParaRPr>
          </a:p>
          <a:p>
            <a:pPr algn="just"/>
            <a:r>
              <a:rPr lang="ar-SA" sz="2800" dirty="0" smtClean="0">
                <a:cs typeface="B Mitra" pitchFamily="2" charset="-78"/>
              </a:rPr>
              <a:t> برای حفظ کیفت آب بایستی </a:t>
            </a:r>
            <a:r>
              <a:rPr lang="fa-IR" sz="2800" b="1" dirty="0" smtClean="0">
                <a:solidFill>
                  <a:srgbClr val="FF0000"/>
                </a:solidFill>
                <a:cs typeface="B Mitra" pitchFamily="2" charset="-78"/>
              </a:rPr>
              <a:t>تغییرات</a:t>
            </a:r>
            <a:r>
              <a:rPr lang="fa-IR" sz="2800" dirty="0" smtClean="0">
                <a:cs typeface="B Mitra" pitchFamily="2" charset="-78"/>
              </a:rPr>
              <a:t> </a:t>
            </a:r>
            <a:r>
              <a:rPr lang="ar-SA" sz="2800" dirty="0" smtClean="0">
                <a:cs typeface="B Mitra" pitchFamily="2" charset="-78"/>
              </a:rPr>
              <a:t>دبی و فشار به حداقل ممکن برسد.</a:t>
            </a:r>
            <a:endParaRPr lang="fa-IR" sz="2800" dirty="0" smtClean="0">
              <a:cs typeface="B Mitra" pitchFamily="2" charset="-78"/>
            </a:endParaRPr>
          </a:p>
          <a:p>
            <a:pPr algn="just"/>
            <a:r>
              <a:rPr lang="ar-SA" sz="2800" dirty="0" smtClean="0">
                <a:cs typeface="B Mitra" pitchFamily="2" charset="-78"/>
              </a:rPr>
              <a:t> گندزدایی و </a:t>
            </a:r>
            <a:r>
              <a:rPr lang="ar-SA" sz="2800" b="1" dirty="0" smtClean="0">
                <a:solidFill>
                  <a:srgbClr val="00B050"/>
                </a:solidFill>
                <a:cs typeface="B Mitra" pitchFamily="2" charset="-78"/>
              </a:rPr>
              <a:t>شستشوی</a:t>
            </a:r>
            <a:r>
              <a:rPr lang="ar-SA" sz="2800" dirty="0" smtClean="0">
                <a:cs typeface="B Mitra" pitchFamily="2" charset="-78"/>
              </a:rPr>
              <a:t> شبکه و پایش کیفی آب بر سلامت آب شرب تأثیر بسزایی دارد.</a:t>
            </a:r>
            <a:endParaRPr lang="fa-IR" sz="2800" dirty="0" smtClean="0">
              <a:cs typeface="B Mitra" pitchFamily="2" charset="-78"/>
            </a:endParaRPr>
          </a:p>
          <a:p>
            <a:pPr algn="just"/>
            <a:r>
              <a:rPr lang="ar-SA" sz="2800" dirty="0" smtClean="0">
                <a:cs typeface="B Mitra" pitchFamily="2" charset="-78"/>
              </a:rPr>
              <a:t> </a:t>
            </a:r>
            <a:r>
              <a:rPr lang="ar-SA" sz="2800" b="1" dirty="0" smtClean="0">
                <a:solidFill>
                  <a:srgbClr val="00B050"/>
                </a:solidFill>
                <a:cs typeface="B Mitra" pitchFamily="2" charset="-78"/>
              </a:rPr>
              <a:t>پایش</a:t>
            </a:r>
            <a:r>
              <a:rPr lang="ar-SA" sz="2800" dirty="0" smtClean="0">
                <a:cs typeface="B Mitra" pitchFamily="2" charset="-78"/>
              </a:rPr>
              <a:t> آب در صورت امکان بایستی در محل انجام شود و پارامترهای دما، </a:t>
            </a:r>
            <a:r>
              <a:rPr lang="en-US" sz="2800" dirty="0" smtClean="0">
                <a:cs typeface="B Mitra" pitchFamily="2" charset="-78"/>
              </a:rPr>
              <a:t>pH</a:t>
            </a:r>
            <a:r>
              <a:rPr lang="ar-SA" sz="2800" dirty="0" smtClean="0">
                <a:cs typeface="B Mitra" pitchFamily="2" charset="-78"/>
              </a:rPr>
              <a:t> و باقیمانده گندزدا اندازه گیری شود. تناوب پایش بستگی به اندازه و کاربرد ساختمانها دارد اما در ساختمانهای بزرگ بطور </a:t>
            </a:r>
            <a:r>
              <a:rPr lang="ar-SA" sz="2800" u="sng" dirty="0" smtClean="0">
                <a:solidFill>
                  <a:srgbClr val="00B050"/>
                </a:solidFill>
                <a:cs typeface="B Mitra" pitchFamily="2" charset="-78"/>
              </a:rPr>
              <a:t>هفتگی ت</a:t>
            </a:r>
            <a:r>
              <a:rPr lang="ar-SA" sz="2800" dirty="0" smtClean="0">
                <a:cs typeface="B Mitra" pitchFamily="2" charset="-78"/>
              </a:rPr>
              <a:t>وصیه می شود. </a:t>
            </a:r>
            <a:r>
              <a:rPr lang="fa-IR" sz="2800" dirty="0" smtClean="0">
                <a:cs typeface="B Mitra" pitchFamily="2" charset="-78"/>
              </a:rPr>
              <a:t>(</a:t>
            </a:r>
            <a:r>
              <a:rPr lang="ar-SA" sz="2800" dirty="0" smtClean="0">
                <a:cs typeface="B Mitra" pitchFamily="2" charset="-78"/>
              </a:rPr>
              <a:t>رشد لژیونلا  در سیستم های تهویه متبوع و انتقال از طریق هوا و ایجاد بیماری در ساکنین ساختمانها</a:t>
            </a:r>
            <a:r>
              <a:rPr lang="fa-IR" sz="2800" dirty="0" smtClean="0">
                <a:cs typeface="B Mitra" pitchFamily="2" charset="-78"/>
              </a:rPr>
              <a:t>)</a:t>
            </a:r>
            <a:endParaRPr lang="fa-IR" sz="2800" dirty="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46"/>
          </a:xfrm>
          <a:solidFill>
            <a:srgbClr val="FFFF00"/>
          </a:solidFill>
        </p:spPr>
        <p:txBody>
          <a:bodyPr>
            <a:normAutofit/>
          </a:bodyPr>
          <a:lstStyle/>
          <a:p>
            <a:r>
              <a:rPr lang="fa-IR" sz="4000" b="1" dirty="0" smtClean="0">
                <a:cs typeface="B Titr" pitchFamily="2" charset="-78"/>
              </a:rPr>
              <a:t>كنترل بهداشت آب ساختمان ها </a:t>
            </a:r>
            <a:endParaRPr lang="fa-IR" sz="4000" b="1" dirty="0">
              <a:cs typeface="B Titr" pitchFamily="2" charset="-78"/>
            </a:endParaRPr>
          </a:p>
        </p:txBody>
      </p:sp>
      <p:sp>
        <p:nvSpPr>
          <p:cNvPr id="3" name="Content Placeholder 2"/>
          <p:cNvSpPr>
            <a:spLocks noGrp="1"/>
          </p:cNvSpPr>
          <p:nvPr>
            <p:ph idx="1"/>
          </p:nvPr>
        </p:nvSpPr>
        <p:spPr>
          <a:xfrm>
            <a:off x="457200" y="1600200"/>
            <a:ext cx="8229600" cy="5114948"/>
          </a:xfrm>
        </p:spPr>
        <p:style>
          <a:lnRef idx="2">
            <a:schemeClr val="accent1"/>
          </a:lnRef>
          <a:fillRef idx="1">
            <a:schemeClr val="lt1"/>
          </a:fillRef>
          <a:effectRef idx="0">
            <a:schemeClr val="accent1"/>
          </a:effectRef>
          <a:fontRef idx="minor">
            <a:schemeClr val="dk1"/>
          </a:fontRef>
        </p:style>
        <p:txBody>
          <a:bodyPr>
            <a:noAutofit/>
          </a:bodyPr>
          <a:lstStyle/>
          <a:p>
            <a:pPr algn="just">
              <a:buFont typeface="Wingdings" pitchFamily="2" charset="2"/>
              <a:buChar char="v"/>
            </a:pPr>
            <a:r>
              <a:rPr lang="fa-IR" sz="3600" b="1" dirty="0" smtClean="0">
                <a:solidFill>
                  <a:srgbClr val="FF0000"/>
                </a:solidFill>
                <a:cs typeface="B Mitra" pitchFamily="2" charset="-78"/>
              </a:rPr>
              <a:t>مخازن ذخیره :</a:t>
            </a:r>
          </a:p>
          <a:p>
            <a:pPr algn="just"/>
            <a:r>
              <a:rPr lang="ar-SA" sz="3600" dirty="0" smtClean="0">
                <a:cs typeface="B Mitra" pitchFamily="2" charset="-78"/>
              </a:rPr>
              <a:t>مخزن ذخیره باید </a:t>
            </a:r>
            <a:r>
              <a:rPr lang="ar-SA" sz="3600" b="1" dirty="0" smtClean="0">
                <a:solidFill>
                  <a:srgbClr val="00B0F0"/>
                </a:solidFill>
                <a:cs typeface="B Mitra" pitchFamily="2" charset="-78"/>
              </a:rPr>
              <a:t>سالیانه</a:t>
            </a:r>
            <a:r>
              <a:rPr lang="ar-SA" sz="3600" dirty="0" smtClean="0">
                <a:cs typeface="B Mitra" pitchFamily="2" charset="-78"/>
              </a:rPr>
              <a:t> تمیز و گندزدایی و شستشو گردد</a:t>
            </a:r>
            <a:endParaRPr lang="fa-IR" sz="3600" dirty="0" smtClean="0">
              <a:cs typeface="B Mitra" pitchFamily="2" charset="-78"/>
            </a:endParaRPr>
          </a:p>
          <a:p>
            <a:pPr algn="just"/>
            <a:r>
              <a:rPr lang="ar-SA" sz="3600" dirty="0" smtClean="0">
                <a:cs typeface="B Mitra" pitchFamily="2" charset="-78"/>
              </a:rPr>
              <a:t> برای این کار مخزن باید از مدار بهره برداری خارج و عملیات شستشو و ضدعفونی به دقت انجام شود.</a:t>
            </a:r>
            <a:endParaRPr lang="fa-IR" sz="3600" dirty="0" smtClean="0">
              <a:cs typeface="B Mitra" pitchFamily="2" charset="-78"/>
            </a:endParaRPr>
          </a:p>
          <a:p>
            <a:pPr algn="just"/>
            <a:r>
              <a:rPr lang="ar-SA" sz="3600" dirty="0" smtClean="0">
                <a:cs typeface="B Mitra" pitchFamily="2" charset="-78"/>
              </a:rPr>
              <a:t> آب مورد استفاده در شستشوی مخزن،  آب تصفیه شده حاوی میزان متعارف کلر باقیمانده خواهد بود.</a:t>
            </a:r>
            <a:endParaRPr lang="fa-IR" sz="3600" dirty="0" smtClean="0">
              <a:cs typeface="B Mitra" pitchFamily="2" charset="-78"/>
            </a:endParaRPr>
          </a:p>
          <a:p>
            <a:pPr algn="just"/>
            <a:r>
              <a:rPr lang="ar-SA" sz="3600" dirty="0" smtClean="0">
                <a:cs typeface="B Mitra" pitchFamily="2" charset="-78"/>
              </a:rPr>
              <a:t> کارکنانی که وظیفه شستشوی مخزن  را به عهده دارند باید مجهز به ماسک ضد کلر  ، لباس کار تمیز و چکمه بلند باشند</a:t>
            </a:r>
            <a:endParaRPr lang="en-US" sz="3600" dirty="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46"/>
          </a:xfrm>
          <a:solidFill>
            <a:srgbClr val="FFFF00"/>
          </a:solidFill>
        </p:spPr>
        <p:txBody>
          <a:bodyPr>
            <a:normAutofit/>
          </a:bodyPr>
          <a:lstStyle/>
          <a:p>
            <a:r>
              <a:rPr lang="fa-IR" sz="4000" b="1" dirty="0" smtClean="0">
                <a:cs typeface="B Titr" pitchFamily="2" charset="-78"/>
              </a:rPr>
              <a:t>كنترل بهداشت آب ساختمان ها </a:t>
            </a:r>
            <a:endParaRPr lang="fa-IR" sz="4000" b="1" dirty="0">
              <a:cs typeface="B Titr" pitchFamily="2" charset="-78"/>
            </a:endParaRPr>
          </a:p>
        </p:txBody>
      </p:sp>
      <p:sp>
        <p:nvSpPr>
          <p:cNvPr id="3" name="Content Placeholder 2"/>
          <p:cNvSpPr>
            <a:spLocks noGrp="1"/>
          </p:cNvSpPr>
          <p:nvPr>
            <p:ph idx="1"/>
          </p:nvPr>
        </p:nvSpPr>
        <p:spPr>
          <a:xfrm>
            <a:off x="457200" y="1600200"/>
            <a:ext cx="8229600" cy="5114948"/>
          </a:xfrm>
        </p:spPr>
        <p:style>
          <a:lnRef idx="2">
            <a:schemeClr val="accent1"/>
          </a:lnRef>
          <a:fillRef idx="1">
            <a:schemeClr val="lt1"/>
          </a:fillRef>
          <a:effectRef idx="0">
            <a:schemeClr val="accent1"/>
          </a:effectRef>
          <a:fontRef idx="minor">
            <a:schemeClr val="dk1"/>
          </a:fontRef>
        </p:style>
        <p:txBody>
          <a:bodyPr>
            <a:noAutofit/>
          </a:bodyPr>
          <a:lstStyle/>
          <a:p>
            <a:pPr algn="just">
              <a:buFont typeface="Wingdings" pitchFamily="2" charset="2"/>
              <a:buChar char="v"/>
            </a:pPr>
            <a:r>
              <a:rPr lang="fa-IR" sz="2600" b="1" dirty="0" smtClean="0">
                <a:solidFill>
                  <a:srgbClr val="FF0000"/>
                </a:solidFill>
                <a:cs typeface="B Mitra" pitchFamily="2" charset="-78"/>
              </a:rPr>
              <a:t>مراحل شستشوی مخازن ذخیره :</a:t>
            </a:r>
          </a:p>
          <a:p>
            <a:r>
              <a:rPr lang="ar-SA" sz="2600" dirty="0" smtClean="0">
                <a:cs typeface="B Mitra" pitchFamily="2" charset="-78"/>
              </a:rPr>
              <a:t>شیرهای آب </a:t>
            </a:r>
            <a:r>
              <a:rPr lang="ar-SA" sz="2600" b="1" dirty="0" smtClean="0">
                <a:solidFill>
                  <a:srgbClr val="00B0F0"/>
                </a:solidFill>
                <a:cs typeface="B Mitra" pitchFamily="2" charset="-78"/>
              </a:rPr>
              <a:t>ورودی</a:t>
            </a:r>
            <a:r>
              <a:rPr lang="ar-SA" sz="2600" dirty="0" smtClean="0">
                <a:cs typeface="B Mitra" pitchFamily="2" charset="-78"/>
              </a:rPr>
              <a:t> از منابع تأمین به مخزن و خروجی برای مصرف بسته می شود.</a:t>
            </a:r>
            <a:endParaRPr lang="en-US" sz="2600" dirty="0" smtClean="0">
              <a:cs typeface="B Mitra" pitchFamily="2" charset="-78"/>
            </a:endParaRPr>
          </a:p>
          <a:p>
            <a:r>
              <a:rPr lang="ar-SA" sz="2600" dirty="0" smtClean="0">
                <a:cs typeface="B Mitra" pitchFamily="2" charset="-78"/>
              </a:rPr>
              <a:t>آب مخزن را کاملاً </a:t>
            </a:r>
            <a:r>
              <a:rPr lang="ar-SA" sz="2600" b="1" dirty="0" smtClean="0">
                <a:solidFill>
                  <a:srgbClr val="00B0F0"/>
                </a:solidFill>
                <a:cs typeface="B Mitra" pitchFamily="2" charset="-78"/>
              </a:rPr>
              <a:t>تخلیه</a:t>
            </a:r>
            <a:r>
              <a:rPr lang="ar-SA" sz="2600" dirty="0" smtClean="0">
                <a:cs typeface="B Mitra" pitchFamily="2" charset="-78"/>
              </a:rPr>
              <a:t>  می گردد.</a:t>
            </a:r>
            <a:endParaRPr lang="en-US" sz="2600" dirty="0" smtClean="0">
              <a:cs typeface="B Mitra" pitchFamily="2" charset="-78"/>
            </a:endParaRPr>
          </a:p>
          <a:p>
            <a:r>
              <a:rPr lang="ar-SA" sz="2600" dirty="0" smtClean="0">
                <a:cs typeface="B Mitra" pitchFamily="2" charset="-78"/>
              </a:rPr>
              <a:t>با استفاده از فشار آب مناسب (5-3 اتمسفر)، سقف، دیواره ها و کف مخزن را با آب به نحوی </a:t>
            </a:r>
            <a:r>
              <a:rPr lang="ar-SA" sz="2600" b="1" dirty="0" smtClean="0">
                <a:solidFill>
                  <a:srgbClr val="00B050"/>
                </a:solidFill>
                <a:cs typeface="B Mitra" pitchFamily="2" charset="-78"/>
              </a:rPr>
              <a:t>شستشو</a:t>
            </a:r>
            <a:r>
              <a:rPr lang="ar-SA" sz="2600" dirty="0" smtClean="0">
                <a:cs typeface="B Mitra" pitchFamily="2" charset="-78"/>
              </a:rPr>
              <a:t>  می شود که تمامی </a:t>
            </a:r>
            <a:r>
              <a:rPr lang="ar-SA" sz="2600" dirty="0" smtClean="0">
                <a:solidFill>
                  <a:srgbClr val="00B050"/>
                </a:solidFill>
                <a:cs typeface="B Mitra" pitchFamily="2" charset="-78"/>
              </a:rPr>
              <a:t>رسوبات</a:t>
            </a:r>
            <a:r>
              <a:rPr lang="ar-SA" sz="2600" dirty="0" smtClean="0">
                <a:cs typeface="B Mitra" pitchFamily="2" charset="-78"/>
              </a:rPr>
              <a:t> چسبیده به دیواره ها، در کف مخزن جمع شود. در صورتی که با فشار آب موجود بعضی از رسوبات کنده نشد، از وسایل در اختیار مانند </a:t>
            </a:r>
            <a:r>
              <a:rPr lang="ar-SA" sz="2600" dirty="0" smtClean="0">
                <a:solidFill>
                  <a:srgbClr val="00B050"/>
                </a:solidFill>
                <a:cs typeface="B Mitra" pitchFamily="2" charset="-78"/>
              </a:rPr>
              <a:t>برس سیمی</a:t>
            </a:r>
            <a:r>
              <a:rPr lang="ar-SA" sz="2600" dirty="0" smtClean="0">
                <a:cs typeface="B Mitra" pitchFamily="2" charset="-78"/>
              </a:rPr>
              <a:t>، کاردک و نظایر آن برای جدا کردن رسوبات چسبیده به دیواره استفاده  می گردد.</a:t>
            </a:r>
            <a:endParaRPr lang="en-US" sz="2600" dirty="0" smtClean="0">
              <a:cs typeface="B Mitra" pitchFamily="2" charset="-78"/>
            </a:endParaRPr>
          </a:p>
          <a:p>
            <a:r>
              <a:rPr lang="ar-SA" sz="2600" dirty="0" smtClean="0">
                <a:cs typeface="B Mitra" pitchFamily="2" charset="-78"/>
              </a:rPr>
              <a:t>با استفاده از بیل، تی و سایر وسایل و به کمک نیروی انسانی که مجهز به لباس کار مناسب (لباس ضد اسید، چکمه، دستکش و کلاه ایمنی) است، رسوبات جمع شده در کف مخزن را با رعایت اصول ایمنی تخلیه شود.</a:t>
            </a:r>
            <a:endParaRPr lang="en-US" sz="2600" dirty="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46"/>
          </a:xfrm>
          <a:solidFill>
            <a:srgbClr val="FFFF00"/>
          </a:solidFill>
        </p:spPr>
        <p:txBody>
          <a:bodyPr>
            <a:normAutofit/>
          </a:bodyPr>
          <a:lstStyle/>
          <a:p>
            <a:r>
              <a:rPr lang="fa-IR" sz="4000" b="1" dirty="0" smtClean="0">
                <a:cs typeface="B Titr" pitchFamily="2" charset="-78"/>
              </a:rPr>
              <a:t>كنترل بهداشت آب ساختمان ها </a:t>
            </a:r>
            <a:endParaRPr lang="fa-IR" sz="4000" b="1" dirty="0">
              <a:cs typeface="B Titr" pitchFamily="2" charset="-78"/>
            </a:endParaRPr>
          </a:p>
        </p:txBody>
      </p:sp>
      <p:sp>
        <p:nvSpPr>
          <p:cNvPr id="3" name="Content Placeholder 2"/>
          <p:cNvSpPr>
            <a:spLocks noGrp="1"/>
          </p:cNvSpPr>
          <p:nvPr>
            <p:ph idx="1"/>
          </p:nvPr>
        </p:nvSpPr>
        <p:spPr>
          <a:xfrm>
            <a:off x="457200" y="1600200"/>
            <a:ext cx="8229600" cy="5114948"/>
          </a:xfrm>
        </p:spPr>
        <p:style>
          <a:lnRef idx="2">
            <a:schemeClr val="accent1"/>
          </a:lnRef>
          <a:fillRef idx="1">
            <a:schemeClr val="lt1"/>
          </a:fillRef>
          <a:effectRef idx="0">
            <a:schemeClr val="accent1"/>
          </a:effectRef>
          <a:fontRef idx="minor">
            <a:schemeClr val="dk1"/>
          </a:fontRef>
        </p:style>
        <p:txBody>
          <a:bodyPr>
            <a:noAutofit/>
          </a:bodyPr>
          <a:lstStyle/>
          <a:p>
            <a:pPr algn="just">
              <a:buFont typeface="Wingdings" pitchFamily="2" charset="2"/>
              <a:buChar char="v"/>
            </a:pPr>
            <a:r>
              <a:rPr lang="fa-IR" sz="2800" b="1" dirty="0" smtClean="0">
                <a:solidFill>
                  <a:srgbClr val="FF0000"/>
                </a:solidFill>
                <a:cs typeface="B Mitra" pitchFamily="2" charset="-78"/>
              </a:rPr>
              <a:t>مراحل شستشوی مخازن ذخیره :</a:t>
            </a:r>
          </a:p>
          <a:p>
            <a:pPr algn="just"/>
            <a:r>
              <a:rPr lang="ar-SA" sz="2800" dirty="0" smtClean="0">
                <a:cs typeface="B Mitra" pitchFamily="2" charset="-78"/>
              </a:rPr>
              <a:t>وسایل به کار گرفته شده در تخلیه رسوبات را از داخل مخزن خارج می شود.</a:t>
            </a:r>
            <a:endParaRPr lang="en-US" sz="2800" dirty="0" smtClean="0">
              <a:cs typeface="B Mitra" pitchFamily="2" charset="-78"/>
            </a:endParaRPr>
          </a:p>
          <a:p>
            <a:pPr algn="just"/>
            <a:r>
              <a:rPr lang="ar-SA" sz="2800" dirty="0" smtClean="0">
                <a:cs typeface="B Mitra" pitchFamily="2" charset="-78"/>
              </a:rPr>
              <a:t>ازمحلول هیپوکلریت کلسیم (پرکلرین) یا محلول هیپوکلریت سدیم ( آب ژاول) با غلظت </a:t>
            </a:r>
            <a:r>
              <a:rPr lang="ar-SA" sz="2800" b="1" dirty="0" smtClean="0">
                <a:solidFill>
                  <a:srgbClr val="00B050"/>
                </a:solidFill>
                <a:cs typeface="B Mitra" pitchFamily="2" charset="-78"/>
              </a:rPr>
              <a:t>200</a:t>
            </a:r>
            <a:r>
              <a:rPr lang="ar-SA" sz="2800" dirty="0" smtClean="0">
                <a:cs typeface="B Mitra" pitchFamily="2" charset="-78"/>
              </a:rPr>
              <a:t> میلی گرم بر لیتر کلر آزاد باقی مانده استفاده شود </a:t>
            </a:r>
            <a:endParaRPr lang="en-US" sz="2800" dirty="0" smtClean="0">
              <a:cs typeface="B Mitra" pitchFamily="2" charset="-78"/>
            </a:endParaRPr>
          </a:p>
          <a:p>
            <a:pPr algn="just"/>
            <a:r>
              <a:rPr lang="ar-SA" sz="2800" dirty="0" smtClean="0">
                <a:cs typeface="B Mitra" pitchFamily="2" charset="-78"/>
              </a:rPr>
              <a:t>با فشار مناسب، ابتدا سقف، دیواره ها و کف مخزن با محلول کلر شسته می شود. در این مرحله استفاده کارگران از ماسک و لباس مناسب و دستکش و چکمه و کپسول اکسیژن الزامی است.</a:t>
            </a:r>
            <a:endParaRPr lang="en-US" sz="2800" dirty="0" smtClean="0">
              <a:cs typeface="B Mitra" pitchFamily="2" charset="-78"/>
            </a:endParaRPr>
          </a:p>
          <a:p>
            <a:pPr algn="just"/>
            <a:r>
              <a:rPr lang="ar-SA" sz="2800" dirty="0" smtClean="0">
                <a:cs typeface="B Mitra" pitchFamily="2" charset="-78"/>
              </a:rPr>
              <a:t>برای تأثیر ماده گندزدا، حداقل</a:t>
            </a:r>
            <a:r>
              <a:rPr lang="ar-SA" sz="2800" b="1" dirty="0" smtClean="0">
                <a:solidFill>
                  <a:srgbClr val="00B050"/>
                </a:solidFill>
                <a:cs typeface="B Mitra" pitchFamily="2" charset="-78"/>
              </a:rPr>
              <a:t>30 دقیقه صبر </a:t>
            </a:r>
            <a:r>
              <a:rPr lang="ar-SA" sz="2800" dirty="0" smtClean="0">
                <a:cs typeface="B Mitra" pitchFamily="2" charset="-78"/>
              </a:rPr>
              <a:t>شود.</a:t>
            </a:r>
            <a:endParaRPr lang="en-US" sz="2800" dirty="0" smtClean="0">
              <a:cs typeface="B Mitra" pitchFamily="2" charset="-78"/>
            </a:endParaRPr>
          </a:p>
          <a:p>
            <a:pPr algn="just"/>
            <a:r>
              <a:rPr lang="ar-SA" sz="2800" dirty="0" smtClean="0">
                <a:cs typeface="B Mitra" pitchFamily="2" charset="-78"/>
              </a:rPr>
              <a:t>با آب بدون کلر و فشار مناسب، تمامی سطوح کلر زده شده شستشو می شود.</a:t>
            </a:r>
            <a:endParaRPr lang="en-US" sz="2800" dirty="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6908"/>
          </a:xfrm>
          <a:solidFill>
            <a:srgbClr val="00B0F0"/>
          </a:solidFill>
        </p:spPr>
        <p:txBody>
          <a:bodyPr>
            <a:normAutofit/>
          </a:bodyPr>
          <a:lstStyle/>
          <a:p>
            <a:r>
              <a:rPr lang="fa-IR" sz="4000" dirty="0" smtClean="0">
                <a:cs typeface="B Titr" pitchFamily="2" charset="-78"/>
              </a:rPr>
              <a:t>کنترل کیفی آب آشامیدنی</a:t>
            </a:r>
            <a:endParaRPr lang="fa-IR" sz="4000" dirty="0">
              <a:cs typeface="B Titr" pitchFamily="2" charset="-78"/>
            </a:endParaRPr>
          </a:p>
        </p:txBody>
      </p:sp>
      <p:sp>
        <p:nvSpPr>
          <p:cNvPr id="3" name="Content Placeholder 2"/>
          <p:cNvSpPr>
            <a:spLocks noGrp="1"/>
          </p:cNvSpPr>
          <p:nvPr>
            <p:ph idx="1"/>
          </p:nvPr>
        </p:nvSpPr>
        <p:spPr>
          <a:xfrm>
            <a:off x="457200" y="1600200"/>
            <a:ext cx="8229600" cy="4972072"/>
          </a:xfrm>
        </p:spPr>
        <p:style>
          <a:lnRef idx="2">
            <a:schemeClr val="accent1"/>
          </a:lnRef>
          <a:fillRef idx="1">
            <a:schemeClr val="lt1"/>
          </a:fillRef>
          <a:effectRef idx="0">
            <a:schemeClr val="accent1"/>
          </a:effectRef>
          <a:fontRef idx="minor">
            <a:schemeClr val="dk1"/>
          </a:fontRef>
        </p:style>
        <p:txBody>
          <a:bodyPr>
            <a:noAutofit/>
          </a:bodyPr>
          <a:lstStyle/>
          <a:p>
            <a:pPr>
              <a:buNone/>
            </a:pPr>
            <a:r>
              <a:rPr lang="fa-IR" sz="2400" dirty="0" smtClean="0">
                <a:cs typeface="B Titr" pitchFamily="2" charset="-78"/>
              </a:rPr>
              <a:t>اهداف </a:t>
            </a:r>
          </a:p>
          <a:p>
            <a:r>
              <a:rPr lang="ar-SA" sz="2400" dirty="0" smtClean="0">
                <a:cs typeface="B Mitra" pitchFamily="2" charset="-78"/>
              </a:rPr>
              <a:t>تشخیص بموقع هر گونه </a:t>
            </a:r>
            <a:r>
              <a:rPr lang="ar-SA" sz="2400" b="1" dirty="0" smtClean="0">
                <a:solidFill>
                  <a:srgbClr val="00B050"/>
                </a:solidFill>
                <a:cs typeface="B Mitra" pitchFamily="2" charset="-78"/>
              </a:rPr>
              <a:t>تغییر</a:t>
            </a:r>
            <a:r>
              <a:rPr lang="ar-SA" sz="2400" dirty="0" smtClean="0">
                <a:cs typeface="B Mitra" pitchFamily="2" charset="-78"/>
              </a:rPr>
              <a:t> در کیفیت آب آشامیدنی .</a:t>
            </a:r>
            <a:endParaRPr lang="en-US" sz="2400" dirty="0" smtClean="0">
              <a:cs typeface="B Mitra" pitchFamily="2" charset="-78"/>
            </a:endParaRPr>
          </a:p>
          <a:p>
            <a:r>
              <a:rPr lang="ar-SA" sz="2400" dirty="0" smtClean="0">
                <a:cs typeface="B Mitra" pitchFamily="2" charset="-78"/>
              </a:rPr>
              <a:t>تشخیص آبهایی که در سیستم آبرسانی از کیفیت استاندارد مورد نظر برخوردار </a:t>
            </a:r>
            <a:r>
              <a:rPr lang="fa-IR" sz="2400" dirty="0" smtClean="0">
                <a:cs typeface="B Mitra" pitchFamily="2" charset="-78"/>
              </a:rPr>
              <a:t>نی</a:t>
            </a:r>
            <a:r>
              <a:rPr lang="ar-SA" sz="2400" dirty="0" smtClean="0">
                <a:cs typeface="B Mitra" pitchFamily="2" charset="-78"/>
              </a:rPr>
              <a:t>ستند.</a:t>
            </a:r>
            <a:endParaRPr lang="en-US" sz="2400" dirty="0" smtClean="0">
              <a:cs typeface="B Mitra" pitchFamily="2" charset="-78"/>
            </a:endParaRPr>
          </a:p>
          <a:p>
            <a:r>
              <a:rPr lang="ar-SA" sz="2400" dirty="0" smtClean="0">
                <a:cs typeface="B Mitra" pitchFamily="2" charset="-78"/>
              </a:rPr>
              <a:t>تشخیص مناطق آلوده (درصورت وجود) بخصوص درمواقع اپیدمی .</a:t>
            </a:r>
            <a:endParaRPr lang="en-US" sz="2400" dirty="0" smtClean="0">
              <a:cs typeface="B Mitra" pitchFamily="2" charset="-78"/>
            </a:endParaRPr>
          </a:p>
          <a:p>
            <a:r>
              <a:rPr lang="ar-SA" sz="2400" dirty="0" smtClean="0">
                <a:cs typeface="B Mitra" pitchFamily="2" charset="-78"/>
              </a:rPr>
              <a:t>تعیین میزان آلودگی در آب.</a:t>
            </a:r>
            <a:endParaRPr lang="en-US" sz="2400" dirty="0" smtClean="0">
              <a:cs typeface="B Mitra" pitchFamily="2" charset="-78"/>
            </a:endParaRPr>
          </a:p>
          <a:p>
            <a:r>
              <a:rPr lang="ar-SA" sz="2400" dirty="0" smtClean="0">
                <a:cs typeface="B Mitra" pitchFamily="2" charset="-78"/>
              </a:rPr>
              <a:t>ارزیابی میزان تاثیر اقداماتی که در جهت بهبود کیفیت انجام میگیرد.</a:t>
            </a:r>
            <a:endParaRPr lang="en-US" sz="2400" dirty="0" smtClean="0">
              <a:cs typeface="B Mitra" pitchFamily="2" charset="-78"/>
            </a:endParaRPr>
          </a:p>
          <a:p>
            <a:r>
              <a:rPr lang="ar-SA" sz="2400" dirty="0" smtClean="0">
                <a:cs typeface="B Mitra" pitchFamily="2" charset="-78"/>
              </a:rPr>
              <a:t>تدوین دستورالعمل یا استاندارد برای آب بامصارف مختلف بهداشتی.</a:t>
            </a:r>
            <a:endParaRPr lang="en-US" sz="2400" dirty="0" smtClean="0">
              <a:cs typeface="B Mitra" pitchFamily="2" charset="-78"/>
            </a:endParaRPr>
          </a:p>
          <a:p>
            <a:r>
              <a:rPr lang="ar-SA" sz="2400" dirty="0" smtClean="0">
                <a:cs typeface="B Mitra" pitchFamily="2" charset="-78"/>
              </a:rPr>
              <a:t>تدوین ضوابط ومقرارت درزمینه کیفیت وکمیت آب آشامیدنی. </a:t>
            </a:r>
            <a:endParaRPr lang="en-US" sz="2400" dirty="0" smtClean="0">
              <a:cs typeface="B Mitra" pitchFamily="2" charset="-78"/>
            </a:endParaRPr>
          </a:p>
          <a:p>
            <a:r>
              <a:rPr lang="fa-IR" sz="2400" dirty="0" smtClean="0">
                <a:cs typeface="B Mitra" pitchFamily="2" charset="-78"/>
              </a:rPr>
              <a:t>طراحی </a:t>
            </a:r>
            <a:r>
              <a:rPr lang="ar-SA" sz="2400" dirty="0" smtClean="0">
                <a:cs typeface="B Mitra" pitchFamily="2" charset="-78"/>
              </a:rPr>
              <a:t>اقدامات کنترلی برای پیشگیری از آلودگی آب آشامیدنی. </a:t>
            </a:r>
            <a:endParaRPr lang="en-US" sz="2400" dirty="0" smtClean="0">
              <a:cs typeface="B Mitra" pitchFamily="2" charset="-78"/>
            </a:endParaRPr>
          </a:p>
          <a:p>
            <a:r>
              <a:rPr lang="ar-SA" sz="2400" dirty="0" smtClean="0">
                <a:cs typeface="B Mitra" pitchFamily="2" charset="-78"/>
              </a:rPr>
              <a:t>اقدامات هشدار دهنده در مواقع ضروری. </a:t>
            </a:r>
            <a:endParaRPr lang="en-US" sz="2400" dirty="0" smtClean="0">
              <a:cs typeface="B Mitra" pitchFamily="2" charset="-78"/>
            </a:endParaRPr>
          </a:p>
          <a:p>
            <a:endParaRPr lang="fa-IR" sz="2400" dirty="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6908"/>
          </a:xfrm>
          <a:solidFill>
            <a:srgbClr val="00B0F0"/>
          </a:solidFill>
        </p:spPr>
        <p:txBody>
          <a:bodyPr>
            <a:normAutofit/>
          </a:bodyPr>
          <a:lstStyle/>
          <a:p>
            <a:r>
              <a:rPr lang="fa-IR" sz="4000" dirty="0" smtClean="0">
                <a:cs typeface="B Titr" pitchFamily="2" charset="-78"/>
              </a:rPr>
              <a:t>کنترل کیفی آب آشامیدنی</a:t>
            </a:r>
            <a:endParaRPr lang="fa-IR" sz="4000" dirty="0">
              <a:cs typeface="B Titr" pitchFamily="2" charset="-78"/>
            </a:endParaRPr>
          </a:p>
        </p:txBody>
      </p:sp>
      <p:sp>
        <p:nvSpPr>
          <p:cNvPr id="3" name="Content Placeholder 2"/>
          <p:cNvSpPr>
            <a:spLocks noGrp="1"/>
          </p:cNvSpPr>
          <p:nvPr>
            <p:ph idx="1"/>
          </p:nvPr>
        </p:nvSpPr>
        <p:spPr>
          <a:xfrm>
            <a:off x="457200" y="1600200"/>
            <a:ext cx="8229600" cy="4972072"/>
          </a:xfrm>
        </p:spPr>
        <p:style>
          <a:lnRef idx="2">
            <a:schemeClr val="accent1"/>
          </a:lnRef>
          <a:fillRef idx="1">
            <a:schemeClr val="lt1"/>
          </a:fillRef>
          <a:effectRef idx="0">
            <a:schemeClr val="accent1"/>
          </a:effectRef>
          <a:fontRef idx="minor">
            <a:schemeClr val="dk1"/>
          </a:fontRef>
        </p:style>
        <p:txBody>
          <a:bodyPr>
            <a:noAutofit/>
          </a:bodyPr>
          <a:lstStyle/>
          <a:p>
            <a:pPr algn="just">
              <a:buNone/>
            </a:pPr>
            <a:r>
              <a:rPr lang="fa-IR" sz="4000" b="1" dirty="0" smtClean="0">
                <a:solidFill>
                  <a:srgbClr val="FF0000"/>
                </a:solidFill>
                <a:cs typeface="B Mitra" pitchFamily="2" charset="-78"/>
              </a:rPr>
              <a:t>  اقدامات</a:t>
            </a:r>
            <a:endParaRPr lang="fa-IR" b="1" dirty="0" smtClean="0">
              <a:solidFill>
                <a:srgbClr val="FF0000"/>
              </a:solidFill>
              <a:cs typeface="B Mitra" pitchFamily="2" charset="-78"/>
            </a:endParaRPr>
          </a:p>
          <a:p>
            <a:pPr algn="just"/>
            <a:r>
              <a:rPr lang="fa-IR" dirty="0" smtClean="0">
                <a:cs typeface="B Mitra" pitchFamily="2" charset="-78"/>
              </a:rPr>
              <a:t>بازرسی از سامانه های آبرسانی </a:t>
            </a:r>
          </a:p>
          <a:p>
            <a:pPr algn="just"/>
            <a:r>
              <a:rPr lang="ar-SA" dirty="0" smtClean="0">
                <a:cs typeface="B Mitra" pitchFamily="2" charset="-78"/>
              </a:rPr>
              <a:t>نمونه برداری میکروبی</a:t>
            </a:r>
            <a:endParaRPr lang="en-US" dirty="0" smtClean="0">
              <a:cs typeface="B Mitra" pitchFamily="2" charset="-78"/>
            </a:endParaRPr>
          </a:p>
          <a:p>
            <a:pPr algn="just"/>
            <a:r>
              <a:rPr lang="ar-SA" dirty="0" smtClean="0">
                <a:cs typeface="B Mitra" pitchFamily="2" charset="-78"/>
              </a:rPr>
              <a:t>-کنترل وسنجش کلر باقیمانده</a:t>
            </a:r>
            <a:endParaRPr lang="en-US" dirty="0" smtClean="0">
              <a:cs typeface="B Mitra" pitchFamily="2" charset="-78"/>
            </a:endParaRPr>
          </a:p>
          <a:p>
            <a:pPr algn="just"/>
            <a:r>
              <a:rPr lang="ar-SA" dirty="0" smtClean="0">
                <a:cs typeface="B Mitra" pitchFamily="2" charset="-78"/>
              </a:rPr>
              <a:t>- نمونه برداری شیمیایی</a:t>
            </a:r>
            <a:endParaRPr lang="en-US" dirty="0" smtClean="0">
              <a:cs typeface="B Mitra" pitchFamily="2" charset="-78"/>
            </a:endParaRPr>
          </a:p>
          <a:p>
            <a:pPr algn="just"/>
            <a:r>
              <a:rPr lang="ar-SA" dirty="0" smtClean="0">
                <a:cs typeface="B Mitra" pitchFamily="2" charset="-78"/>
              </a:rPr>
              <a:t>- آموزش روشهای ساده گندزدایی آب آشامیدنی</a:t>
            </a:r>
            <a:endParaRPr lang="en-US" dirty="0" smtClean="0">
              <a:cs typeface="B Mitra" pitchFamily="2" charset="-78"/>
            </a:endParaRPr>
          </a:p>
          <a:p>
            <a:pPr algn="just"/>
            <a:r>
              <a:rPr lang="ar-SA" dirty="0" smtClean="0">
                <a:cs typeface="B Mitra" pitchFamily="2" charset="-78"/>
              </a:rPr>
              <a:t>-نظارت وکنترل بهداشتی آب کارخانه های یخسازی</a:t>
            </a:r>
            <a:endParaRPr lang="en-US" dirty="0" smtClean="0">
              <a:cs typeface="B Mitra" pitchFamily="2" charset="-78"/>
            </a:endParaRPr>
          </a:p>
          <a:p>
            <a:pPr algn="just"/>
            <a:endParaRPr lang="fa-IR" dirty="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6908"/>
          </a:xfrm>
          <a:solidFill>
            <a:srgbClr val="00B0F0"/>
          </a:solidFill>
        </p:spPr>
        <p:txBody>
          <a:bodyPr>
            <a:normAutofit/>
          </a:bodyPr>
          <a:lstStyle/>
          <a:p>
            <a:r>
              <a:rPr lang="fa-IR" sz="4000" dirty="0" smtClean="0">
                <a:cs typeface="B Titr" pitchFamily="2" charset="-78"/>
              </a:rPr>
              <a:t>کنترل کیفی آب آشامیدنی</a:t>
            </a:r>
            <a:endParaRPr lang="fa-IR" sz="4000" dirty="0">
              <a:cs typeface="B Titr" pitchFamily="2" charset="-78"/>
            </a:endParaRPr>
          </a:p>
        </p:txBody>
      </p:sp>
      <p:sp>
        <p:nvSpPr>
          <p:cNvPr id="3" name="Content Placeholder 2"/>
          <p:cNvSpPr>
            <a:spLocks noGrp="1"/>
          </p:cNvSpPr>
          <p:nvPr>
            <p:ph idx="1"/>
          </p:nvPr>
        </p:nvSpPr>
        <p:spPr>
          <a:xfrm>
            <a:off x="457200" y="1600200"/>
            <a:ext cx="8229600" cy="4972072"/>
          </a:xfrm>
        </p:spPr>
        <p:style>
          <a:lnRef idx="2">
            <a:schemeClr val="accent1"/>
          </a:lnRef>
          <a:fillRef idx="1">
            <a:schemeClr val="lt1"/>
          </a:fillRef>
          <a:effectRef idx="0">
            <a:schemeClr val="accent1"/>
          </a:effectRef>
          <a:fontRef idx="minor">
            <a:schemeClr val="dk1"/>
          </a:fontRef>
        </p:style>
        <p:txBody>
          <a:bodyPr>
            <a:noAutofit/>
          </a:bodyPr>
          <a:lstStyle/>
          <a:p>
            <a:pPr algn="just">
              <a:buNone/>
            </a:pPr>
            <a:r>
              <a:rPr lang="fa-IR" b="1" dirty="0" smtClean="0">
                <a:solidFill>
                  <a:srgbClr val="FF0000"/>
                </a:solidFill>
                <a:cs typeface="B Mitra" pitchFamily="2" charset="-78"/>
              </a:rPr>
              <a:t>  اقدامات</a:t>
            </a:r>
            <a:endParaRPr lang="fa-IR" sz="2400" b="1" dirty="0" smtClean="0">
              <a:solidFill>
                <a:srgbClr val="FF0000"/>
              </a:solidFill>
              <a:cs typeface="B Mitra" pitchFamily="2" charset="-78"/>
            </a:endParaRPr>
          </a:p>
          <a:p>
            <a:r>
              <a:rPr lang="ar-SA" sz="2400" dirty="0" smtClean="0">
                <a:cs typeface="B Mitra" pitchFamily="2" charset="-78"/>
              </a:rPr>
              <a:t>کنترل بهداشتی </a:t>
            </a:r>
            <a:r>
              <a:rPr lang="ar-SA" sz="2400" b="1" dirty="0" smtClean="0">
                <a:solidFill>
                  <a:srgbClr val="00B050"/>
                </a:solidFill>
                <a:cs typeface="B Mitra" pitchFamily="2" charset="-78"/>
              </a:rPr>
              <a:t>آبخوریهای</a:t>
            </a:r>
            <a:r>
              <a:rPr lang="ar-SA" sz="2400" dirty="0" smtClean="0">
                <a:cs typeface="B Mitra" pitchFamily="2" charset="-78"/>
              </a:rPr>
              <a:t> داخل شهر،خیابانها ،معابر عمومی ومسیر راهها.</a:t>
            </a:r>
            <a:endParaRPr lang="en-US" sz="2400" dirty="0" smtClean="0">
              <a:cs typeface="B Mitra" pitchFamily="2" charset="-78"/>
            </a:endParaRPr>
          </a:p>
          <a:p>
            <a:r>
              <a:rPr lang="ar-SA" sz="2400" dirty="0" smtClean="0">
                <a:cs typeface="B Mitra" pitchFamily="2" charset="-78"/>
              </a:rPr>
              <a:t>- کنترل بهداشتی جایگاهها </a:t>
            </a:r>
            <a:r>
              <a:rPr lang="ar-SA" sz="2400" b="1" dirty="0" smtClean="0">
                <a:solidFill>
                  <a:srgbClr val="00B050"/>
                </a:solidFill>
                <a:cs typeface="B Mitra" pitchFamily="2" charset="-78"/>
              </a:rPr>
              <a:t>ومراکز فروش یخ </a:t>
            </a:r>
            <a:r>
              <a:rPr lang="ar-SA" sz="2400" dirty="0" smtClean="0">
                <a:cs typeface="B Mitra" pitchFamily="2" charset="-78"/>
              </a:rPr>
              <a:t>درکلیه نقاط شهر.</a:t>
            </a:r>
            <a:endParaRPr lang="en-US" sz="2400" dirty="0" smtClean="0">
              <a:cs typeface="B Mitra" pitchFamily="2" charset="-78"/>
            </a:endParaRPr>
          </a:p>
          <a:p>
            <a:r>
              <a:rPr lang="ar-SA" sz="2400" dirty="0" smtClean="0">
                <a:cs typeface="B Mitra" pitchFamily="2" charset="-78"/>
              </a:rPr>
              <a:t>- کنترل کیفی آب قنوات ،چشمه هاوسایرمنابع آب </a:t>
            </a:r>
            <a:r>
              <a:rPr lang="ar-SA" sz="2400" b="1" dirty="0" smtClean="0">
                <a:solidFill>
                  <a:srgbClr val="FF0000"/>
                </a:solidFill>
                <a:cs typeface="B Mitra" pitchFamily="2" charset="-78"/>
              </a:rPr>
              <a:t>مسیر</a:t>
            </a:r>
            <a:r>
              <a:rPr lang="fa-IR" sz="2400" b="1" dirty="0" smtClean="0">
                <a:solidFill>
                  <a:srgbClr val="FF0000"/>
                </a:solidFill>
                <a:cs typeface="B Mitra" pitchFamily="2" charset="-78"/>
              </a:rPr>
              <a:t> </a:t>
            </a:r>
            <a:r>
              <a:rPr lang="ar-SA" sz="2400" b="1" dirty="0" smtClean="0">
                <a:solidFill>
                  <a:srgbClr val="FF0000"/>
                </a:solidFill>
                <a:cs typeface="B Mitra" pitchFamily="2" charset="-78"/>
              </a:rPr>
              <a:t>راهها </a:t>
            </a:r>
            <a:r>
              <a:rPr lang="ar-SA" sz="2400" dirty="0" smtClean="0">
                <a:cs typeface="B Mitra" pitchFamily="2" charset="-78"/>
              </a:rPr>
              <a:t>.</a:t>
            </a:r>
            <a:endParaRPr lang="en-US" sz="2400" dirty="0" smtClean="0">
              <a:cs typeface="B Mitra" pitchFamily="2" charset="-78"/>
            </a:endParaRPr>
          </a:p>
          <a:p>
            <a:r>
              <a:rPr lang="ar-SA" sz="2400" dirty="0" smtClean="0">
                <a:cs typeface="B Mitra" pitchFamily="2" charset="-78"/>
              </a:rPr>
              <a:t>- کنترل کیفی آب آشامیدنی در</a:t>
            </a:r>
            <a:r>
              <a:rPr lang="fa-IR" sz="2400" b="1" dirty="0" smtClean="0">
                <a:solidFill>
                  <a:srgbClr val="00B050"/>
                </a:solidFill>
                <a:cs typeface="B Mitra" pitchFamily="2" charset="-78"/>
              </a:rPr>
              <a:t> </a:t>
            </a:r>
            <a:r>
              <a:rPr lang="ar-SA" sz="2400" b="1" dirty="0" smtClean="0">
                <a:solidFill>
                  <a:srgbClr val="00B050"/>
                </a:solidFill>
                <a:cs typeface="B Mitra" pitchFamily="2" charset="-78"/>
              </a:rPr>
              <a:t>ترمینالها</a:t>
            </a:r>
            <a:r>
              <a:rPr lang="ar-SA" sz="2400" dirty="0" smtClean="0">
                <a:cs typeface="B Mitra" pitchFamily="2" charset="-78"/>
              </a:rPr>
              <a:t> وپایانه ها .</a:t>
            </a:r>
            <a:endParaRPr lang="en-US" sz="2400" dirty="0" smtClean="0">
              <a:cs typeface="B Mitra" pitchFamily="2" charset="-78"/>
            </a:endParaRPr>
          </a:p>
          <a:p>
            <a:r>
              <a:rPr lang="ar-SA" sz="2400" dirty="0" smtClean="0">
                <a:cs typeface="B Mitra" pitchFamily="2" charset="-78"/>
              </a:rPr>
              <a:t>- کنترل بهداشتی </a:t>
            </a:r>
            <a:r>
              <a:rPr lang="ar-SA" sz="2400" b="1" dirty="0" smtClean="0">
                <a:solidFill>
                  <a:srgbClr val="00B050"/>
                </a:solidFill>
                <a:cs typeface="B Mitra" pitchFamily="2" charset="-78"/>
              </a:rPr>
              <a:t>استخرهای شنا </a:t>
            </a:r>
            <a:r>
              <a:rPr lang="ar-SA" sz="2400" dirty="0" smtClean="0">
                <a:cs typeface="B Mitra" pitchFamily="2" charset="-78"/>
              </a:rPr>
              <a:t>از نظر بهداشت محیط وکنترل کیفی آب مورد مصرف در استخرها. </a:t>
            </a:r>
            <a:endParaRPr lang="en-US" sz="2400" dirty="0" smtClean="0">
              <a:cs typeface="B Mitra" pitchFamily="2" charset="-78"/>
            </a:endParaRPr>
          </a:p>
          <a:p>
            <a:r>
              <a:rPr lang="ar-SA" sz="2400" dirty="0" smtClean="0">
                <a:cs typeface="B Mitra" pitchFamily="2" charset="-78"/>
              </a:rPr>
              <a:t>- کنترل بهداشتی </a:t>
            </a:r>
            <a:r>
              <a:rPr lang="ar-SA" sz="2400" b="1" dirty="0" smtClean="0">
                <a:solidFill>
                  <a:srgbClr val="00B050"/>
                </a:solidFill>
                <a:cs typeface="B Mitra" pitchFamily="2" charset="-78"/>
              </a:rPr>
              <a:t>آبهای معدنی </a:t>
            </a:r>
            <a:r>
              <a:rPr lang="ar-SA" sz="2400" dirty="0" smtClean="0">
                <a:cs typeface="B Mitra" pitchFamily="2" charset="-78"/>
              </a:rPr>
              <a:t>(آبگرم) در جهت رعایت اصول وموازین بهداشت محیط .</a:t>
            </a:r>
            <a:endParaRPr lang="en-US" sz="2400" dirty="0" smtClean="0">
              <a:cs typeface="B Mitra" pitchFamily="2" charset="-78"/>
            </a:endParaRPr>
          </a:p>
          <a:p>
            <a:r>
              <a:rPr lang="ar-SA" sz="2400" dirty="0" smtClean="0">
                <a:cs typeface="B Mitra" pitchFamily="2" charset="-78"/>
              </a:rPr>
              <a:t>- کنترل بهداشتی آب دررستوران وبوفه </a:t>
            </a:r>
            <a:r>
              <a:rPr lang="ar-SA" sz="2400" b="1" dirty="0" smtClean="0">
                <a:solidFill>
                  <a:srgbClr val="00B050"/>
                </a:solidFill>
                <a:cs typeface="B Mitra" pitchFamily="2" charset="-78"/>
              </a:rPr>
              <a:t>قطارها</a:t>
            </a:r>
            <a:r>
              <a:rPr lang="ar-SA" sz="2400" dirty="0" smtClean="0">
                <a:cs typeface="B Mitra" pitchFamily="2" charset="-78"/>
              </a:rPr>
              <a:t>. </a:t>
            </a:r>
            <a:endParaRPr lang="en-US" sz="2400" dirty="0" smtClean="0">
              <a:cs typeface="B Mitra" pitchFamily="2" charset="-78"/>
            </a:endParaRPr>
          </a:p>
          <a:p>
            <a:r>
              <a:rPr lang="ar-SA" sz="2400" dirty="0" smtClean="0">
                <a:cs typeface="B Mitra" pitchFamily="2" charset="-78"/>
              </a:rPr>
              <a:t>-کنترل کیفی آب مورد استفاده </a:t>
            </a:r>
            <a:r>
              <a:rPr lang="fa-IR" sz="2400" dirty="0" smtClean="0">
                <a:cs typeface="B Mitra" pitchFamily="2" charset="-78"/>
              </a:rPr>
              <a:t>در </a:t>
            </a:r>
            <a:r>
              <a:rPr lang="fa-IR" sz="2400" b="1" dirty="0" smtClean="0">
                <a:solidFill>
                  <a:srgbClr val="00B050"/>
                </a:solidFill>
                <a:cs typeface="B Mitra" pitchFamily="2" charset="-78"/>
              </a:rPr>
              <a:t>مدارس</a:t>
            </a:r>
            <a:endParaRPr lang="en-US" sz="2400" b="1" dirty="0" smtClean="0">
              <a:solidFill>
                <a:srgbClr val="00B050"/>
              </a:solidFill>
              <a:cs typeface="B Mitra" pitchFamily="2" charset="-78"/>
            </a:endParaRPr>
          </a:p>
          <a:p>
            <a:pPr algn="just"/>
            <a:endParaRPr lang="fa-IR" sz="2400" dirty="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7239000" cy="609600"/>
          </a:xfrm>
          <a:solidFill>
            <a:srgbClr val="00B0F0"/>
          </a:solidFill>
        </p:spPr>
        <p:txBody>
          <a:bodyPr>
            <a:noAutofit/>
          </a:bodyPr>
          <a:lstStyle/>
          <a:p>
            <a:pPr>
              <a:defRPr/>
            </a:pPr>
            <a:r>
              <a:rPr lang="fa-IR" sz="2800" dirty="0" smtClean="0">
                <a:cs typeface="B Titr" pitchFamily="2" charset="-78"/>
              </a:rPr>
              <a:t>کنترل کیفی آب آشامیدنی </a:t>
            </a:r>
            <a:r>
              <a:rPr lang="fa-IR" sz="2400" dirty="0" smtClean="0">
                <a:cs typeface="B Titr" pitchFamily="2" charset="-78"/>
              </a:rPr>
              <a:t>(</a:t>
            </a:r>
            <a:r>
              <a:rPr lang="fa-IR" sz="2400" dirty="0" smtClean="0">
                <a:effectLst>
                  <a:outerShdw blurRad="38100" dist="38100" dir="2700000" algn="tl">
                    <a:srgbClr val="000000">
                      <a:alpha val="43137"/>
                    </a:srgbClr>
                  </a:outerShdw>
                </a:effectLst>
                <a:cs typeface="B Titr" pitchFamily="2" charset="-78"/>
              </a:rPr>
              <a:t>استاندارد کلر آزاد باقیمانده)</a:t>
            </a:r>
            <a:endParaRPr lang="en-US" sz="2800" dirty="0">
              <a:effectLst>
                <a:outerShdw blurRad="38100" dist="38100" dir="2700000" algn="tl">
                  <a:srgbClr val="000000">
                    <a:alpha val="43137"/>
                  </a:srgbClr>
                </a:outerShdw>
              </a:effectLst>
              <a:cs typeface="B Titr" pitchFamily="2" charset="-78"/>
            </a:endParaRPr>
          </a:p>
        </p:txBody>
      </p:sp>
      <p:pic>
        <p:nvPicPr>
          <p:cNvPr id="4" name="Content Placeholder 3"/>
          <p:cNvPicPr>
            <a:picLocks noGrp="1"/>
          </p:cNvPicPr>
          <p:nvPr>
            <p:ph idx="1"/>
          </p:nvPr>
        </p:nvPicPr>
        <p:blipFill>
          <a:blip r:embed="rId2"/>
          <a:srcRect l="15455" t="21286" r="14082" b="8647"/>
          <a:stretch>
            <a:fillRect/>
          </a:stretch>
        </p:blipFill>
        <p:spPr bwMode="auto">
          <a:xfrm>
            <a:off x="1327977" y="1295400"/>
            <a:ext cx="7050021" cy="5257800"/>
          </a:xfrm>
          <a:prstGeom prst="rect">
            <a:avLst/>
          </a:prstGeom>
          <a:noFill/>
          <a:ln w="9525">
            <a:noFill/>
            <a:miter lim="800000"/>
            <a:headEnd/>
            <a:tailEnd/>
          </a:ln>
        </p:spPr>
      </p:pic>
    </p:spTree>
  </p:cSld>
  <p:clrMapOvr>
    <a:masterClrMapping/>
  </p:clrMapOvr>
  <p:transition>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72452" cy="725470"/>
          </a:xfrm>
          <a:solidFill>
            <a:schemeClr val="tx2">
              <a:lumMod val="20000"/>
              <a:lumOff val="80000"/>
            </a:schemeClr>
          </a:solidFill>
        </p:spPr>
        <p:txBody>
          <a:bodyPr>
            <a:normAutofit/>
          </a:bodyPr>
          <a:lstStyle/>
          <a:p>
            <a:r>
              <a:rPr lang="fa-IR" sz="4000" b="1" dirty="0" smtClean="0">
                <a:cs typeface="B Titr" pitchFamily="2" charset="-78"/>
              </a:rPr>
              <a:t>مقدمه</a:t>
            </a:r>
            <a:endParaRPr lang="fa-IR" sz="4000" b="1" dirty="0">
              <a:cs typeface="B Titr" pitchFamily="2" charset="-78"/>
            </a:endParaRPr>
          </a:p>
        </p:txBody>
      </p:sp>
      <p:sp>
        <p:nvSpPr>
          <p:cNvPr id="3" name="Content Placeholder 2"/>
          <p:cNvSpPr>
            <a:spLocks noGrp="1"/>
          </p:cNvSpPr>
          <p:nvPr>
            <p:ph idx="1"/>
          </p:nvPr>
        </p:nvSpPr>
        <p:spPr>
          <a:xfrm>
            <a:off x="457200" y="1428736"/>
            <a:ext cx="7829576" cy="5143536"/>
          </a:xfrm>
        </p:spPr>
        <p:style>
          <a:lnRef idx="2">
            <a:schemeClr val="accent1"/>
          </a:lnRef>
          <a:fillRef idx="1">
            <a:schemeClr val="lt1"/>
          </a:fillRef>
          <a:effectRef idx="0">
            <a:schemeClr val="accent1"/>
          </a:effectRef>
          <a:fontRef idx="minor">
            <a:schemeClr val="dk1"/>
          </a:fontRef>
        </p:style>
        <p:txBody>
          <a:bodyPr>
            <a:noAutofit/>
          </a:bodyPr>
          <a:lstStyle/>
          <a:p>
            <a:pPr algn="just"/>
            <a:r>
              <a:rPr lang="ar-SA" sz="2600" b="1" dirty="0" smtClean="0">
                <a:cs typeface="B Mitra" pitchFamily="2" charset="-78"/>
              </a:rPr>
              <a:t>با توجه به اینکه کشور ما در منطقه خشک و نیمه خشک قرار دارد و متوسط بارندگی کمتر از 250 میلیمتر در سال است با </a:t>
            </a:r>
            <a:r>
              <a:rPr lang="ar-SA" sz="2600" b="1" u="sng" dirty="0" smtClean="0">
                <a:solidFill>
                  <a:schemeClr val="accent2"/>
                </a:solidFill>
                <a:cs typeface="B Mitra" pitchFamily="2" charset="-78"/>
              </a:rPr>
              <a:t>مشکل  کمبود آب </a:t>
            </a:r>
            <a:r>
              <a:rPr lang="ar-SA" sz="2600" b="1" dirty="0" smtClean="0">
                <a:cs typeface="B Mitra" pitchFamily="2" charset="-78"/>
              </a:rPr>
              <a:t>مواجه بوده و حتی در برخی از مناطق مانع رشد و پیشرفت کشاورزی، صنعتی وحتی اجتماعی شده است.    </a:t>
            </a:r>
            <a:endParaRPr lang="fa-IR" sz="2600" b="1" dirty="0" smtClean="0">
              <a:cs typeface="B Mitra" pitchFamily="2" charset="-78"/>
            </a:endParaRPr>
          </a:p>
          <a:p>
            <a:pPr algn="just"/>
            <a:r>
              <a:rPr lang="ar-SA" sz="2600" b="1" dirty="0" smtClean="0">
                <a:cs typeface="B Mitra" pitchFamily="2" charset="-78"/>
              </a:rPr>
              <a:t>بنابراین </a:t>
            </a:r>
            <a:r>
              <a:rPr lang="ar-SA" sz="2800" b="1" dirty="0" smtClean="0">
                <a:solidFill>
                  <a:srgbClr val="00B050"/>
                </a:solidFill>
                <a:cs typeface="B Mitra" pitchFamily="2" charset="-78"/>
              </a:rPr>
              <a:t>افزایش آگاهی </a:t>
            </a:r>
            <a:r>
              <a:rPr lang="ar-SA" sz="2600" b="1" dirty="0" smtClean="0">
                <a:cs typeface="B Mitra" pitchFamily="2" charset="-78"/>
              </a:rPr>
              <a:t>مردم برای مصرف بهینه آب یکی از ضروریات بسیار مهم برای حل معضل کمبود این ماده حیاتی است.</a:t>
            </a:r>
            <a:endParaRPr lang="en-US" sz="2600" b="1" dirty="0" smtClean="0">
              <a:cs typeface="B Mitra" pitchFamily="2" charset="-78"/>
            </a:endParaRPr>
          </a:p>
          <a:p>
            <a:pPr algn="just"/>
            <a:r>
              <a:rPr lang="fa-IR" sz="2600" b="1" smtClean="0">
                <a:cs typeface="B Mitra" pitchFamily="2" charset="-78"/>
              </a:rPr>
              <a:t>آب </a:t>
            </a:r>
            <a:r>
              <a:rPr lang="fa-IR" sz="2800" b="1" dirty="0" smtClean="0">
                <a:solidFill>
                  <a:srgbClr val="00B050"/>
                </a:solidFill>
                <a:cs typeface="B Mitra" pitchFamily="2" charset="-78"/>
              </a:rPr>
              <a:t>آشامیدنی</a:t>
            </a:r>
            <a:r>
              <a:rPr lang="en-US" sz="2800" b="1" dirty="0" smtClean="0">
                <a:solidFill>
                  <a:srgbClr val="00B050"/>
                </a:solidFill>
                <a:cs typeface="B Mitra" pitchFamily="2" charset="-78"/>
              </a:rPr>
              <a:t> : </a:t>
            </a:r>
            <a:r>
              <a:rPr lang="fa-IR" sz="2800" b="1" dirty="0" smtClean="0">
                <a:solidFill>
                  <a:srgbClr val="00B050"/>
                </a:solidFill>
                <a:cs typeface="B Mitra" pitchFamily="2" charset="-78"/>
              </a:rPr>
              <a:t>آبی است که مصرف آن در دوره زندگی به ویژه دوران نوزادی ،کودکی وسالخوردگی که آسیب پذیری بیشتری در برابر بیماریهای منتقله از آب دارد ، در کوتاه مدت ودراز مدت عارضه سوئی ایجاد نکند ، آب آشامیدنی همه مصارف خانگی از جمله آشامیدنی ،تهیه غذا وبهداشت فردی را شامل می شود . </a:t>
            </a:r>
          </a:p>
        </p:txBody>
      </p:sp>
    </p:spTree>
  </p:cSld>
  <p:clrMapOvr>
    <a:masterClrMapping/>
  </p:clrMapOvr>
  <p:transition>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7239000" cy="609600"/>
          </a:xfrm>
          <a:solidFill>
            <a:srgbClr val="00B0F0"/>
          </a:solidFill>
        </p:spPr>
        <p:txBody>
          <a:bodyPr>
            <a:noAutofit/>
          </a:bodyPr>
          <a:lstStyle/>
          <a:p>
            <a:pPr>
              <a:defRPr/>
            </a:pPr>
            <a:r>
              <a:rPr lang="fa-IR" sz="3200" dirty="0" smtClean="0">
                <a:cs typeface="B Titr" pitchFamily="2" charset="-78"/>
              </a:rPr>
              <a:t>کنترل کیفی آب آشامیدنی </a:t>
            </a:r>
            <a:r>
              <a:rPr lang="fa-IR" sz="2000" dirty="0" smtClean="0">
                <a:effectLst>
                  <a:outerShdw blurRad="38100" dist="38100" dir="2700000" algn="tl">
                    <a:srgbClr val="000000">
                      <a:alpha val="43137"/>
                    </a:srgbClr>
                  </a:outerShdw>
                </a:effectLst>
                <a:cs typeface="B Titr" pitchFamily="2" charset="-78"/>
              </a:rPr>
              <a:t>(تعداد موارد سنجش کلر)</a:t>
            </a:r>
            <a:endParaRPr lang="en-US" sz="2000" dirty="0">
              <a:effectLst>
                <a:outerShdw blurRad="38100" dist="38100" dir="2700000" algn="tl">
                  <a:srgbClr val="000000">
                    <a:alpha val="43137"/>
                  </a:srgbClr>
                </a:outerShdw>
              </a:effectLst>
              <a:cs typeface="B Titr" pitchFamily="2" charset="-78"/>
            </a:endParaRPr>
          </a:p>
        </p:txBody>
      </p:sp>
      <p:pic>
        <p:nvPicPr>
          <p:cNvPr id="6" name="Content Placeholder 5"/>
          <p:cNvPicPr>
            <a:picLocks noGrp="1"/>
          </p:cNvPicPr>
          <p:nvPr>
            <p:ph idx="1"/>
          </p:nvPr>
        </p:nvPicPr>
        <p:blipFill>
          <a:blip r:embed="rId2"/>
          <a:srcRect l="16452" t="26386" r="5440" b="15299"/>
          <a:stretch>
            <a:fillRect/>
          </a:stretch>
        </p:blipFill>
        <p:spPr bwMode="auto">
          <a:xfrm>
            <a:off x="1143000" y="1295400"/>
            <a:ext cx="7791450" cy="4952999"/>
          </a:xfrm>
          <a:prstGeom prst="rect">
            <a:avLst/>
          </a:prstGeom>
          <a:noFill/>
          <a:ln w="9525">
            <a:noFill/>
            <a:miter lim="800000"/>
            <a:headEnd/>
            <a:tailEnd/>
          </a:ln>
        </p:spPr>
      </p:pic>
    </p:spTree>
  </p:cSld>
  <p:clrMapOvr>
    <a:masterClrMapping/>
  </p:clrMapOvr>
  <p:transition>
    <p:wip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7543800" cy="609600"/>
          </a:xfrm>
          <a:solidFill>
            <a:srgbClr val="00B0F0"/>
          </a:solidFill>
        </p:spPr>
        <p:txBody>
          <a:bodyPr>
            <a:noAutofit/>
          </a:bodyPr>
          <a:lstStyle/>
          <a:p>
            <a:pPr>
              <a:defRPr/>
            </a:pPr>
            <a:r>
              <a:rPr lang="fa-IR" sz="2800" dirty="0" smtClean="0">
                <a:cs typeface="B Titr" pitchFamily="2" charset="-78"/>
              </a:rPr>
              <a:t>کنترل کیفی آب آشامیدنی</a:t>
            </a:r>
            <a:r>
              <a:rPr lang="fa-IR" sz="2800" dirty="0" smtClean="0">
                <a:effectLst>
                  <a:outerShdw blurRad="38100" dist="38100" dir="2700000" algn="tl">
                    <a:srgbClr val="000000">
                      <a:alpha val="43137"/>
                    </a:srgbClr>
                  </a:outerShdw>
                </a:effectLst>
                <a:cs typeface="B Titr" pitchFamily="2" charset="-78"/>
              </a:rPr>
              <a:t> تعیین خطرات بالقوه</a:t>
            </a:r>
            <a:endParaRPr lang="en-US" sz="2800" dirty="0">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990599" y="1295400"/>
            <a:ext cx="7724775" cy="5257801"/>
          </a:xfrm>
        </p:spPr>
        <p:txBody>
          <a:bodyPr>
            <a:normAutofit/>
          </a:bodyPr>
          <a:lstStyle/>
          <a:p>
            <a:pPr marL="514350" indent="-514350" algn="r" rtl="1" eaLnBrk="1" fontAlgn="auto" hangingPunct="1">
              <a:spcAft>
                <a:spcPts val="0"/>
              </a:spcAft>
              <a:buClr>
                <a:schemeClr val="accent1">
                  <a:shade val="75000"/>
                </a:schemeClr>
              </a:buClr>
              <a:buFont typeface="+mj-lt"/>
              <a:buAutoNum type="arabicParenR"/>
              <a:defRPr/>
            </a:pPr>
            <a:r>
              <a:rPr lang="fa-IR" dirty="0" smtClean="0">
                <a:cs typeface="B Mitra" pitchFamily="2" charset="-78"/>
              </a:rPr>
              <a:t>سنجش کلر آزاد باقیمانده و کنترل میکروبی آب آشامیدنی</a:t>
            </a:r>
            <a:endParaRPr lang="en-US" dirty="0" smtClean="0">
              <a:cs typeface="B Mitra" pitchFamily="2" charset="-78"/>
            </a:endParaRPr>
          </a:p>
          <a:p>
            <a:pPr marL="514350" indent="-514350" algn="r" rtl="1" eaLnBrk="1" fontAlgn="auto" hangingPunct="1">
              <a:spcAft>
                <a:spcPts val="0"/>
              </a:spcAft>
              <a:buClr>
                <a:schemeClr val="accent1">
                  <a:shade val="75000"/>
                </a:schemeClr>
              </a:buClr>
              <a:buFont typeface="+mj-lt"/>
              <a:buAutoNum type="arabicParenR"/>
              <a:defRPr/>
            </a:pPr>
            <a:r>
              <a:rPr lang="ar-SA" dirty="0" smtClean="0">
                <a:cs typeface="B Mitra" pitchFamily="2" charset="-78"/>
              </a:rPr>
              <a:t>تجزيه و تحليل نتايج ميکروبي آب </a:t>
            </a:r>
            <a:endParaRPr lang="en-US" dirty="0" smtClean="0">
              <a:cs typeface="B Mitra" pitchFamily="2" charset="-78"/>
            </a:endParaRPr>
          </a:p>
          <a:p>
            <a:pPr marL="514350" indent="-514350" algn="r" rtl="1" eaLnBrk="1" fontAlgn="auto" hangingPunct="1">
              <a:spcAft>
                <a:spcPts val="0"/>
              </a:spcAft>
              <a:buClr>
                <a:schemeClr val="accent1">
                  <a:shade val="75000"/>
                </a:schemeClr>
              </a:buClr>
              <a:buFont typeface="+mj-lt"/>
              <a:buAutoNum type="arabicParenR"/>
              <a:defRPr/>
            </a:pPr>
            <a:r>
              <a:rPr lang="ar-SA" dirty="0" smtClean="0">
                <a:cs typeface="B Mitra" pitchFamily="2" charset="-78"/>
              </a:rPr>
              <a:t>بازرسي از سيستم هاي تامين آب </a:t>
            </a:r>
            <a:endParaRPr lang="en-US" dirty="0" smtClean="0">
              <a:cs typeface="B Mitra" pitchFamily="2" charset="-78"/>
            </a:endParaRPr>
          </a:p>
          <a:p>
            <a:pPr marL="514350" indent="-514350" algn="r" rtl="1" eaLnBrk="1" fontAlgn="auto" hangingPunct="1">
              <a:spcAft>
                <a:spcPts val="0"/>
              </a:spcAft>
              <a:buClr>
                <a:schemeClr val="accent1">
                  <a:shade val="75000"/>
                </a:schemeClr>
              </a:buClr>
              <a:buFont typeface="+mj-lt"/>
              <a:buAutoNum type="arabicParenR"/>
              <a:defRPr/>
            </a:pPr>
            <a:r>
              <a:rPr lang="fa-IR" dirty="0" smtClean="0">
                <a:cs typeface="B Mitra" pitchFamily="2" charset="-78"/>
              </a:rPr>
              <a:t>ارزیابی </a:t>
            </a:r>
            <a:r>
              <a:rPr lang="ar-SA" dirty="0" smtClean="0">
                <a:cs typeface="B Mitra" pitchFamily="2" charset="-78"/>
              </a:rPr>
              <a:t> سيس</a:t>
            </a:r>
            <a:r>
              <a:rPr lang="fa-IR" dirty="0" smtClean="0">
                <a:cs typeface="B Mitra" pitchFamily="2" charset="-78"/>
              </a:rPr>
              <a:t>تم تامین آب (</a:t>
            </a:r>
            <a:r>
              <a:rPr lang="ar-SA" dirty="0" smtClean="0">
                <a:cs typeface="B Mitra" pitchFamily="2" charset="-78"/>
              </a:rPr>
              <a:t>با توجه به نتايج پايش هاي ميکروبي و </a:t>
            </a:r>
            <a:r>
              <a:rPr lang="fa-IR" dirty="0" smtClean="0">
                <a:cs typeface="B Mitra" pitchFamily="2" charset="-78"/>
              </a:rPr>
              <a:t>بازرسی از </a:t>
            </a:r>
            <a:r>
              <a:rPr lang="ar-SA" dirty="0" smtClean="0">
                <a:cs typeface="B Mitra" pitchFamily="2" charset="-78"/>
              </a:rPr>
              <a:t>سيستم</a:t>
            </a:r>
            <a:r>
              <a:rPr lang="fa-IR" dirty="0" smtClean="0">
                <a:cs typeface="B Mitra" pitchFamily="2" charset="-78"/>
              </a:rPr>
              <a:t>)</a:t>
            </a:r>
            <a:r>
              <a:rPr lang="ar-SA" dirty="0" smtClean="0">
                <a:cs typeface="B Mitra" pitchFamily="2" charset="-78"/>
              </a:rPr>
              <a:t> </a:t>
            </a:r>
            <a:endParaRPr lang="fa-IR" dirty="0" smtClean="0">
              <a:cs typeface="B Mitra" pitchFamily="2" charset="-78"/>
            </a:endParaRPr>
          </a:p>
          <a:p>
            <a:pPr marL="514350" indent="-514350" algn="r" rtl="1" eaLnBrk="1" fontAlgn="auto" hangingPunct="1">
              <a:spcAft>
                <a:spcPts val="0"/>
              </a:spcAft>
              <a:buClr>
                <a:schemeClr val="accent1">
                  <a:shade val="75000"/>
                </a:schemeClr>
              </a:buClr>
              <a:buFont typeface="+mj-lt"/>
              <a:buAutoNum type="arabicParenR"/>
              <a:defRPr/>
            </a:pPr>
            <a:r>
              <a:rPr lang="ar-SA" dirty="0" smtClean="0">
                <a:cs typeface="B Mitra" pitchFamily="2" charset="-78"/>
              </a:rPr>
              <a:t>كنترل بهداشتي استخرهاي شنا و شناگاههاي طبيعي </a:t>
            </a:r>
            <a:endParaRPr lang="en-US" dirty="0" smtClean="0">
              <a:cs typeface="B Mitra" pitchFamily="2" charset="-78"/>
            </a:endParaRPr>
          </a:p>
          <a:p>
            <a:pPr marL="514350" indent="-514350" algn="r" rtl="1" eaLnBrk="1" fontAlgn="auto" hangingPunct="1">
              <a:spcAft>
                <a:spcPts val="0"/>
              </a:spcAft>
              <a:buClr>
                <a:schemeClr val="accent1">
                  <a:shade val="75000"/>
                </a:schemeClr>
              </a:buClr>
              <a:buFont typeface="+mj-lt"/>
              <a:buAutoNum type="arabicParenR"/>
              <a:defRPr/>
            </a:pPr>
            <a:r>
              <a:rPr lang="ar-SA" dirty="0" smtClean="0">
                <a:cs typeface="B Mitra" pitchFamily="2" charset="-78"/>
              </a:rPr>
              <a:t>بررسي حريم منابع آب </a:t>
            </a:r>
            <a:endParaRPr lang="en-US" dirty="0" smtClean="0">
              <a:cs typeface="B Mitra" pitchFamily="2" charset="-78"/>
            </a:endParaRPr>
          </a:p>
          <a:p>
            <a:pPr marL="514350" indent="-514350" algn="r" rtl="1" eaLnBrk="1" fontAlgn="auto" hangingPunct="1">
              <a:spcAft>
                <a:spcPts val="0"/>
              </a:spcAft>
              <a:buClr>
                <a:schemeClr val="accent1">
                  <a:shade val="75000"/>
                </a:schemeClr>
              </a:buClr>
              <a:buFont typeface="+mj-lt"/>
              <a:buAutoNum type="arabicParenR"/>
              <a:defRPr/>
            </a:pPr>
            <a:r>
              <a:rPr lang="ar-SA" dirty="0" smtClean="0">
                <a:cs typeface="B Mitra" pitchFamily="2" charset="-78"/>
              </a:rPr>
              <a:t>نظارت بر دفع بهداشتي فاضلاب</a:t>
            </a:r>
            <a:endParaRPr lang="en-US" dirty="0" smtClean="0">
              <a:cs typeface="B Mitra" pitchFamily="2" charset="-78"/>
            </a:endParaRPr>
          </a:p>
          <a:p>
            <a:pPr marL="514350" indent="-514350" algn="r" rtl="1" eaLnBrk="1" fontAlgn="auto" hangingPunct="1">
              <a:spcAft>
                <a:spcPts val="0"/>
              </a:spcAft>
              <a:buClr>
                <a:schemeClr val="accent1">
                  <a:shade val="75000"/>
                </a:schemeClr>
              </a:buClr>
              <a:buFont typeface="+mj-lt"/>
              <a:buAutoNum type="arabicParenR"/>
              <a:defRPr/>
            </a:pPr>
            <a:endParaRPr lang="en-US" dirty="0" smtClean="0">
              <a:cs typeface="B Mitra" pitchFamily="2" charset="-78"/>
            </a:endParaRPr>
          </a:p>
          <a:p>
            <a:pPr marL="514350" indent="-514350" algn="r" eaLnBrk="1" fontAlgn="auto" hangingPunct="1">
              <a:spcAft>
                <a:spcPts val="0"/>
              </a:spcAft>
              <a:buClr>
                <a:schemeClr val="accent1">
                  <a:shade val="75000"/>
                </a:schemeClr>
              </a:buClr>
              <a:buFont typeface="+mj-lt"/>
              <a:buAutoNum type="arabicParenR"/>
              <a:defRPr/>
            </a:pPr>
            <a:endParaRPr lang="en-US" dirty="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499350" cy="762000"/>
          </a:xfrm>
          <a:solidFill>
            <a:srgbClr val="00B0F0"/>
          </a:solidFill>
        </p:spPr>
        <p:txBody>
          <a:bodyPr>
            <a:normAutofit fontScale="90000"/>
          </a:bodyPr>
          <a:lstStyle/>
          <a:p>
            <a:pPr lvl="1" algn="ctr" rtl="1" fontAlgn="auto">
              <a:spcAft>
                <a:spcPts val="0"/>
              </a:spcAft>
              <a:defRPr/>
            </a:pPr>
            <a:r>
              <a:rPr lang="fa-IR" sz="2800" dirty="0">
                <a:cs typeface="B Titr" pitchFamily="2" charset="-78"/>
              </a:rPr>
              <a:t>کنترل کیفی آب آشامیدنی </a:t>
            </a:r>
            <a:r>
              <a:rPr kumimoji="0" lang="ar-SA" sz="2800" dirty="0" smtClean="0">
                <a:solidFill>
                  <a:sysClr val="windowText" lastClr="000000"/>
                </a:solidFill>
                <a:effectLst>
                  <a:outerShdw blurRad="38100" dist="38100" dir="2700000" algn="tl">
                    <a:srgbClr val="000000">
                      <a:alpha val="43137"/>
                    </a:srgbClr>
                  </a:outerShdw>
                </a:effectLst>
                <a:cs typeface="B Titr" pitchFamily="2" charset="-78"/>
              </a:rPr>
              <a:t>تجزيه </a:t>
            </a:r>
            <a:r>
              <a:rPr kumimoji="0" lang="ar-SA" sz="2800" dirty="0">
                <a:solidFill>
                  <a:sysClr val="windowText" lastClr="000000"/>
                </a:solidFill>
                <a:effectLst>
                  <a:outerShdw blurRad="38100" dist="38100" dir="2700000" algn="tl">
                    <a:srgbClr val="000000">
                      <a:alpha val="43137"/>
                    </a:srgbClr>
                  </a:outerShdw>
                </a:effectLst>
                <a:cs typeface="B Titr" pitchFamily="2" charset="-78"/>
              </a:rPr>
              <a:t>و تحليل نتايج ميکروبي </a:t>
            </a:r>
            <a:r>
              <a:rPr kumimoji="0" lang="ar-SA" sz="2800" dirty="0" smtClean="0">
                <a:solidFill>
                  <a:sysClr val="windowText" lastClr="000000"/>
                </a:solidFill>
                <a:effectLst>
                  <a:outerShdw blurRad="38100" dist="38100" dir="2700000" algn="tl">
                    <a:srgbClr val="000000">
                      <a:alpha val="43137"/>
                    </a:srgbClr>
                  </a:outerShdw>
                </a:effectLst>
                <a:cs typeface="B Titr" pitchFamily="2" charset="-78"/>
              </a:rPr>
              <a:t>آب</a:t>
            </a:r>
            <a:endParaRPr kumimoji="0" lang="en-US" sz="2800" dirty="0">
              <a:solidFill>
                <a:sysClr val="windowText" lastClr="000000"/>
              </a:solidFill>
              <a:effectLst>
                <a:outerShdw blurRad="38100" dist="38100" dir="2700000" algn="tl">
                  <a:srgbClr val="000000">
                    <a:alpha val="43137"/>
                  </a:srgbClr>
                </a:outerShdw>
              </a:effectLst>
              <a:cs typeface="B Titr" pitchFamily="2" charset="-78"/>
            </a:endParaRPr>
          </a:p>
        </p:txBody>
      </p:sp>
      <p:pic>
        <p:nvPicPr>
          <p:cNvPr id="1026" name="Picture 2"/>
          <p:cNvPicPr>
            <a:picLocks noGrp="1" noChangeAspect="1" noChangeArrowheads="1"/>
          </p:cNvPicPr>
          <p:nvPr>
            <p:ph idx="1"/>
          </p:nvPr>
        </p:nvPicPr>
        <p:blipFill>
          <a:blip r:embed="rId2" cstate="print"/>
          <a:srcRect/>
          <a:stretch>
            <a:fillRect/>
          </a:stretch>
        </p:blipFill>
        <p:spPr bwMode="auto">
          <a:xfrm>
            <a:off x="990600" y="1219200"/>
            <a:ext cx="7772400" cy="5181600"/>
          </a:xfrm>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linds(horizontal)">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543800" cy="655638"/>
          </a:xfrm>
          <a:solidFill>
            <a:srgbClr val="00B0F0"/>
          </a:solidFill>
        </p:spPr>
        <p:txBody>
          <a:bodyPr>
            <a:noAutofit/>
          </a:bodyPr>
          <a:lstStyle/>
          <a:p>
            <a:pPr>
              <a:defRPr/>
            </a:pPr>
            <a:r>
              <a:rPr lang="fa-IR" sz="2800" dirty="0" smtClean="0">
                <a:cs typeface="B Titr" pitchFamily="2" charset="-78"/>
              </a:rPr>
              <a:t>کنترل کیفی آب آشامیدنی </a:t>
            </a:r>
            <a:r>
              <a:rPr lang="fa-IR" sz="2800" dirty="0" smtClean="0">
                <a:effectLst>
                  <a:outerShdw blurRad="38100" dist="38100" dir="2700000" algn="tl">
                    <a:srgbClr val="000000">
                      <a:alpha val="43137"/>
                    </a:srgbClr>
                  </a:outerShdw>
                </a:effectLst>
                <a:cs typeface="B Titr" pitchFamily="2" charset="-78"/>
              </a:rPr>
              <a:t>بازرسی از سیستمهای تامین آب</a:t>
            </a:r>
            <a:endParaRPr lang="en-US" sz="2800" dirty="0">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bwMode="auto">
          <a:xfrm>
            <a:off x="1066801" y="1362075"/>
            <a:ext cx="7648574" cy="4962525"/>
          </a:xfrm>
        </p:spPr>
        <p:txBody>
          <a:bodyPr wrap="square" lIns="91440" tIns="45720" rIns="91440" bIns="45720" numCol="1" anchor="t" anchorCtr="0" compatLnSpc="1">
            <a:prstTxWarp prst="textNoShape">
              <a:avLst/>
            </a:prstTxWarp>
          </a:bodyPr>
          <a:lstStyle/>
          <a:p>
            <a:pPr algn="justLow" rtl="1">
              <a:lnSpc>
                <a:spcPct val="150000"/>
              </a:lnSpc>
            </a:pPr>
            <a:r>
              <a:rPr lang="ar-SA" sz="4000" dirty="0" smtClean="0">
                <a:cs typeface="B Mitra" pitchFamily="2" charset="-78"/>
              </a:rPr>
              <a:t>با انجام بازرسي از سيستم هاي تامين</a:t>
            </a:r>
            <a:r>
              <a:rPr lang="fa-IR" sz="4000" dirty="0" smtClean="0">
                <a:cs typeface="B Mitra" pitchFamily="2" charset="-78"/>
              </a:rPr>
              <a:t> آب </a:t>
            </a:r>
            <a:r>
              <a:rPr lang="fa-IR" sz="4000" b="1" u="sng" dirty="0" smtClean="0">
                <a:solidFill>
                  <a:srgbClr val="FF0000"/>
                </a:solidFill>
                <a:cs typeface="B Mitra" pitchFamily="2" charset="-78"/>
              </a:rPr>
              <a:t>خطرات بالقوه</a:t>
            </a:r>
            <a:r>
              <a:rPr lang="fa-IR" sz="4000" dirty="0" smtClean="0">
                <a:cs typeface="B Mitra" pitchFamily="2" charset="-78"/>
              </a:rPr>
              <a:t> سیستم شناسایی می شود.</a:t>
            </a:r>
          </a:p>
          <a:p>
            <a:pPr algn="justLow" rtl="1">
              <a:lnSpc>
                <a:spcPct val="150000"/>
              </a:lnSpc>
            </a:pPr>
            <a:r>
              <a:rPr lang="fa-IR" sz="4000" dirty="0" smtClean="0">
                <a:cs typeface="B Mitra" pitchFamily="2" charset="-78"/>
              </a:rPr>
              <a:t>بازرسی برای هر سیستم  می تواند با توجه به </a:t>
            </a:r>
            <a:r>
              <a:rPr lang="fa-IR" sz="4000" b="1" u="sng" dirty="0" smtClean="0">
                <a:solidFill>
                  <a:srgbClr val="00B050"/>
                </a:solidFill>
                <a:cs typeface="B Mitra" pitchFamily="2" charset="-78"/>
              </a:rPr>
              <a:t>فرمهای مربوطه </a:t>
            </a:r>
            <a:r>
              <a:rPr lang="fa-IR" sz="4000" dirty="0" smtClean="0">
                <a:cs typeface="B Mitra" pitchFamily="2" charset="-78"/>
              </a:rPr>
              <a:t>صورت گیرد .</a:t>
            </a:r>
            <a:endParaRPr lang="en-US" sz="4000" dirty="0" smtClean="0">
              <a:cs typeface="B Mitra" pitchFamily="2" charset="-78"/>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4800600" y="2743200"/>
          <a:ext cx="4191000" cy="4016825"/>
        </p:xfrm>
        <a:graphic>
          <a:graphicData uri="http://schemas.openxmlformats.org/drawingml/2006/table">
            <a:tbl>
              <a:tblPr rtl="1"/>
              <a:tblGrid>
                <a:gridCol w="3439146"/>
                <a:gridCol w="751854"/>
              </a:tblGrid>
              <a:tr h="280851">
                <a:tc>
                  <a:txBody>
                    <a:bodyPr/>
                    <a:lstStyle/>
                    <a:p>
                      <a:pPr algn="ctr" rtl="1">
                        <a:spcAft>
                          <a:spcPts val="0"/>
                        </a:spcAft>
                      </a:pPr>
                      <a:r>
                        <a:rPr lang="fa-IR" sz="1200" dirty="0">
                          <a:latin typeface="Times New Roman"/>
                          <a:ea typeface="Times New Roman"/>
                          <a:cs typeface="B Lotus"/>
                        </a:rPr>
                        <a:t>سوال</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پاسخ</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851">
                <a:tc>
                  <a:txBody>
                    <a:bodyPr/>
                    <a:lstStyle/>
                    <a:p>
                      <a:pPr algn="just" rtl="1">
                        <a:spcAft>
                          <a:spcPts val="0"/>
                        </a:spcAft>
                      </a:pPr>
                      <a:r>
                        <a:rPr lang="fa-IR" sz="1200">
                          <a:latin typeface="Times New Roman"/>
                          <a:ea typeface="Times New Roman"/>
                          <a:cs typeface="B Lotus"/>
                        </a:rPr>
                        <a:t>1- آیا توالت یا لوله فاضلاب در شعاع 100 متری تلمبه خانه وجود دارد؟</a:t>
                      </a:r>
                      <a:endParaRPr lang="en-US" sz="120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بلی/ خیر</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851">
                <a:tc>
                  <a:txBody>
                    <a:bodyPr/>
                    <a:lstStyle/>
                    <a:p>
                      <a:pPr algn="just" rtl="1">
                        <a:spcAft>
                          <a:spcPts val="0"/>
                        </a:spcAft>
                      </a:pPr>
                      <a:r>
                        <a:rPr lang="fa-IR" sz="1200">
                          <a:latin typeface="Times New Roman"/>
                          <a:ea typeface="Times New Roman"/>
                          <a:cs typeface="B Lotus"/>
                        </a:rPr>
                        <a:t>2- آیا نزدیکترین توالت فاقد سیستم فاضلابرو می باشد؟</a:t>
                      </a:r>
                      <a:endParaRPr lang="en-US" sz="120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بلی/ خیر</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851">
                <a:tc>
                  <a:txBody>
                    <a:bodyPr/>
                    <a:lstStyle/>
                    <a:p>
                      <a:pPr algn="just" rtl="1">
                        <a:spcAft>
                          <a:spcPts val="0"/>
                        </a:spcAft>
                      </a:pPr>
                      <a:r>
                        <a:rPr lang="fa-IR" sz="1200" dirty="0">
                          <a:latin typeface="Times New Roman"/>
                          <a:ea typeface="Times New Roman"/>
                          <a:cs typeface="B Lotus"/>
                        </a:rPr>
                        <a:t>3- آیا هیچگونه منبع آلودگی در شعاع 50 متری وجود دارد؟</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بلی/ خیر</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851">
                <a:tc>
                  <a:txBody>
                    <a:bodyPr/>
                    <a:lstStyle/>
                    <a:p>
                      <a:pPr algn="just" rtl="1">
                        <a:spcAft>
                          <a:spcPts val="0"/>
                        </a:spcAft>
                      </a:pPr>
                      <a:r>
                        <a:rPr lang="fa-IR" sz="1200">
                          <a:latin typeface="Times New Roman"/>
                          <a:ea typeface="Times New Roman"/>
                          <a:cs typeface="B Lotus"/>
                        </a:rPr>
                        <a:t>4- آیا چاه سربازی در شعاع 100 متری وجود دارد؟</a:t>
                      </a:r>
                      <a:endParaRPr lang="en-US" sz="120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بلی/ خیر</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851">
                <a:tc>
                  <a:txBody>
                    <a:bodyPr/>
                    <a:lstStyle/>
                    <a:p>
                      <a:pPr algn="just" rtl="1">
                        <a:spcAft>
                          <a:spcPts val="0"/>
                        </a:spcAft>
                      </a:pPr>
                      <a:r>
                        <a:rPr lang="fa-IR" sz="1200">
                          <a:latin typeface="Times New Roman"/>
                          <a:ea typeface="Times New Roman"/>
                          <a:cs typeface="B Lotus"/>
                        </a:rPr>
                        <a:t>5- آیا لوله زهکشی اطراف تلمبه خانه دچار شکستگی است؟</a:t>
                      </a:r>
                      <a:endParaRPr lang="en-US" sz="120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بلی/ خیر</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1703">
                <a:tc>
                  <a:txBody>
                    <a:bodyPr/>
                    <a:lstStyle/>
                    <a:p>
                      <a:pPr algn="just" rtl="1">
                        <a:spcAft>
                          <a:spcPts val="0"/>
                        </a:spcAft>
                      </a:pPr>
                      <a:r>
                        <a:rPr lang="fa-IR" sz="1200">
                          <a:latin typeface="Times New Roman"/>
                          <a:ea typeface="Times New Roman"/>
                          <a:cs typeface="B Lotus"/>
                        </a:rPr>
                        <a:t>6- آیا نرده های حصار دچار صدمه دیدگی شده اند که منجر به ورود حیوانات شود؟</a:t>
                      </a:r>
                      <a:endParaRPr lang="en-US" sz="120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dirty="0">
                          <a:latin typeface="Times New Roman"/>
                          <a:ea typeface="Times New Roman"/>
                          <a:cs typeface="B Lotus"/>
                        </a:rPr>
                        <a:t>بلی/ خیر</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851">
                <a:tc>
                  <a:txBody>
                    <a:bodyPr/>
                    <a:lstStyle/>
                    <a:p>
                      <a:pPr algn="just" rtl="1">
                        <a:spcAft>
                          <a:spcPts val="0"/>
                        </a:spcAft>
                      </a:pPr>
                      <a:r>
                        <a:rPr lang="fa-IR" sz="1200">
                          <a:latin typeface="Times New Roman"/>
                          <a:ea typeface="Times New Roman"/>
                          <a:cs typeface="B Lotus"/>
                        </a:rPr>
                        <a:t>7- آ یا کف تلمبه خانه نسبت به نفوذ آب نفوذناپذیر است؟</a:t>
                      </a:r>
                      <a:endParaRPr lang="en-US" sz="120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بلی/ خیر</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851">
                <a:tc>
                  <a:txBody>
                    <a:bodyPr/>
                    <a:lstStyle/>
                    <a:p>
                      <a:pPr algn="just" rtl="1">
                        <a:spcAft>
                          <a:spcPts val="0"/>
                        </a:spcAft>
                      </a:pPr>
                      <a:r>
                        <a:rPr lang="fa-IR" sz="1200">
                          <a:latin typeface="Times New Roman"/>
                          <a:ea typeface="Times New Roman"/>
                          <a:cs typeface="B Lotus"/>
                        </a:rPr>
                        <a:t>8- آیا در داخل تلمبه خانه محل های تجمع آب وجود دارد؟</a:t>
                      </a:r>
                      <a:endParaRPr lang="en-US" sz="120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بلی/ خیر</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851">
                <a:tc>
                  <a:txBody>
                    <a:bodyPr/>
                    <a:lstStyle/>
                    <a:p>
                      <a:pPr algn="just" rtl="1">
                        <a:spcAft>
                          <a:spcPts val="0"/>
                        </a:spcAft>
                      </a:pPr>
                      <a:r>
                        <a:rPr lang="fa-IR" sz="1200">
                          <a:latin typeface="Times New Roman"/>
                          <a:ea typeface="Times New Roman"/>
                          <a:cs typeface="B Lotus"/>
                        </a:rPr>
                        <a:t>9- آیا آب بندی چاه فاقد اصول بهسازی است؟</a:t>
                      </a:r>
                      <a:endParaRPr lang="en-US" sz="120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200">
                          <a:latin typeface="Times New Roman"/>
                          <a:ea typeface="Times New Roman"/>
                          <a:cs typeface="B Lotus"/>
                        </a:rPr>
                        <a:t>بلی/ خیر</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851">
                <a:tc>
                  <a:txBody>
                    <a:bodyPr/>
                    <a:lstStyle/>
                    <a:p>
                      <a:pPr algn="just" rtl="1">
                        <a:spcAft>
                          <a:spcPts val="0"/>
                        </a:spcAft>
                      </a:pPr>
                      <a:r>
                        <a:rPr lang="fa-IR" sz="1200">
                          <a:latin typeface="Times New Roman"/>
                          <a:ea typeface="Times New Roman"/>
                          <a:cs typeface="B Lotus"/>
                        </a:rPr>
                        <a:t>کل امتیاز ریسک (از 9 نمره)</a:t>
                      </a:r>
                      <a:endParaRPr lang="en-US" sz="120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endParaRPr lang="fa-IR" sz="1200">
                        <a:latin typeface="Times New Roman"/>
                        <a:ea typeface="Times New Roman"/>
                        <a:cs typeface="B Lotu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1703">
                <a:tc gridSpan="2">
                  <a:txBody>
                    <a:bodyPr/>
                    <a:lstStyle/>
                    <a:p>
                      <a:pPr algn="just" rtl="1">
                        <a:spcAft>
                          <a:spcPts val="0"/>
                        </a:spcAft>
                      </a:pPr>
                      <a:r>
                        <a:rPr lang="fa-IR" sz="1200" dirty="0">
                          <a:latin typeface="Times New Roman"/>
                          <a:ea typeface="Times New Roman"/>
                          <a:cs typeface="B Lotus"/>
                        </a:rPr>
                        <a:t>امتیاز ریسک:</a:t>
                      </a:r>
                      <a:endParaRPr lang="en-US" sz="1200" dirty="0">
                        <a:latin typeface="Times New Roman"/>
                        <a:ea typeface="Times New Roman"/>
                        <a:cs typeface="Arial"/>
                      </a:endParaRPr>
                    </a:p>
                    <a:p>
                      <a:pPr algn="just" rtl="1">
                        <a:spcAft>
                          <a:spcPts val="0"/>
                        </a:spcAft>
                      </a:pPr>
                      <a:r>
                        <a:rPr lang="fa-IR" sz="1200" dirty="0">
                          <a:latin typeface="Times New Roman"/>
                          <a:ea typeface="Times New Roman"/>
                          <a:cs typeface="B Lotus"/>
                        </a:rPr>
                        <a:t>بالا (9- 7)      متوسط (6- 3)        پائین (2- 0)       </a:t>
                      </a:r>
                      <a:endParaRPr lang="en-US"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bl>
          </a:graphicData>
        </a:graphic>
      </p:graphicFrame>
      <p:sp>
        <p:nvSpPr>
          <p:cNvPr id="19498" name="Rectangle 1"/>
          <p:cNvSpPr>
            <a:spLocks noChangeArrowheads="1"/>
          </p:cNvSpPr>
          <p:nvPr/>
        </p:nvSpPr>
        <p:spPr bwMode="auto">
          <a:xfrm>
            <a:off x="4495800" y="228600"/>
            <a:ext cx="4648200" cy="2308225"/>
          </a:xfrm>
          <a:prstGeom prst="rect">
            <a:avLst/>
          </a:prstGeom>
          <a:noFill/>
          <a:ln w="9525">
            <a:noFill/>
            <a:miter lim="800000"/>
            <a:headEnd/>
            <a:tailEnd/>
          </a:ln>
        </p:spPr>
        <p:txBody>
          <a:bodyPr anchor="ctr">
            <a:spAutoFit/>
          </a:bodyPr>
          <a:lstStyle/>
          <a:p>
            <a:pPr algn="justLow" rtl="1"/>
            <a:r>
              <a:rPr lang="fa-IR" sz="1200" dirty="0">
                <a:ea typeface="Times New Roman" pitchFamily="18" charset="0"/>
                <a:cs typeface="B Lotus" pitchFamily="2" charset="-78"/>
              </a:rPr>
              <a:t>- نوع تسهیلات                           چاه های عمیق با سیستم مکانیزه</a:t>
            </a:r>
            <a:endParaRPr lang="en-US" sz="1100" dirty="0">
              <a:ea typeface="Times New Roman" pitchFamily="18" charset="0"/>
            </a:endParaRPr>
          </a:p>
          <a:p>
            <a:pPr algn="justLow" rtl="1" eaLnBrk="0" hangingPunct="0"/>
            <a:r>
              <a:rPr lang="fa-IR" sz="1200" dirty="0">
                <a:ea typeface="Times New Roman" pitchFamily="18" charset="0"/>
                <a:cs typeface="B Lotus" pitchFamily="2" charset="-78"/>
              </a:rPr>
              <a:t>1- اطلاعات عمومی                      : بخش </a:t>
            </a:r>
            <a:endParaRPr lang="en-US" sz="1100" dirty="0">
              <a:ea typeface="Times New Roman" pitchFamily="18" charset="0"/>
            </a:endParaRPr>
          </a:p>
          <a:p>
            <a:pPr algn="justLow" rtl="1" eaLnBrk="0" hangingPunct="0"/>
            <a:r>
              <a:rPr lang="fa-IR" sz="1200" dirty="0">
                <a:ea typeface="Times New Roman" pitchFamily="18" charset="0"/>
                <a:cs typeface="B Lotus" pitchFamily="2" charset="-78"/>
              </a:rPr>
              <a:t>                                               : محله </a:t>
            </a:r>
            <a:endParaRPr lang="en-US" sz="1100" dirty="0"/>
          </a:p>
          <a:p>
            <a:pPr algn="justLow" rtl="1" eaLnBrk="0" hangingPunct="0"/>
            <a:r>
              <a:rPr lang="fa-IR" sz="1200" dirty="0">
                <a:cs typeface="B Lotus" pitchFamily="2" charset="-78"/>
              </a:rPr>
              <a:t>2- شماره کد</a:t>
            </a:r>
            <a:endParaRPr lang="en-US" sz="1100" dirty="0"/>
          </a:p>
          <a:p>
            <a:pPr algn="justLow" rtl="1" eaLnBrk="0" hangingPunct="0"/>
            <a:r>
              <a:rPr lang="fa-IR" sz="1200" dirty="0">
                <a:cs typeface="B Lotus" pitchFamily="2" charset="-78"/>
              </a:rPr>
              <a:t>3- تاریخ بازدید</a:t>
            </a:r>
            <a:endParaRPr lang="en-US" sz="1100" dirty="0"/>
          </a:p>
          <a:p>
            <a:pPr algn="justLow" rtl="1" eaLnBrk="0" hangingPunct="0"/>
            <a:r>
              <a:rPr lang="fa-IR" sz="1200" dirty="0">
                <a:cs typeface="B Lotus" pitchFamily="2" charset="-78"/>
              </a:rPr>
              <a:t>4- آیا نمونه آب برداشت شده است؟  </a:t>
            </a:r>
            <a:endParaRPr lang="en-US" sz="1100" dirty="0"/>
          </a:p>
          <a:p>
            <a:pPr algn="justLow" rtl="1" eaLnBrk="0" hangingPunct="0"/>
            <a:r>
              <a:rPr lang="fa-IR" sz="1200" dirty="0">
                <a:cs typeface="B Lotus" pitchFamily="2" charset="-78"/>
              </a:rPr>
              <a:t>                       شماره نمونه:                                 </a:t>
            </a:r>
            <a:r>
              <a:rPr lang="en-US" sz="1200" dirty="0">
                <a:cs typeface="B Lotus" pitchFamily="2" charset="-78"/>
              </a:rPr>
              <a:t>FC/100 ml</a:t>
            </a:r>
            <a:r>
              <a:rPr lang="fa-IR" sz="1200" dirty="0">
                <a:cs typeface="B Lotus" pitchFamily="2" charset="-78"/>
              </a:rPr>
              <a:t> :</a:t>
            </a:r>
            <a:endParaRPr lang="en-US" sz="1100" dirty="0"/>
          </a:p>
          <a:p>
            <a:pPr algn="justLow" rtl="1" eaLnBrk="0" hangingPunct="0"/>
            <a:r>
              <a:rPr lang="en-US" sz="1200" dirty="0">
                <a:cs typeface="B Lotus" pitchFamily="2" charset="-78"/>
              </a:rPr>
              <a:t>II</a:t>
            </a:r>
            <a:r>
              <a:rPr lang="fa-IR" sz="1200" dirty="0">
                <a:cs typeface="B Lotus" pitchFamily="2" charset="-78"/>
              </a:rPr>
              <a:t>- اطلاعات تشخیصی برای ارزیابی</a:t>
            </a:r>
            <a:endParaRPr lang="en-US" sz="1100" dirty="0"/>
          </a:p>
          <a:p>
            <a:pPr algn="justLow" rtl="1" eaLnBrk="0" hangingPunct="0"/>
            <a:r>
              <a:rPr lang="en-US" sz="1200" dirty="0">
                <a:cs typeface="B Lotus" pitchFamily="2" charset="-78"/>
              </a:rPr>
              <a:t>III</a:t>
            </a:r>
            <a:r>
              <a:rPr lang="fa-IR" sz="1200" dirty="0">
                <a:cs typeface="B Lotus" pitchFamily="2" charset="-78"/>
              </a:rPr>
              <a:t>- نتایج و توصیه ها</a:t>
            </a:r>
            <a:endParaRPr lang="en-US" sz="1100" dirty="0"/>
          </a:p>
          <a:p>
            <a:pPr algn="justLow" rtl="1" eaLnBrk="0" hangingPunct="0"/>
            <a:r>
              <a:rPr lang="fa-IR" sz="1200" dirty="0">
                <a:cs typeface="B Lotus" pitchFamily="2" charset="-78"/>
              </a:rPr>
              <a:t>نقاط ریسک مهم در زیر درج شده است:                      (لیست شماره 10-1)</a:t>
            </a:r>
            <a:endParaRPr lang="en-US" sz="1100" dirty="0"/>
          </a:p>
          <a:p>
            <a:pPr algn="justLow" rtl="1" eaLnBrk="0" hangingPunct="0"/>
            <a:r>
              <a:rPr lang="fa-IR" sz="1200" dirty="0">
                <a:cs typeface="B Lotus" pitchFamily="2" charset="-78"/>
              </a:rPr>
              <a:t>                                                                      امضاء بازرس بهداشتی/ معاون                                                </a:t>
            </a:r>
            <a:endParaRPr lang="en-US" sz="1100" dirty="0"/>
          </a:p>
          <a:p>
            <a:pPr algn="justLow" rtl="1" eaLnBrk="0" hangingPunct="0"/>
            <a:r>
              <a:rPr lang="fa-IR" sz="1200" dirty="0">
                <a:cs typeface="B Lotus" pitchFamily="2" charset="-78"/>
              </a:rPr>
              <a:t>توصیه:</a:t>
            </a:r>
            <a:endParaRPr lang="fa-IR" dirty="0"/>
          </a:p>
        </p:txBody>
      </p:sp>
      <p:pic>
        <p:nvPicPr>
          <p:cNvPr id="19499" name="Picture 3"/>
          <p:cNvPicPr>
            <a:picLocks noChangeAspect="1" noChangeArrowheads="1"/>
          </p:cNvPicPr>
          <p:nvPr/>
        </p:nvPicPr>
        <p:blipFill>
          <a:blip r:embed="rId2" cstate="print"/>
          <a:srcRect/>
          <a:stretch>
            <a:fillRect/>
          </a:stretch>
        </p:blipFill>
        <p:spPr bwMode="auto">
          <a:xfrm>
            <a:off x="0" y="0"/>
            <a:ext cx="4724400" cy="6858000"/>
          </a:xfrm>
          <a:prstGeom prst="rect">
            <a:avLst/>
          </a:prstGeom>
          <a:noFill/>
          <a:ln w="9525">
            <a:noFill/>
            <a:miter lim="800000"/>
            <a:headEnd/>
            <a:tailEnd/>
          </a:ln>
        </p:spPr>
      </p:pic>
    </p:spTree>
  </p:cSld>
  <p:clrMapOvr>
    <a:masterClrMapping/>
  </p:clrMapOvr>
  <p:transition>
    <p:wip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1538" y="152400"/>
            <a:ext cx="7286676" cy="776270"/>
          </a:xfrm>
          <a:solidFill>
            <a:srgbClr val="00B0F0"/>
          </a:solidFill>
        </p:spPr>
        <p:txBody>
          <a:bodyPr>
            <a:noAutofit/>
          </a:bodyPr>
          <a:lstStyle/>
          <a:p>
            <a:pPr>
              <a:defRPr/>
            </a:pPr>
            <a:r>
              <a:rPr lang="fa-IR" sz="2400" dirty="0" smtClean="0">
                <a:cs typeface="B Titr" pitchFamily="2" charset="-78"/>
              </a:rPr>
              <a:t>کنترل کیفی آب آشامیدنی( </a:t>
            </a:r>
            <a:r>
              <a:rPr lang="fa-IR" sz="2400" b="1" dirty="0" smtClean="0">
                <a:cs typeface="B Titr" pitchFamily="2" charset="-78"/>
              </a:rPr>
              <a:t>ارزیابی سیستم تامین آب آشامیدنی)</a:t>
            </a:r>
            <a:endParaRPr lang="en-US" sz="2400" b="1" dirty="0">
              <a:cs typeface="B Titr" pitchFamily="2" charset="-78"/>
            </a:endParaRPr>
          </a:p>
        </p:txBody>
      </p:sp>
      <p:pic>
        <p:nvPicPr>
          <p:cNvPr id="20483" name="Content Placeholder 3"/>
          <p:cNvPicPr>
            <a:picLocks noGrp="1" noChangeAspect="1" noChangeArrowheads="1"/>
          </p:cNvPicPr>
          <p:nvPr>
            <p:ph idx="1"/>
          </p:nvPr>
        </p:nvPicPr>
        <p:blipFill>
          <a:blip r:embed="rId2" cstate="print"/>
          <a:srcRect/>
          <a:stretch>
            <a:fillRect/>
          </a:stretch>
        </p:blipFill>
        <p:spPr bwMode="auto">
          <a:xfrm>
            <a:off x="2643174" y="1295400"/>
            <a:ext cx="6500826" cy="5334000"/>
          </a:xfrm>
        </p:spPr>
      </p:pic>
      <p:pic>
        <p:nvPicPr>
          <p:cNvPr id="20484" name="Picture 4"/>
          <p:cNvPicPr>
            <a:picLocks noChangeAspect="1" noChangeArrowheads="1"/>
          </p:cNvPicPr>
          <p:nvPr/>
        </p:nvPicPr>
        <p:blipFill>
          <a:blip r:embed="rId3" cstate="print"/>
          <a:srcRect/>
          <a:stretch>
            <a:fillRect/>
          </a:stretch>
        </p:blipFill>
        <p:spPr bwMode="auto">
          <a:xfrm>
            <a:off x="0" y="1981200"/>
            <a:ext cx="2786050" cy="3352800"/>
          </a:xfrm>
          <a:prstGeom prst="rect">
            <a:avLst/>
          </a:prstGeom>
          <a:noFill/>
          <a:ln w="9525">
            <a:noFill/>
            <a:miter lim="800000"/>
            <a:headEnd/>
            <a:tailEnd/>
          </a:ln>
        </p:spPr>
      </p:pic>
      <p:sp>
        <p:nvSpPr>
          <p:cNvPr id="5" name="5-Point Star 4">
            <a:hlinkClick r:id="rId4" action="ppaction://hlinksldjump"/>
          </p:cNvPr>
          <p:cNvSpPr/>
          <p:nvPr/>
        </p:nvSpPr>
        <p:spPr>
          <a:xfrm>
            <a:off x="1600200" y="6248400"/>
            <a:ext cx="2286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wip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54032"/>
          </a:xfrm>
          <a:solidFill>
            <a:srgbClr val="92D050"/>
          </a:solidFill>
        </p:spPr>
        <p:txBody>
          <a:bodyPr>
            <a:normAutofit fontScale="90000"/>
          </a:bodyPr>
          <a:lstStyle/>
          <a:p>
            <a:r>
              <a:rPr lang="fa-IR" b="1" dirty="0" smtClean="0">
                <a:cs typeface="B Titr" pitchFamily="2" charset="-78"/>
              </a:rPr>
              <a:t>بهداشت آب استخرها</a:t>
            </a:r>
            <a:endParaRPr lang="fa-IR" b="1" dirty="0">
              <a:cs typeface="B Titr" pitchFamily="2" charset="-78"/>
            </a:endParaRPr>
          </a:p>
        </p:txBody>
      </p:sp>
      <p:sp>
        <p:nvSpPr>
          <p:cNvPr id="3" name="Content Placeholder 2"/>
          <p:cNvSpPr>
            <a:spLocks noGrp="1"/>
          </p:cNvSpPr>
          <p:nvPr>
            <p:ph idx="1"/>
          </p:nvPr>
        </p:nvSpPr>
        <p:spPr/>
        <p:txBody>
          <a:bodyPr>
            <a:normAutofit/>
          </a:bodyPr>
          <a:lstStyle/>
          <a:p>
            <a:pPr algn="just"/>
            <a:r>
              <a:rPr lang="ar-SA" sz="3600" dirty="0">
                <a:cs typeface="B Mitra" pitchFamily="2" charset="-78"/>
              </a:rPr>
              <a:t>كيفيت آب استخر هاي شنا از نظر سلامت آب و مشخصات ظاهري آن يكي از مهمترين عوامل در ايجاد نشاط و شادابي در شناگر و تبديل فضاي استخر به مكاني مفرح و شادي بخش براي استفاده كنندگان مي باشد.رعايت استانداردهاي بهداشتي در استخرهاي شنا جهت حفظ سلامت و بهداشت استفاده ‌كنندگان و همچنين رعايت بهداشت محيط زيست از ضروريات مي‌باشد.</a:t>
            </a:r>
            <a:endParaRPr lang="en-US" sz="3600" dirty="0">
              <a:cs typeface="B Mitra" pitchFamily="2" charset="-78"/>
            </a:endParaRPr>
          </a:p>
          <a:p>
            <a:pPr algn="just"/>
            <a:endParaRPr lang="fa-IR" sz="3600" dirty="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54032"/>
          </a:xfrm>
          <a:solidFill>
            <a:srgbClr val="92D050"/>
          </a:solidFill>
        </p:spPr>
        <p:txBody>
          <a:bodyPr>
            <a:normAutofit fontScale="90000"/>
          </a:bodyPr>
          <a:lstStyle/>
          <a:p>
            <a:r>
              <a:rPr lang="fa-IR" b="1" dirty="0" smtClean="0">
                <a:cs typeface="B Titr" pitchFamily="2" charset="-78"/>
              </a:rPr>
              <a:t>بهداشت آب استخرها</a:t>
            </a:r>
            <a:endParaRPr lang="fa-IR" b="1" dirty="0">
              <a:cs typeface="B Titr" pitchFamily="2" charset="-78"/>
            </a:endParaRPr>
          </a:p>
        </p:txBody>
      </p:sp>
      <p:sp>
        <p:nvSpPr>
          <p:cNvPr id="3" name="Content Placeholder 2"/>
          <p:cNvSpPr>
            <a:spLocks noGrp="1"/>
          </p:cNvSpPr>
          <p:nvPr>
            <p:ph idx="1"/>
          </p:nvPr>
        </p:nvSpPr>
        <p:spPr/>
        <p:txBody>
          <a:bodyPr>
            <a:normAutofit/>
          </a:bodyPr>
          <a:lstStyle/>
          <a:p>
            <a:pPr algn="just">
              <a:buNone/>
            </a:pPr>
            <a:r>
              <a:rPr lang="ar-SA" sz="4000" b="1" dirty="0" smtClean="0">
                <a:cs typeface="B Mitra" pitchFamily="2" charset="-78"/>
              </a:rPr>
              <a:t> </a:t>
            </a:r>
            <a:r>
              <a:rPr lang="ar-SA" sz="4000" dirty="0" smtClean="0">
                <a:cs typeface="B Mitra" pitchFamily="2" charset="-78"/>
              </a:rPr>
              <a:t>کیفیت آب استخرهای شنا توسط عوامل شیمیائی، فیزیکی و بیولوژیکی تعیین می شود. </a:t>
            </a:r>
            <a:r>
              <a:rPr lang="fa-IR" sz="4000" dirty="0" smtClean="0">
                <a:cs typeface="B Mitra" pitchFamily="2" charset="-78"/>
              </a:rPr>
              <a:t>این عوامل در </a:t>
            </a:r>
            <a:r>
              <a:rPr lang="ar-SA" sz="4000" dirty="0" smtClean="0">
                <a:cs typeface="B Mitra" pitchFamily="2" charset="-78"/>
              </a:rPr>
              <a:t> استاندارد ملي </a:t>
            </a:r>
            <a:r>
              <a:rPr lang="ar-SA" sz="4000" b="1" dirty="0" smtClean="0">
                <a:solidFill>
                  <a:srgbClr val="00B050"/>
                </a:solidFill>
                <a:cs typeface="B Mitra" pitchFamily="2" charset="-78"/>
              </a:rPr>
              <a:t>11203</a:t>
            </a:r>
            <a:r>
              <a:rPr lang="ar-SA" sz="4000" dirty="0" smtClean="0">
                <a:cs typeface="B Mitra" pitchFamily="2" charset="-78"/>
              </a:rPr>
              <a:t> مد نظر قرار گيرد. نمونه برداري براي انجام آزمون هاي لازم بايد مطابق استاندارد ملي ايران به شماره 4208 انجام گيرد</a:t>
            </a:r>
            <a:r>
              <a:rPr lang="en-US" sz="4000" dirty="0" smtClean="0">
                <a:cs typeface="B Mitra" pitchFamily="2" charset="-78"/>
              </a:rPr>
              <a:t>.</a:t>
            </a:r>
            <a:endParaRPr lang="fa-IR" sz="4000" dirty="0" smtClean="0">
              <a:cs typeface="B Mitra" pitchFamily="2" charset="-78"/>
            </a:endParaRPr>
          </a:p>
          <a:p>
            <a:pPr algn="just">
              <a:buNone/>
            </a:pPr>
            <a:endParaRPr lang="fa-IR" sz="4000" dirty="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54032"/>
          </a:xfrm>
          <a:solidFill>
            <a:srgbClr val="92D050"/>
          </a:solidFill>
        </p:spPr>
        <p:txBody>
          <a:bodyPr>
            <a:normAutofit fontScale="90000"/>
          </a:bodyPr>
          <a:lstStyle/>
          <a:p>
            <a:r>
              <a:rPr lang="fa-IR" b="1" dirty="0" smtClean="0">
                <a:cs typeface="B Titr" pitchFamily="2" charset="-78"/>
              </a:rPr>
              <a:t>بهداشت آب استخرها</a:t>
            </a:r>
            <a:endParaRPr lang="fa-IR" b="1" dirty="0">
              <a:cs typeface="B Titr" pitchFamily="2" charset="-78"/>
            </a:endParaRPr>
          </a:p>
        </p:txBody>
      </p:sp>
      <p:sp>
        <p:nvSpPr>
          <p:cNvPr id="3" name="Content Placeholder 2"/>
          <p:cNvSpPr>
            <a:spLocks noGrp="1"/>
          </p:cNvSpPr>
          <p:nvPr>
            <p:ph idx="1"/>
          </p:nvPr>
        </p:nvSpPr>
        <p:spPr>
          <a:xfrm>
            <a:off x="457200" y="1285860"/>
            <a:ext cx="8229600" cy="4840303"/>
          </a:xfrm>
        </p:spPr>
        <p:txBody>
          <a:bodyPr>
            <a:normAutofit/>
          </a:bodyPr>
          <a:lstStyle/>
          <a:p>
            <a:pPr algn="just">
              <a:buNone/>
            </a:pPr>
            <a:r>
              <a:rPr lang="ar-SA" b="1" dirty="0" smtClean="0">
                <a:solidFill>
                  <a:srgbClr val="FF0000"/>
                </a:solidFill>
                <a:cs typeface="B Mitra" pitchFamily="2" charset="-78"/>
              </a:rPr>
              <a:t>ويژگي هاي باكتريولوژيكي</a:t>
            </a:r>
            <a:endParaRPr lang="fa-IR" dirty="0">
              <a:solidFill>
                <a:srgbClr val="FF0000"/>
              </a:solidFill>
              <a:cs typeface="B Mitra" pitchFamily="2" charset="-78"/>
            </a:endParaRPr>
          </a:p>
        </p:txBody>
      </p:sp>
      <p:graphicFrame>
        <p:nvGraphicFramePr>
          <p:cNvPr id="4" name="Content Placeholder 3"/>
          <p:cNvGraphicFramePr>
            <a:graphicFrameLocks/>
          </p:cNvGraphicFramePr>
          <p:nvPr/>
        </p:nvGraphicFramePr>
        <p:xfrm>
          <a:off x="500034" y="2071676"/>
          <a:ext cx="8229600" cy="4033266"/>
        </p:xfrm>
        <a:graphic>
          <a:graphicData uri="http://schemas.openxmlformats.org/drawingml/2006/table">
            <a:tbl>
              <a:tblPr rtl="1" firstRow="1" bandRow="1">
                <a:tableStyleId>{5C22544A-7EE6-4342-B048-85BDC9FD1C3A}</a:tableStyleId>
              </a:tblPr>
              <a:tblGrid>
                <a:gridCol w="2743200"/>
                <a:gridCol w="2743200"/>
                <a:gridCol w="2743200"/>
              </a:tblGrid>
              <a:tr h="638036">
                <a:tc>
                  <a:txBody>
                    <a:bodyPr/>
                    <a:lstStyle/>
                    <a:p>
                      <a:pPr algn="ctr" rtl="1">
                        <a:lnSpc>
                          <a:spcPct val="115000"/>
                        </a:lnSpc>
                        <a:spcAft>
                          <a:spcPts val="1000"/>
                        </a:spcAft>
                      </a:pPr>
                      <a:r>
                        <a:rPr lang="ar-SA" sz="1800" b="1" i="0" dirty="0">
                          <a:latin typeface="Calibri"/>
                          <a:ea typeface="Times New Roman"/>
                          <a:cs typeface="B Titr" pitchFamily="2" charset="-78"/>
                        </a:rPr>
                        <a:t>نوع باکتری</a:t>
                      </a:r>
                      <a:endParaRPr lang="en-US" sz="1600" dirty="0">
                        <a:latin typeface="Calibri"/>
                        <a:ea typeface="Times New Roman"/>
                        <a:cs typeface="B Titr" pitchFamily="2" charset="-78"/>
                      </a:endParaRPr>
                    </a:p>
                  </a:txBody>
                  <a:tcPr marL="68580" marR="68580" marT="0" marB="0"/>
                </a:tc>
                <a:tc>
                  <a:txBody>
                    <a:bodyPr/>
                    <a:lstStyle/>
                    <a:p>
                      <a:pPr algn="ctr" rtl="1">
                        <a:lnSpc>
                          <a:spcPct val="115000"/>
                        </a:lnSpc>
                        <a:spcAft>
                          <a:spcPts val="1000"/>
                        </a:spcAft>
                      </a:pPr>
                      <a:r>
                        <a:rPr lang="ar-SA" sz="1800" b="1" i="0" dirty="0">
                          <a:latin typeface="Calibri"/>
                          <a:ea typeface="Times New Roman"/>
                          <a:cs typeface="B Titr" pitchFamily="2" charset="-78"/>
                        </a:rPr>
                        <a:t>حد مجاز</a:t>
                      </a:r>
                      <a:endParaRPr lang="en-US" sz="1600" dirty="0">
                        <a:latin typeface="Calibri"/>
                        <a:ea typeface="Times New Roman"/>
                        <a:cs typeface="B Titr" pitchFamily="2" charset="-78"/>
                      </a:endParaRPr>
                    </a:p>
                  </a:txBody>
                  <a:tcPr marL="68580" marR="68580" marT="0" marB="0"/>
                </a:tc>
                <a:tc>
                  <a:txBody>
                    <a:bodyPr/>
                    <a:lstStyle/>
                    <a:p>
                      <a:pPr algn="ctr" rtl="1">
                        <a:lnSpc>
                          <a:spcPct val="115000"/>
                        </a:lnSpc>
                        <a:spcAft>
                          <a:spcPts val="1000"/>
                        </a:spcAft>
                      </a:pPr>
                      <a:r>
                        <a:rPr lang="ar-SA" sz="1800" b="1" i="0" dirty="0">
                          <a:latin typeface="Calibri"/>
                          <a:ea typeface="Times New Roman"/>
                          <a:cs typeface="B Titr" pitchFamily="2" charset="-78"/>
                        </a:rPr>
                        <a:t>روش ازمون</a:t>
                      </a:r>
                      <a:endParaRPr lang="en-US" sz="1600" dirty="0">
                        <a:latin typeface="Calibri"/>
                        <a:ea typeface="Times New Roman"/>
                        <a:cs typeface="B Titr" pitchFamily="2" charset="-78"/>
                      </a:endParaRPr>
                    </a:p>
                  </a:txBody>
                  <a:tcPr marL="68580" marR="68580" marT="0" marB="0"/>
                </a:tc>
              </a:tr>
              <a:tr h="679046">
                <a:tc>
                  <a:txBody>
                    <a:bodyPr/>
                    <a:lstStyle/>
                    <a:p>
                      <a:pPr algn="justLow" rtl="1">
                        <a:lnSpc>
                          <a:spcPct val="115000"/>
                        </a:lnSpc>
                        <a:spcAft>
                          <a:spcPts val="1000"/>
                        </a:spcAft>
                      </a:pPr>
                      <a:r>
                        <a:rPr lang="ar-SA" sz="1800" b="1" i="0">
                          <a:latin typeface="Calibri"/>
                          <a:ea typeface="Times New Roman"/>
                          <a:cs typeface="B Mitra" pitchFamily="2" charset="-78"/>
                        </a:rPr>
                        <a:t>کل کلیفرم های گرماپای</a:t>
                      </a:r>
                      <a:endParaRPr lang="en-US" sz="1600">
                        <a:latin typeface="Calibri"/>
                        <a:ea typeface="Times New Roman"/>
                        <a:cs typeface="B Mitra" pitchFamily="2" charset="-78"/>
                      </a:endParaRPr>
                    </a:p>
                  </a:txBody>
                  <a:tcPr marL="68580" marR="68580" marT="0" marB="0"/>
                </a:tc>
                <a:tc>
                  <a:txBody>
                    <a:bodyPr/>
                    <a:lstStyle/>
                    <a:p>
                      <a:pPr algn="justLow" rtl="1">
                        <a:lnSpc>
                          <a:spcPct val="115000"/>
                        </a:lnSpc>
                        <a:spcAft>
                          <a:spcPts val="1000"/>
                        </a:spcAft>
                      </a:pPr>
                      <a:r>
                        <a:rPr lang="ar-SA" sz="1800" b="1" i="0">
                          <a:latin typeface="Calibri"/>
                          <a:ea typeface="Times New Roman"/>
                          <a:cs typeface="B Mitra" pitchFamily="2" charset="-78"/>
                        </a:rPr>
                        <a:t>کمتر از 1 در 100 میلی لیتر</a:t>
                      </a:r>
                      <a:endParaRPr lang="en-US" sz="1600">
                        <a:latin typeface="Calibri"/>
                        <a:ea typeface="Times New Roman"/>
                        <a:cs typeface="B Mitra" pitchFamily="2" charset="-78"/>
                      </a:endParaRPr>
                    </a:p>
                  </a:txBody>
                  <a:tcPr marL="68580" marR="68580" marT="0" marB="0"/>
                </a:tc>
                <a:tc>
                  <a:txBody>
                    <a:bodyPr/>
                    <a:lstStyle/>
                    <a:p>
                      <a:pPr algn="justLow" rtl="1">
                        <a:lnSpc>
                          <a:spcPct val="115000"/>
                        </a:lnSpc>
                        <a:spcAft>
                          <a:spcPts val="1000"/>
                        </a:spcAft>
                      </a:pPr>
                      <a:r>
                        <a:rPr lang="ar-SA" sz="1800" b="1" i="0">
                          <a:latin typeface="Calibri"/>
                          <a:ea typeface="Times New Roman"/>
                          <a:cs typeface="B Mitra" pitchFamily="2" charset="-78"/>
                        </a:rPr>
                        <a:t>استاندارد ملی ایران به شماره 3759</a:t>
                      </a:r>
                      <a:endParaRPr lang="en-US" sz="1600">
                        <a:latin typeface="Calibri"/>
                        <a:ea typeface="Times New Roman"/>
                        <a:cs typeface="B Mitra" pitchFamily="2" charset="-78"/>
                      </a:endParaRPr>
                    </a:p>
                  </a:txBody>
                  <a:tcPr marL="68580" marR="68580" marT="0" marB="0"/>
                </a:tc>
              </a:tr>
              <a:tr h="679046">
                <a:tc>
                  <a:txBody>
                    <a:bodyPr/>
                    <a:lstStyle/>
                    <a:p>
                      <a:pPr algn="justLow" rtl="1">
                        <a:lnSpc>
                          <a:spcPct val="115000"/>
                        </a:lnSpc>
                        <a:spcAft>
                          <a:spcPts val="1000"/>
                        </a:spcAft>
                      </a:pPr>
                      <a:r>
                        <a:rPr lang="ar-SA" sz="1800" b="1" i="0">
                          <a:latin typeface="Calibri"/>
                          <a:ea typeface="Times New Roman"/>
                          <a:cs typeface="B Mitra" pitchFamily="2" charset="-78"/>
                        </a:rPr>
                        <a:t>لژیونلا</a:t>
                      </a:r>
                      <a:endParaRPr lang="en-US" sz="1600">
                        <a:latin typeface="Calibri"/>
                        <a:ea typeface="Times New Roman"/>
                        <a:cs typeface="B Mitra" pitchFamily="2" charset="-78"/>
                      </a:endParaRPr>
                    </a:p>
                  </a:txBody>
                  <a:tcPr marL="68580" marR="68580" marT="0" marB="0"/>
                </a:tc>
                <a:tc>
                  <a:txBody>
                    <a:bodyPr/>
                    <a:lstStyle/>
                    <a:p>
                      <a:pPr algn="justLow" rtl="1">
                        <a:lnSpc>
                          <a:spcPct val="115000"/>
                        </a:lnSpc>
                        <a:spcAft>
                          <a:spcPts val="1000"/>
                        </a:spcAft>
                      </a:pPr>
                      <a:r>
                        <a:rPr lang="ar-SA" sz="1800" b="1" i="0">
                          <a:latin typeface="Calibri"/>
                          <a:ea typeface="Times New Roman"/>
                          <a:cs typeface="B Mitra" pitchFamily="2" charset="-78"/>
                        </a:rPr>
                        <a:t>کمتر از 1 در 100 میلی لیتر</a:t>
                      </a:r>
                      <a:endParaRPr lang="en-US" sz="1600">
                        <a:latin typeface="Calibri"/>
                        <a:ea typeface="Times New Roman"/>
                        <a:cs typeface="B Mitra" pitchFamily="2" charset="-78"/>
                      </a:endParaRPr>
                    </a:p>
                  </a:txBody>
                  <a:tcPr marL="68580" marR="68580" marT="0" marB="0"/>
                </a:tc>
                <a:tc>
                  <a:txBody>
                    <a:bodyPr/>
                    <a:lstStyle/>
                    <a:p>
                      <a:pPr algn="justLow" rtl="1">
                        <a:lnSpc>
                          <a:spcPct val="115000"/>
                        </a:lnSpc>
                        <a:spcAft>
                          <a:spcPts val="1000"/>
                        </a:spcAft>
                      </a:pPr>
                      <a:r>
                        <a:rPr lang="ar-SA" sz="1800" b="1" i="0">
                          <a:latin typeface="Calibri"/>
                          <a:ea typeface="Times New Roman"/>
                          <a:cs typeface="B Mitra" pitchFamily="2" charset="-78"/>
                        </a:rPr>
                        <a:t>استاندارد ملی ایران به شماره 5859</a:t>
                      </a:r>
                      <a:endParaRPr lang="en-US" sz="1600">
                        <a:latin typeface="Calibri"/>
                        <a:ea typeface="Times New Roman"/>
                        <a:cs typeface="B Mitra" pitchFamily="2" charset="-78"/>
                      </a:endParaRPr>
                    </a:p>
                  </a:txBody>
                  <a:tcPr marL="68580" marR="68580" marT="0" marB="0"/>
                </a:tc>
              </a:tr>
              <a:tr h="679046">
                <a:tc>
                  <a:txBody>
                    <a:bodyPr/>
                    <a:lstStyle/>
                    <a:p>
                      <a:pPr algn="justLow" rtl="1">
                        <a:lnSpc>
                          <a:spcPct val="115000"/>
                        </a:lnSpc>
                        <a:spcAft>
                          <a:spcPts val="1000"/>
                        </a:spcAft>
                      </a:pPr>
                      <a:r>
                        <a:rPr lang="ar-SA" sz="1800" b="1" i="0">
                          <a:latin typeface="Calibri"/>
                          <a:ea typeface="Times New Roman"/>
                          <a:cs typeface="B Mitra" pitchFamily="2" charset="-78"/>
                        </a:rPr>
                        <a:t>باکتری های هتروتروف</a:t>
                      </a:r>
                      <a:endParaRPr lang="en-US" sz="1600">
                        <a:latin typeface="Calibri"/>
                        <a:ea typeface="Times New Roman"/>
                        <a:cs typeface="B Mitra" pitchFamily="2" charset="-78"/>
                      </a:endParaRPr>
                    </a:p>
                  </a:txBody>
                  <a:tcPr marL="68580" marR="68580" marT="0" marB="0"/>
                </a:tc>
                <a:tc>
                  <a:txBody>
                    <a:bodyPr/>
                    <a:lstStyle/>
                    <a:p>
                      <a:pPr algn="justLow" rtl="1">
                        <a:lnSpc>
                          <a:spcPct val="115000"/>
                        </a:lnSpc>
                        <a:spcAft>
                          <a:spcPts val="1000"/>
                        </a:spcAft>
                      </a:pPr>
                      <a:r>
                        <a:rPr lang="ar-SA" sz="1800" b="1" i="0">
                          <a:latin typeface="Calibri"/>
                          <a:ea typeface="Times New Roman"/>
                          <a:cs typeface="B Mitra" pitchFamily="2" charset="-78"/>
                        </a:rPr>
                        <a:t>کمتر از 200  در هر میلی لیتر</a:t>
                      </a:r>
                      <a:endParaRPr lang="en-US" sz="1600">
                        <a:latin typeface="Calibri"/>
                        <a:ea typeface="Times New Roman"/>
                        <a:cs typeface="B Mitra" pitchFamily="2" charset="-78"/>
                      </a:endParaRPr>
                    </a:p>
                  </a:txBody>
                  <a:tcPr marL="68580" marR="68580" marT="0" marB="0"/>
                </a:tc>
                <a:tc>
                  <a:txBody>
                    <a:bodyPr/>
                    <a:lstStyle/>
                    <a:p>
                      <a:pPr algn="justLow" rtl="1">
                        <a:lnSpc>
                          <a:spcPct val="115000"/>
                        </a:lnSpc>
                        <a:spcAft>
                          <a:spcPts val="1000"/>
                        </a:spcAft>
                      </a:pPr>
                      <a:r>
                        <a:rPr lang="ar-SA" sz="1800" b="1" i="0">
                          <a:latin typeface="Calibri"/>
                          <a:ea typeface="Times New Roman"/>
                          <a:cs typeface="B Mitra" pitchFamily="2" charset="-78"/>
                        </a:rPr>
                        <a:t>استاندارد ملی ایران به شماره 5271</a:t>
                      </a:r>
                      <a:endParaRPr lang="en-US" sz="1600">
                        <a:latin typeface="Calibri"/>
                        <a:ea typeface="Times New Roman"/>
                        <a:cs typeface="B Mitra" pitchFamily="2" charset="-78"/>
                      </a:endParaRPr>
                    </a:p>
                  </a:txBody>
                  <a:tcPr marL="68580" marR="68580" marT="0" marB="0"/>
                </a:tc>
              </a:tr>
              <a:tr h="679046">
                <a:tc>
                  <a:txBody>
                    <a:bodyPr/>
                    <a:lstStyle/>
                    <a:p>
                      <a:pPr algn="justLow" rtl="1">
                        <a:lnSpc>
                          <a:spcPct val="115000"/>
                        </a:lnSpc>
                        <a:spcAft>
                          <a:spcPts val="1000"/>
                        </a:spcAft>
                      </a:pPr>
                      <a:r>
                        <a:rPr lang="ar-SA" sz="1800" b="1" i="0" dirty="0">
                          <a:latin typeface="Calibri"/>
                          <a:ea typeface="Times New Roman"/>
                          <a:cs typeface="B Mitra" pitchFamily="2" charset="-78"/>
                        </a:rPr>
                        <a:t>سودوموناس آئروژينوزا</a:t>
                      </a:r>
                      <a:endParaRPr lang="en-US" sz="1600" dirty="0">
                        <a:latin typeface="Calibri"/>
                        <a:ea typeface="Times New Roman"/>
                        <a:cs typeface="B Mitra" pitchFamily="2" charset="-78"/>
                      </a:endParaRPr>
                    </a:p>
                  </a:txBody>
                  <a:tcPr marL="68580" marR="68580" marT="0" marB="0"/>
                </a:tc>
                <a:tc>
                  <a:txBody>
                    <a:bodyPr/>
                    <a:lstStyle/>
                    <a:p>
                      <a:pPr algn="justLow" rtl="1">
                        <a:lnSpc>
                          <a:spcPct val="115000"/>
                        </a:lnSpc>
                        <a:spcAft>
                          <a:spcPts val="1000"/>
                        </a:spcAft>
                      </a:pPr>
                      <a:r>
                        <a:rPr lang="ar-SA" sz="1800" b="1" i="0">
                          <a:latin typeface="Calibri"/>
                          <a:ea typeface="Times New Roman"/>
                          <a:cs typeface="B Mitra" pitchFamily="2" charset="-78"/>
                        </a:rPr>
                        <a:t>کمتر از 1 در 100 میلی لیتر</a:t>
                      </a:r>
                      <a:endParaRPr lang="en-US" sz="1600">
                        <a:latin typeface="Calibri"/>
                        <a:ea typeface="Times New Roman"/>
                        <a:cs typeface="B Mitra" pitchFamily="2" charset="-78"/>
                      </a:endParaRPr>
                    </a:p>
                  </a:txBody>
                  <a:tcPr marL="68580" marR="68580" marT="0" marB="0"/>
                </a:tc>
                <a:tc>
                  <a:txBody>
                    <a:bodyPr/>
                    <a:lstStyle/>
                    <a:p>
                      <a:pPr algn="justLow" rtl="1">
                        <a:lnSpc>
                          <a:spcPct val="115000"/>
                        </a:lnSpc>
                        <a:spcAft>
                          <a:spcPts val="1000"/>
                        </a:spcAft>
                      </a:pPr>
                      <a:r>
                        <a:rPr lang="ar-SA" sz="1800" b="1" i="0">
                          <a:latin typeface="Calibri"/>
                          <a:ea typeface="Times New Roman"/>
                          <a:cs typeface="B Mitra" pitchFamily="2" charset="-78"/>
                        </a:rPr>
                        <a:t>استاندارد ملی ایران به شماره 8869</a:t>
                      </a:r>
                      <a:endParaRPr lang="en-US" sz="1600">
                        <a:latin typeface="Calibri"/>
                        <a:ea typeface="Times New Roman"/>
                        <a:cs typeface="B Mitra" pitchFamily="2" charset="-78"/>
                      </a:endParaRPr>
                    </a:p>
                  </a:txBody>
                  <a:tcPr marL="68580" marR="68580" marT="0" marB="0"/>
                </a:tc>
              </a:tr>
              <a:tr h="679046">
                <a:tc>
                  <a:txBody>
                    <a:bodyPr/>
                    <a:lstStyle/>
                    <a:p>
                      <a:pPr algn="justLow" rtl="1">
                        <a:lnSpc>
                          <a:spcPct val="115000"/>
                        </a:lnSpc>
                        <a:spcAft>
                          <a:spcPts val="1000"/>
                        </a:spcAft>
                      </a:pPr>
                      <a:r>
                        <a:rPr lang="ar-SA" sz="1800" b="1" i="0">
                          <a:latin typeface="Calibri"/>
                          <a:ea typeface="Times New Roman"/>
                          <a:cs typeface="B Mitra" pitchFamily="2" charset="-78"/>
                        </a:rPr>
                        <a:t>استافیلوکوکوس</a:t>
                      </a:r>
                      <a:endParaRPr lang="en-US" sz="1600">
                        <a:latin typeface="Calibri"/>
                        <a:ea typeface="Times New Roman"/>
                        <a:cs typeface="B Mitra" pitchFamily="2" charset="-78"/>
                      </a:endParaRPr>
                    </a:p>
                  </a:txBody>
                  <a:tcPr marL="68580" marR="68580" marT="0" marB="0"/>
                </a:tc>
                <a:tc>
                  <a:txBody>
                    <a:bodyPr/>
                    <a:lstStyle/>
                    <a:p>
                      <a:pPr algn="justLow" rtl="1">
                        <a:lnSpc>
                          <a:spcPct val="115000"/>
                        </a:lnSpc>
                        <a:spcAft>
                          <a:spcPts val="1000"/>
                        </a:spcAft>
                      </a:pPr>
                      <a:r>
                        <a:rPr lang="ar-SA" sz="1800" b="1" i="0">
                          <a:latin typeface="Calibri"/>
                          <a:ea typeface="Times New Roman"/>
                          <a:cs typeface="B Mitra" pitchFamily="2" charset="-78"/>
                        </a:rPr>
                        <a:t>کمتر از 50 در 100 میلی لیتر</a:t>
                      </a:r>
                      <a:endParaRPr lang="en-US" sz="1600">
                        <a:latin typeface="Calibri"/>
                        <a:ea typeface="Times New Roman"/>
                        <a:cs typeface="B Mitra" pitchFamily="2" charset="-78"/>
                      </a:endParaRPr>
                    </a:p>
                  </a:txBody>
                  <a:tcPr marL="68580" marR="68580" marT="0" marB="0"/>
                </a:tc>
                <a:tc>
                  <a:txBody>
                    <a:bodyPr/>
                    <a:lstStyle/>
                    <a:p>
                      <a:pPr algn="justLow" rtl="1">
                        <a:lnSpc>
                          <a:spcPct val="115000"/>
                        </a:lnSpc>
                        <a:spcAft>
                          <a:spcPts val="1000"/>
                        </a:spcAft>
                      </a:pPr>
                      <a:r>
                        <a:rPr lang="ar-SA" sz="1800" b="1" i="0" dirty="0">
                          <a:latin typeface="Calibri"/>
                          <a:ea typeface="Times New Roman"/>
                          <a:cs typeface="B Mitra" pitchFamily="2" charset="-78"/>
                        </a:rPr>
                        <a:t>استاندارد ملی ایران به شماره 8869</a:t>
                      </a:r>
                      <a:endParaRPr lang="en-US" sz="1600" dirty="0">
                        <a:latin typeface="Calibri"/>
                        <a:ea typeface="Times New Roman"/>
                        <a:cs typeface="B Mitra" pitchFamily="2" charset="-78"/>
                      </a:endParaRPr>
                    </a:p>
                  </a:txBody>
                  <a:tcPr marL="68580" marR="68580" marT="0" marB="0"/>
                </a:tc>
              </a:tr>
            </a:tbl>
          </a:graphicData>
        </a:graphic>
      </p:graphicFrame>
    </p:spTree>
  </p:cSld>
  <p:clrMapOvr>
    <a:masterClrMapping/>
  </p:clrMapOvr>
  <p:transition>
    <p:wip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54032"/>
          </a:xfrm>
          <a:solidFill>
            <a:srgbClr val="92D050"/>
          </a:solidFill>
        </p:spPr>
        <p:txBody>
          <a:bodyPr>
            <a:normAutofit fontScale="90000"/>
          </a:bodyPr>
          <a:lstStyle/>
          <a:p>
            <a:r>
              <a:rPr lang="fa-IR" b="1" dirty="0" smtClean="0">
                <a:cs typeface="B Titr" pitchFamily="2" charset="-78"/>
              </a:rPr>
              <a:t>بهداشت آب استخرها</a:t>
            </a:r>
            <a:endParaRPr lang="fa-IR" b="1" dirty="0">
              <a:cs typeface="B Titr" pitchFamily="2" charset="-78"/>
            </a:endParaRPr>
          </a:p>
        </p:txBody>
      </p:sp>
      <p:sp>
        <p:nvSpPr>
          <p:cNvPr id="3" name="Content Placeholder 2"/>
          <p:cNvSpPr>
            <a:spLocks noGrp="1"/>
          </p:cNvSpPr>
          <p:nvPr>
            <p:ph idx="1"/>
          </p:nvPr>
        </p:nvSpPr>
        <p:spPr>
          <a:xfrm>
            <a:off x="457200" y="1285860"/>
            <a:ext cx="8229600" cy="4840303"/>
          </a:xfrm>
        </p:spPr>
        <p:txBody>
          <a:bodyPr>
            <a:normAutofit/>
          </a:bodyPr>
          <a:lstStyle/>
          <a:p>
            <a:pPr algn="just">
              <a:buNone/>
            </a:pPr>
            <a:r>
              <a:rPr lang="ar-SA" sz="3600" b="1" dirty="0" smtClean="0">
                <a:solidFill>
                  <a:srgbClr val="FF0000"/>
                </a:solidFill>
                <a:cs typeface="B Mitra" pitchFamily="2" charset="-78"/>
              </a:rPr>
              <a:t>ويژگي هاي </a:t>
            </a:r>
            <a:r>
              <a:rPr lang="fa-IR" sz="3600" b="1" dirty="0" smtClean="0">
                <a:solidFill>
                  <a:srgbClr val="FF0000"/>
                </a:solidFill>
                <a:cs typeface="B Mitra" pitchFamily="2" charset="-78"/>
              </a:rPr>
              <a:t>فیزیکی و شیمیایی</a:t>
            </a:r>
          </a:p>
          <a:p>
            <a:pPr algn="just">
              <a:buNone/>
            </a:pPr>
            <a:endParaRPr lang="fa-IR" sz="3600" b="1" dirty="0" smtClean="0">
              <a:solidFill>
                <a:srgbClr val="FF0000"/>
              </a:solidFill>
              <a:cs typeface="B Mitra" pitchFamily="2" charset="-78"/>
            </a:endParaRPr>
          </a:p>
          <a:p>
            <a:pPr fontAlgn="t"/>
            <a:r>
              <a:rPr lang="fa-IR" sz="3600" b="1" dirty="0" smtClean="0">
                <a:cs typeface="B Mitra" pitchFamily="2" charset="-78"/>
              </a:rPr>
              <a:t>بررسي كلر آزاد باقي مانده آب استخر: </a:t>
            </a:r>
            <a:r>
              <a:rPr lang="fa-IR" sz="3600" dirty="0" smtClean="0">
                <a:cs typeface="B Mitra" pitchFamily="2" charset="-78"/>
              </a:rPr>
              <a:t>بين 1 تا 3 ميلي گرم در ليتر</a:t>
            </a:r>
          </a:p>
          <a:p>
            <a:pPr fontAlgn="t"/>
            <a:r>
              <a:rPr lang="fa-IR" sz="3600" b="1" dirty="0" smtClean="0">
                <a:cs typeface="B Mitra" pitchFamily="2" charset="-78"/>
              </a:rPr>
              <a:t>بررسي </a:t>
            </a:r>
            <a:r>
              <a:rPr lang="en-US" sz="3600" b="1" dirty="0" smtClean="0">
                <a:cs typeface="B Mitra" pitchFamily="2" charset="-78"/>
              </a:rPr>
              <a:t>pH</a:t>
            </a:r>
            <a:r>
              <a:rPr lang="fa-IR" sz="3600" b="1" dirty="0" smtClean="0">
                <a:cs typeface="B Mitra" pitchFamily="2" charset="-78"/>
              </a:rPr>
              <a:t> </a:t>
            </a:r>
            <a:r>
              <a:rPr lang="en-US" sz="3600" b="1" dirty="0" smtClean="0">
                <a:cs typeface="B Mitra" pitchFamily="2" charset="-78"/>
              </a:rPr>
              <a:t>:</a:t>
            </a:r>
            <a:r>
              <a:rPr lang="fa-IR" sz="3600" b="1" dirty="0" smtClean="0">
                <a:cs typeface="B Mitra" pitchFamily="2" charset="-78"/>
              </a:rPr>
              <a:t> </a:t>
            </a:r>
            <a:r>
              <a:rPr lang="fa-IR" sz="3600" dirty="0" smtClean="0">
                <a:cs typeface="B Mitra" pitchFamily="2" charset="-78"/>
              </a:rPr>
              <a:t>حد مجاز 7.2 تا7.8</a:t>
            </a:r>
          </a:p>
          <a:p>
            <a:pPr fontAlgn="t"/>
            <a:r>
              <a:rPr lang="fa-IR" sz="3600" b="1" dirty="0" smtClean="0">
                <a:cs typeface="B Mitra" pitchFamily="2" charset="-78"/>
              </a:rPr>
              <a:t>كدورت آب استخر : </a:t>
            </a:r>
            <a:r>
              <a:rPr lang="fa-IR" sz="3600" dirty="0" smtClean="0">
                <a:cs typeface="B Mitra" pitchFamily="2" charset="-78"/>
              </a:rPr>
              <a:t>حداكثر 0.5 </a:t>
            </a:r>
            <a:r>
              <a:rPr lang="en-US" sz="3600" dirty="0" smtClean="0">
                <a:cs typeface="B Mitra" pitchFamily="2" charset="-78"/>
              </a:rPr>
              <a:t>NTU</a:t>
            </a:r>
            <a:endParaRPr lang="fa-IR" sz="3600" dirty="0" smtClean="0">
              <a:cs typeface="B Mitra" pitchFamily="2" charset="-78"/>
            </a:endParaRPr>
          </a:p>
          <a:p>
            <a:pPr algn="just">
              <a:buNone/>
            </a:pPr>
            <a:endParaRPr lang="fa-IR" sz="3600" dirty="0">
              <a:solidFill>
                <a:srgbClr val="FF0000"/>
              </a:solidFill>
              <a:cs typeface="B Mitra" pitchFamily="2" charset="-78"/>
            </a:endParaRPr>
          </a:p>
        </p:txBody>
      </p:sp>
    </p:spTree>
  </p:cSld>
  <p:clrMapOvr>
    <a:masterClrMapping/>
  </p:clrMapOvr>
  <p:transition>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72452" cy="725470"/>
          </a:xfrm>
          <a:solidFill>
            <a:schemeClr val="tx2">
              <a:lumMod val="20000"/>
              <a:lumOff val="80000"/>
            </a:schemeClr>
          </a:solidFill>
        </p:spPr>
        <p:txBody>
          <a:bodyPr>
            <a:normAutofit/>
          </a:bodyPr>
          <a:lstStyle/>
          <a:p>
            <a:r>
              <a:rPr lang="fa-IR" sz="4000" dirty="0" smtClean="0">
                <a:cs typeface="B Titr" pitchFamily="2" charset="-78"/>
              </a:rPr>
              <a:t>قوانين بالادستي</a:t>
            </a:r>
            <a:endParaRPr lang="fa-IR" sz="4000" b="1" dirty="0">
              <a:cs typeface="B Titr" pitchFamily="2" charset="-78"/>
            </a:endParaRPr>
          </a:p>
        </p:txBody>
      </p:sp>
      <p:sp>
        <p:nvSpPr>
          <p:cNvPr id="3" name="Content Placeholder 2"/>
          <p:cNvSpPr>
            <a:spLocks noGrp="1"/>
          </p:cNvSpPr>
          <p:nvPr>
            <p:ph idx="1"/>
          </p:nvPr>
        </p:nvSpPr>
        <p:spPr>
          <a:xfrm>
            <a:off x="457200" y="1428736"/>
            <a:ext cx="7829576" cy="5143536"/>
          </a:xfrm>
        </p:spPr>
        <p:style>
          <a:lnRef idx="2">
            <a:schemeClr val="accent1"/>
          </a:lnRef>
          <a:fillRef idx="1">
            <a:schemeClr val="lt1"/>
          </a:fillRef>
          <a:effectRef idx="0">
            <a:schemeClr val="accent1"/>
          </a:effectRef>
          <a:fontRef idx="minor">
            <a:schemeClr val="dk1"/>
          </a:fontRef>
        </p:style>
        <p:txBody>
          <a:bodyPr>
            <a:noAutofit/>
          </a:bodyPr>
          <a:lstStyle/>
          <a:p>
            <a:pPr lvl="0" algn="just">
              <a:lnSpc>
                <a:spcPct val="150000"/>
              </a:lnSpc>
            </a:pPr>
            <a:r>
              <a:rPr lang="fa-IR" sz="2600" b="1" dirty="0" smtClean="0">
                <a:solidFill>
                  <a:schemeClr val="accent2">
                    <a:lumMod val="75000"/>
                  </a:schemeClr>
                </a:solidFill>
                <a:cs typeface="B Mitra" pitchFamily="2" charset="-78"/>
              </a:rPr>
              <a:t>مطابق بند 2 ماده 1 قانون تشكيلات و وظايف وزارت بهداشت </a:t>
            </a:r>
            <a:r>
              <a:rPr lang="fa-IR" sz="2600" dirty="0" smtClean="0">
                <a:solidFill>
                  <a:srgbClr val="002060"/>
                </a:solidFill>
                <a:cs typeface="B Mitra" pitchFamily="2" charset="-78"/>
              </a:rPr>
              <a:t>، </a:t>
            </a:r>
            <a:r>
              <a:rPr lang="fa-IR" sz="2600" dirty="0" smtClean="0">
                <a:cs typeface="B Mitra" pitchFamily="2" charset="-78"/>
              </a:rPr>
              <a:t>اين وزارتخانه موظف به تامين بهداشت عمومي و ارتقاء سطح آن از طريق اجراي برنامه هاي بهداشتي خصوصا بهداشت محيط مي باشد.</a:t>
            </a:r>
            <a:endParaRPr lang="en-US" sz="2600" dirty="0" smtClean="0">
              <a:cs typeface="B Mitra" pitchFamily="2" charset="-78"/>
            </a:endParaRPr>
          </a:p>
          <a:p>
            <a:pPr lvl="0" algn="just">
              <a:lnSpc>
                <a:spcPct val="150000"/>
              </a:lnSpc>
            </a:pPr>
            <a:r>
              <a:rPr lang="ar-SA" sz="2600" b="1" dirty="0" smtClean="0">
                <a:solidFill>
                  <a:schemeClr val="accent2">
                    <a:lumMod val="75000"/>
                  </a:schemeClr>
                </a:solidFill>
                <a:cs typeface="B Mitra" pitchFamily="2" charset="-78"/>
              </a:rPr>
              <a:t>ماده 3 آئين نامه بهداشت محيط </a:t>
            </a:r>
            <a:r>
              <a:rPr lang="ar-SA" sz="2600" dirty="0" smtClean="0">
                <a:solidFill>
                  <a:srgbClr val="002060"/>
                </a:solidFill>
                <a:cs typeface="B Mitra" pitchFamily="2" charset="-78"/>
              </a:rPr>
              <a:t>: </a:t>
            </a:r>
            <a:r>
              <a:rPr lang="ar-SA" sz="2600" dirty="0" smtClean="0">
                <a:cs typeface="B Mitra" pitchFamily="2" charset="-78"/>
              </a:rPr>
              <a:t>وزارت بهداشت مكلف است كيفيت آب آشاميدني عمومي از نقطه آبگير تا مصرف را از نظر بهداشتي تحت نظارت مستمرقرار دهد </a:t>
            </a:r>
            <a:r>
              <a:rPr lang="fa-IR" sz="2600" dirty="0" smtClean="0">
                <a:cs typeface="B Mitra" pitchFamily="2" charset="-78"/>
              </a:rPr>
              <a:t>.</a:t>
            </a:r>
          </a:p>
          <a:p>
            <a:pPr lvl="0" algn="just">
              <a:lnSpc>
                <a:spcPct val="150000"/>
              </a:lnSpc>
            </a:pPr>
            <a:r>
              <a:rPr lang="fa-IR" sz="2600" b="1" dirty="0" smtClean="0">
                <a:solidFill>
                  <a:schemeClr val="accent2">
                    <a:lumMod val="75000"/>
                  </a:schemeClr>
                </a:solidFill>
                <a:cs typeface="B Mitra" pitchFamily="2" charset="-78"/>
              </a:rPr>
              <a:t>تبصره 3 ماده3 آئين نامه بهداشت محيط </a:t>
            </a:r>
            <a:r>
              <a:rPr lang="fa-IR" sz="2600" dirty="0" smtClean="0">
                <a:cs typeface="B Mitra" pitchFamily="2" charset="-78"/>
              </a:rPr>
              <a:t>وزارت بهداشت مكلف به تجهيز آزمايشگاه هاي آّب در مراكز بهداشت شهرستان ها واستان ها مي باشد.</a:t>
            </a:r>
          </a:p>
          <a:p>
            <a:endParaRPr lang="fa-IR" sz="2600" b="1" dirty="0" smtClean="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46"/>
          </a:xfrm>
          <a:solidFill>
            <a:schemeClr val="accent4">
              <a:lumMod val="60000"/>
              <a:lumOff val="40000"/>
            </a:schemeClr>
          </a:solidFill>
        </p:spPr>
        <p:txBody>
          <a:bodyPr>
            <a:normAutofit/>
          </a:bodyPr>
          <a:lstStyle/>
          <a:p>
            <a:r>
              <a:rPr lang="fa-IR" sz="4000" b="1" dirty="0" smtClean="0">
                <a:cs typeface="B Titr" pitchFamily="2" charset="-78"/>
              </a:rPr>
              <a:t>بهداشت فاضلاب</a:t>
            </a:r>
            <a:endParaRPr lang="fa-IR" sz="4000" b="1" dirty="0">
              <a:cs typeface="B Titr" pitchFamily="2" charset="-78"/>
            </a:endParaRPr>
          </a:p>
        </p:txBody>
      </p:sp>
      <p:sp>
        <p:nvSpPr>
          <p:cNvPr id="3" name="Content Placeholder 2"/>
          <p:cNvSpPr>
            <a:spLocks noGrp="1"/>
          </p:cNvSpPr>
          <p:nvPr>
            <p:ph idx="1"/>
          </p:nvPr>
        </p:nvSpPr>
        <p:spPr/>
        <p:txBody>
          <a:bodyPr>
            <a:normAutofit/>
          </a:bodyPr>
          <a:lstStyle/>
          <a:p>
            <a:pPr algn="just"/>
            <a:r>
              <a:rPr lang="en-US" dirty="0">
                <a:cs typeface="B Mitra" pitchFamily="2" charset="-78"/>
              </a:rPr>
              <a:t> </a:t>
            </a:r>
            <a:r>
              <a:rPr lang="fa-IR" dirty="0">
                <a:cs typeface="B Mitra" pitchFamily="2" charset="-78"/>
              </a:rPr>
              <a:t>با افزايش روز افزون جمعيت و تبديل شدن شهرها به كلان شهرها و در نتيجه افزايش جمعيت در مساحت خاص و نيز پيشرفتهاي تكنولوژي بايستي توجه بيشتر و ويژه اي به موارد بهداشتي و زيست محيطي در رابطه با شهرها داشته باشيم و در اين راستا بايستي بدنبال روشهايي با حجم كمتر، راندمان بالاتر و همچنين قابل ارتقا از لحاظ ظرفيتي باشيم در این میان شبکه ی فاضلاب شهری از دیرباز مورد توجه همگان بوده است</a:t>
            </a:r>
            <a:r>
              <a:rPr lang="en-US" dirty="0">
                <a:cs typeface="B Mitra" pitchFamily="2" charset="-78"/>
              </a:rPr>
              <a:t>. </a:t>
            </a:r>
            <a:r>
              <a:rPr lang="fa-IR" dirty="0">
                <a:cs typeface="B Mitra" pitchFamily="2" charset="-78"/>
              </a:rPr>
              <a:t>فاضلابها را بر اساس نحوۀ ایجاد به سه گروه عمده تقسیم بندی می کنند : خانگی ، صنعتی و سطحی</a:t>
            </a:r>
          </a:p>
        </p:txBody>
      </p:sp>
    </p:spTree>
  </p:cSld>
  <p:clrMapOvr>
    <a:masterClrMapping/>
  </p:clrMapOvr>
  <p:transition>
    <p:wip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46"/>
          </a:xfrm>
          <a:solidFill>
            <a:schemeClr val="accent4">
              <a:lumMod val="60000"/>
              <a:lumOff val="40000"/>
            </a:schemeClr>
          </a:solidFill>
        </p:spPr>
        <p:txBody>
          <a:bodyPr>
            <a:normAutofit/>
          </a:bodyPr>
          <a:lstStyle/>
          <a:p>
            <a:r>
              <a:rPr lang="fa-IR" sz="4000" b="1" dirty="0" smtClean="0">
                <a:cs typeface="B Titr" pitchFamily="2" charset="-78"/>
              </a:rPr>
              <a:t>بهداشت فاضلاب</a:t>
            </a:r>
            <a:endParaRPr lang="fa-IR" sz="4000" b="1" dirty="0">
              <a:cs typeface="B Titr" pitchFamily="2" charset="-78"/>
            </a:endParaRPr>
          </a:p>
        </p:txBody>
      </p:sp>
      <p:sp>
        <p:nvSpPr>
          <p:cNvPr id="3" name="Content Placeholder 2"/>
          <p:cNvSpPr>
            <a:spLocks noGrp="1"/>
          </p:cNvSpPr>
          <p:nvPr>
            <p:ph idx="1"/>
          </p:nvPr>
        </p:nvSpPr>
        <p:spPr>
          <a:xfrm>
            <a:off x="457200" y="1600200"/>
            <a:ext cx="8229600" cy="4757758"/>
          </a:xfrm>
        </p:spPr>
        <p:txBody>
          <a:bodyPr>
            <a:noAutofit/>
          </a:bodyPr>
          <a:lstStyle/>
          <a:p>
            <a:pPr>
              <a:buNone/>
            </a:pPr>
            <a:r>
              <a:rPr lang="ar-SA" sz="2400" b="1" dirty="0" smtClean="0">
                <a:cs typeface="B Mitra" pitchFamily="2" charset="-78"/>
              </a:rPr>
              <a:t>1- </a:t>
            </a:r>
            <a:r>
              <a:rPr lang="fa-IR" sz="2400" b="1" dirty="0" smtClean="0">
                <a:cs typeface="B Mitra" pitchFamily="2" charset="-78"/>
              </a:rPr>
              <a:t>فاضلابهای خانگی</a:t>
            </a:r>
            <a:r>
              <a:rPr lang="ar-SA" sz="2400" b="1" dirty="0" smtClean="0">
                <a:cs typeface="B Mitra" pitchFamily="2" charset="-78"/>
              </a:rPr>
              <a:t> : </a:t>
            </a:r>
            <a:endParaRPr lang="en-US" sz="2400" b="1" dirty="0" smtClean="0">
              <a:cs typeface="B Mitra" pitchFamily="2" charset="-78"/>
            </a:endParaRPr>
          </a:p>
          <a:p>
            <a:pPr>
              <a:buNone/>
            </a:pPr>
            <a:r>
              <a:rPr lang="fa-IR" sz="2400" dirty="0" smtClean="0">
                <a:cs typeface="B Mitra" pitchFamily="2" charset="-78"/>
              </a:rPr>
              <a:t>شامل پسابهای سرویس های بهداشتی منازل مسکونی شهرنشینان مانند توالت ها ، حمام ها و... می باشد.البته پسابهای مغازه ها ، فروشگاهها ، مؤسسات آموزشی ، تعمیرگاهها را نیز جزوء این دسته از فاضلابها قرار می دهند</a:t>
            </a:r>
            <a:r>
              <a:rPr lang="ar-SA" sz="2400" dirty="0" smtClean="0">
                <a:cs typeface="B Mitra" pitchFamily="2" charset="-78"/>
              </a:rPr>
              <a:t>.</a:t>
            </a:r>
            <a:endParaRPr lang="en-US" sz="2400" dirty="0" smtClean="0">
              <a:cs typeface="B Mitra" pitchFamily="2" charset="-78"/>
            </a:endParaRPr>
          </a:p>
          <a:p>
            <a:pPr>
              <a:buNone/>
            </a:pPr>
            <a:r>
              <a:rPr lang="ar-SA" sz="2400" b="1" dirty="0" smtClean="0">
                <a:solidFill>
                  <a:schemeClr val="accent4">
                    <a:lumMod val="75000"/>
                  </a:schemeClr>
                </a:solidFill>
                <a:cs typeface="B Mitra" pitchFamily="2" charset="-78"/>
              </a:rPr>
              <a:t>2- </a:t>
            </a:r>
            <a:r>
              <a:rPr lang="fa-IR" sz="2400" b="1" dirty="0" smtClean="0">
                <a:solidFill>
                  <a:schemeClr val="accent4">
                    <a:lumMod val="75000"/>
                  </a:schemeClr>
                </a:solidFill>
                <a:cs typeface="B Mitra" pitchFamily="2" charset="-78"/>
              </a:rPr>
              <a:t>فاضلابهای صنعتی</a:t>
            </a:r>
            <a:r>
              <a:rPr lang="ar-SA" sz="2400" b="1" dirty="0" smtClean="0">
                <a:solidFill>
                  <a:schemeClr val="accent4">
                    <a:lumMod val="75000"/>
                  </a:schemeClr>
                </a:solidFill>
                <a:cs typeface="B Mitra" pitchFamily="2" charset="-78"/>
              </a:rPr>
              <a:t> : </a:t>
            </a:r>
            <a:endParaRPr lang="en-US" sz="2400" b="1" dirty="0" smtClean="0">
              <a:solidFill>
                <a:schemeClr val="accent4">
                  <a:lumMod val="75000"/>
                </a:schemeClr>
              </a:solidFill>
              <a:cs typeface="B Mitra" pitchFamily="2" charset="-78"/>
            </a:endParaRPr>
          </a:p>
          <a:p>
            <a:pPr>
              <a:buNone/>
            </a:pPr>
            <a:r>
              <a:rPr lang="fa-IR" sz="2400" dirty="0" smtClean="0">
                <a:cs typeface="B Mitra" pitchFamily="2" charset="-78"/>
              </a:rPr>
              <a:t>این دسته از فاضلابها در نتیجه فعالیتهای کارگاهها ، کارخانه ها و سایر مراکز صنعتی می باشد که بر اساس نوع فراورده تولید شده مراکز صنعتی خواص این گونه فاضلابها نیز متفاوت است</a:t>
            </a:r>
            <a:r>
              <a:rPr lang="ar-SA" sz="2400" dirty="0" smtClean="0">
                <a:cs typeface="B Mitra" pitchFamily="2" charset="-78"/>
              </a:rPr>
              <a:t> . </a:t>
            </a:r>
            <a:endParaRPr lang="en-US" sz="2400" dirty="0" smtClean="0">
              <a:cs typeface="B Mitra" pitchFamily="2" charset="-78"/>
            </a:endParaRPr>
          </a:p>
          <a:p>
            <a:pPr>
              <a:buNone/>
            </a:pPr>
            <a:r>
              <a:rPr lang="ar-SA" sz="2400" b="1" dirty="0" smtClean="0">
                <a:solidFill>
                  <a:schemeClr val="bg2">
                    <a:lumMod val="25000"/>
                  </a:schemeClr>
                </a:solidFill>
                <a:cs typeface="B Mitra" pitchFamily="2" charset="-78"/>
              </a:rPr>
              <a:t>3- </a:t>
            </a:r>
            <a:r>
              <a:rPr lang="fa-IR" sz="2400" b="1" dirty="0" smtClean="0">
                <a:solidFill>
                  <a:schemeClr val="bg2">
                    <a:lumMod val="25000"/>
                  </a:schemeClr>
                </a:solidFill>
                <a:cs typeface="B Mitra" pitchFamily="2" charset="-78"/>
              </a:rPr>
              <a:t>فاضلابهای سطحی</a:t>
            </a:r>
            <a:r>
              <a:rPr lang="ar-SA" sz="2400" b="1" dirty="0" smtClean="0">
                <a:solidFill>
                  <a:schemeClr val="bg2">
                    <a:lumMod val="25000"/>
                  </a:schemeClr>
                </a:solidFill>
                <a:cs typeface="B Mitra" pitchFamily="2" charset="-78"/>
              </a:rPr>
              <a:t> : </a:t>
            </a:r>
            <a:endParaRPr lang="en-US" sz="2400" b="1" dirty="0" smtClean="0">
              <a:solidFill>
                <a:schemeClr val="bg2">
                  <a:lumMod val="25000"/>
                </a:schemeClr>
              </a:solidFill>
              <a:cs typeface="B Mitra" pitchFamily="2" charset="-78"/>
            </a:endParaRPr>
          </a:p>
          <a:p>
            <a:pPr>
              <a:buNone/>
            </a:pPr>
            <a:r>
              <a:rPr lang="fa-IR" sz="2400" dirty="0" smtClean="0">
                <a:cs typeface="B Mitra" pitchFamily="2" charset="-78"/>
              </a:rPr>
              <a:t>این دسته از فاضلابها ، شامل آبهای ناشی از بارندگی ، ذوب برف و یخ در معابر شهری می باشد . این آبها به دلیل وجود آلودگی هوا ، محیط شهری از غلظت آلودگی خاص خود برخوردار است. البته به این گروه می توان آبهای جاری در کانالها و جویها را اضافه کرد</a:t>
            </a:r>
            <a:r>
              <a:rPr lang="ar-SA" sz="2400" dirty="0" smtClean="0">
                <a:cs typeface="B Mitra" pitchFamily="2" charset="-78"/>
              </a:rPr>
              <a:t> . </a:t>
            </a:r>
            <a:endParaRPr lang="fa-IR" sz="2400" dirty="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54032"/>
          </a:xfrm>
          <a:solidFill>
            <a:schemeClr val="accent4">
              <a:lumMod val="60000"/>
              <a:lumOff val="40000"/>
            </a:schemeClr>
          </a:solidFill>
        </p:spPr>
        <p:txBody>
          <a:bodyPr>
            <a:normAutofit fontScale="90000"/>
          </a:bodyPr>
          <a:lstStyle/>
          <a:p>
            <a:r>
              <a:rPr lang="fa-IR" b="1" dirty="0" smtClean="0">
                <a:cs typeface="B Titr" pitchFamily="2" charset="-78"/>
              </a:rPr>
              <a:t>اهميت دفع بهداشتی فاضلاب</a:t>
            </a:r>
            <a:endParaRPr lang="fa-IR" b="1" dirty="0">
              <a:cs typeface="B Titr" pitchFamily="2" charset="-78"/>
            </a:endParaRPr>
          </a:p>
        </p:txBody>
      </p:sp>
      <p:sp>
        <p:nvSpPr>
          <p:cNvPr id="3" name="Content Placeholder 2"/>
          <p:cNvSpPr>
            <a:spLocks noGrp="1"/>
          </p:cNvSpPr>
          <p:nvPr>
            <p:ph idx="1"/>
          </p:nvPr>
        </p:nvSpPr>
        <p:spPr>
          <a:xfrm>
            <a:off x="457200" y="1500174"/>
            <a:ext cx="8229600" cy="4625989"/>
          </a:xfrm>
        </p:spPr>
        <p:txBody>
          <a:bodyPr>
            <a:normAutofit/>
          </a:bodyPr>
          <a:lstStyle/>
          <a:p>
            <a:pPr>
              <a:lnSpc>
                <a:spcPct val="200000"/>
              </a:lnSpc>
              <a:buFont typeface="Wingdings" pitchFamily="2" charset="2"/>
              <a:buChar char="Ø"/>
            </a:pPr>
            <a:r>
              <a:rPr lang="fa-IR" b="1" dirty="0" smtClean="0">
                <a:cs typeface="B Mitra" pitchFamily="2" charset="-78"/>
              </a:rPr>
              <a:t> تامين </a:t>
            </a:r>
            <a:r>
              <a:rPr lang="fa-IR" b="1" dirty="0">
                <a:cs typeface="B Mitra" pitchFamily="2" charset="-78"/>
              </a:rPr>
              <a:t>شرايط بهداشتي براي زندگي </a:t>
            </a:r>
            <a:r>
              <a:rPr lang="fa-IR" b="1" dirty="0" smtClean="0">
                <a:cs typeface="B Mitra" pitchFamily="2" charset="-78"/>
              </a:rPr>
              <a:t>مردم</a:t>
            </a:r>
            <a:endParaRPr lang="en-US" dirty="0">
              <a:cs typeface="B Mitra" pitchFamily="2" charset="-78"/>
            </a:endParaRPr>
          </a:p>
          <a:p>
            <a:pPr>
              <a:lnSpc>
                <a:spcPct val="200000"/>
              </a:lnSpc>
              <a:buFont typeface="Wingdings" pitchFamily="2" charset="2"/>
              <a:buChar char="Ø"/>
            </a:pPr>
            <a:r>
              <a:rPr lang="fa-IR" b="1" dirty="0" smtClean="0">
                <a:cs typeface="B Mitra" pitchFamily="2" charset="-78"/>
              </a:rPr>
              <a:t>پاك </a:t>
            </a:r>
            <a:r>
              <a:rPr lang="fa-IR" b="1" dirty="0">
                <a:cs typeface="B Mitra" pitchFamily="2" charset="-78"/>
              </a:rPr>
              <a:t>نگه داري محيط </a:t>
            </a:r>
            <a:r>
              <a:rPr lang="fa-IR" b="1" dirty="0" smtClean="0">
                <a:cs typeface="B Mitra" pitchFamily="2" charset="-78"/>
              </a:rPr>
              <a:t>زيست</a:t>
            </a:r>
            <a:endParaRPr lang="en-US" dirty="0">
              <a:cs typeface="B Mitra" pitchFamily="2" charset="-78"/>
            </a:endParaRPr>
          </a:p>
          <a:p>
            <a:pPr>
              <a:lnSpc>
                <a:spcPct val="200000"/>
              </a:lnSpc>
              <a:buFont typeface="Wingdings" pitchFamily="2" charset="2"/>
              <a:buChar char="Ø"/>
            </a:pPr>
            <a:r>
              <a:rPr lang="fa-IR" b="1" dirty="0" smtClean="0">
                <a:cs typeface="B Mitra" pitchFamily="2" charset="-78"/>
              </a:rPr>
              <a:t>بازيابي فاضلاب</a:t>
            </a:r>
            <a:endParaRPr lang="fa-IR" dirty="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descr="c:\Users\Public\Pictures\Sample Pictures\Forest.jpg"/>
          <p:cNvPicPr>
            <a:picLocks noChangeAspect="1" noChangeArrowheads="1"/>
          </p:cNvPicPr>
          <p:nvPr/>
        </p:nvPicPr>
        <p:blipFill>
          <a:blip r:embed="rId2" cstate="print"/>
          <a:srcRect/>
          <a:stretch>
            <a:fillRect/>
          </a:stretch>
        </p:blipFill>
        <p:spPr bwMode="auto">
          <a:xfrm>
            <a:off x="-304800" y="-228600"/>
            <a:ext cx="9753600" cy="7315200"/>
          </a:xfrm>
          <a:prstGeom prst="rect">
            <a:avLst/>
          </a:prstGeom>
          <a:noFill/>
        </p:spPr>
      </p:pic>
      <p:sp>
        <p:nvSpPr>
          <p:cNvPr id="3" name="WordArt 2"/>
          <p:cNvSpPr>
            <a:spLocks noChangeArrowheads="1" noChangeShapeType="1" noTextEdit="1"/>
          </p:cNvSpPr>
          <p:nvPr/>
        </p:nvSpPr>
        <p:spPr bwMode="auto">
          <a:xfrm>
            <a:off x="4191000" y="5334000"/>
            <a:ext cx="4743450" cy="1295400"/>
          </a:xfrm>
          <a:prstGeom prst="rect">
            <a:avLst/>
          </a:prstGeom>
        </p:spPr>
        <p:txBody>
          <a:bodyPr wrap="none" fromWordArt="1">
            <a:prstTxWarp prst="textPlain">
              <a:avLst>
                <a:gd name="adj" fmla="val 50000"/>
              </a:avLst>
            </a:prstTxWarp>
          </a:bodyPr>
          <a:lstStyle/>
          <a:p>
            <a:pPr algn="ctr"/>
            <a:r>
              <a:rPr lang="fa-IR" sz="3600" b="1" kern="10" dirty="0">
                <a:ln w="12700">
                  <a:solidFill>
                    <a:srgbClr val="EAEAEA"/>
                  </a:solidFill>
                  <a:round/>
                  <a:headEnd/>
                  <a:tailEnd/>
                </a:ln>
                <a:effectLst>
                  <a:outerShdw dist="35921" dir="2700000" sy="50000" kx="2115830" algn="bl" rotWithShape="0">
                    <a:srgbClr val="C0C0C0">
                      <a:alpha val="79999"/>
                    </a:srgbClr>
                  </a:outerShdw>
                </a:effectLst>
                <a:latin typeface="Arial"/>
                <a:cs typeface="B Homa" pitchFamily="2" charset="-78"/>
              </a:rPr>
              <a:t>با تشكر فراوان از </a:t>
            </a:r>
            <a:r>
              <a:rPr lang="fa-IR" sz="3600" b="1" kern="10" dirty="0" smtClean="0">
                <a:ln w="12700">
                  <a:solidFill>
                    <a:srgbClr val="EAEAEA"/>
                  </a:solidFill>
                  <a:round/>
                  <a:headEnd/>
                  <a:tailEnd/>
                </a:ln>
                <a:effectLst>
                  <a:outerShdw dist="35921" dir="2700000" sy="50000" kx="2115830" algn="bl" rotWithShape="0">
                    <a:srgbClr val="C0C0C0">
                      <a:alpha val="79999"/>
                    </a:srgbClr>
                  </a:outerShdw>
                </a:effectLst>
                <a:latin typeface="Arial"/>
                <a:cs typeface="B Homa" pitchFamily="2" charset="-78"/>
              </a:rPr>
              <a:t>توجه </a:t>
            </a:r>
            <a:r>
              <a:rPr lang="fa-IR" sz="3600" b="1" kern="10" dirty="0">
                <a:ln w="12700">
                  <a:solidFill>
                    <a:srgbClr val="EAEAEA"/>
                  </a:solidFill>
                  <a:round/>
                  <a:headEnd/>
                  <a:tailEnd/>
                </a:ln>
                <a:effectLst>
                  <a:outerShdw dist="35921" dir="2700000" sy="50000" kx="2115830" algn="bl" rotWithShape="0">
                    <a:srgbClr val="C0C0C0">
                      <a:alpha val="79999"/>
                    </a:srgbClr>
                  </a:outerShdw>
                </a:effectLst>
                <a:latin typeface="Arial"/>
                <a:cs typeface="B Homa" pitchFamily="2" charset="-78"/>
              </a:rPr>
              <a:t>شما</a:t>
            </a:r>
          </a:p>
          <a:p>
            <a:pPr algn="ctr"/>
            <a:r>
              <a:rPr lang="fa-IR" sz="3600" b="1" kern="10" dirty="0">
                <a:ln w="12700">
                  <a:solidFill>
                    <a:srgbClr val="EAEAEA"/>
                  </a:solidFill>
                  <a:round/>
                  <a:headEnd/>
                  <a:tailEnd/>
                </a:ln>
                <a:effectLst>
                  <a:outerShdw dist="35921" dir="2700000" sy="50000" kx="2115830" algn="bl" rotWithShape="0">
                    <a:srgbClr val="C0C0C0">
                      <a:alpha val="79999"/>
                    </a:srgbClr>
                  </a:outerShdw>
                </a:effectLst>
                <a:latin typeface="Arial"/>
                <a:cs typeface="B Homa" pitchFamily="2" charset="-78"/>
              </a:rPr>
              <a:t>موفق باشيد</a:t>
            </a:r>
            <a:endParaRPr lang="en-US" sz="3600" b="1" kern="10" dirty="0">
              <a:ln w="12700">
                <a:solidFill>
                  <a:srgbClr val="EAEAEA"/>
                </a:solidFill>
                <a:round/>
                <a:headEnd/>
                <a:tailEnd/>
              </a:ln>
              <a:effectLst>
                <a:outerShdw dist="35921" dir="2700000" sy="50000" kx="2115830" algn="bl" rotWithShape="0">
                  <a:srgbClr val="C0C0C0">
                    <a:alpha val="79999"/>
                  </a:srgbClr>
                </a:outerShdw>
              </a:effectLst>
              <a:latin typeface="Arial"/>
              <a:cs typeface="B Homa" pitchFamily="2" charset="-78"/>
            </a:endParaRPr>
          </a:p>
        </p:txBody>
      </p:sp>
    </p:spTree>
  </p:cSld>
  <p:clrMapOvr>
    <a:masterClrMapping/>
  </p:clrMapOvr>
  <p:transition>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72452" cy="725470"/>
          </a:xfrm>
          <a:solidFill>
            <a:schemeClr val="tx2">
              <a:lumMod val="20000"/>
              <a:lumOff val="80000"/>
            </a:schemeClr>
          </a:solidFill>
        </p:spPr>
        <p:txBody>
          <a:bodyPr>
            <a:normAutofit/>
          </a:bodyPr>
          <a:lstStyle/>
          <a:p>
            <a:r>
              <a:rPr lang="fa-IR" sz="4000" dirty="0" smtClean="0">
                <a:cs typeface="B Titr" pitchFamily="2" charset="-78"/>
              </a:rPr>
              <a:t>قوانين بالادستي</a:t>
            </a:r>
            <a:endParaRPr lang="fa-IR" sz="4000" b="1" dirty="0">
              <a:cs typeface="B Titr" pitchFamily="2" charset="-78"/>
            </a:endParaRPr>
          </a:p>
        </p:txBody>
      </p:sp>
      <p:sp>
        <p:nvSpPr>
          <p:cNvPr id="3" name="Content Placeholder 2"/>
          <p:cNvSpPr>
            <a:spLocks noGrp="1"/>
          </p:cNvSpPr>
          <p:nvPr>
            <p:ph idx="1"/>
          </p:nvPr>
        </p:nvSpPr>
        <p:spPr>
          <a:xfrm>
            <a:off x="457200" y="1357298"/>
            <a:ext cx="7829576" cy="5214974"/>
          </a:xfrm>
        </p:spPr>
        <p:style>
          <a:lnRef idx="2">
            <a:schemeClr val="accent1"/>
          </a:lnRef>
          <a:fillRef idx="1">
            <a:schemeClr val="lt1"/>
          </a:fillRef>
          <a:effectRef idx="0">
            <a:schemeClr val="accent1"/>
          </a:effectRef>
          <a:fontRef idx="minor">
            <a:schemeClr val="dk1"/>
          </a:fontRef>
        </p:style>
        <p:txBody>
          <a:bodyPr>
            <a:noAutofit/>
          </a:bodyPr>
          <a:lstStyle/>
          <a:p>
            <a:pPr algn="just">
              <a:lnSpc>
                <a:spcPct val="150000"/>
              </a:lnSpc>
            </a:pPr>
            <a:r>
              <a:rPr lang="fa-IR" sz="2600" dirty="0" smtClean="0">
                <a:solidFill>
                  <a:schemeClr val="accent2">
                    <a:lumMod val="75000"/>
                  </a:schemeClr>
                </a:solidFill>
                <a:cs typeface="B Mitra" pitchFamily="2" charset="-78"/>
              </a:rPr>
              <a:t>بر اساس </a:t>
            </a:r>
            <a:r>
              <a:rPr lang="fa-IR" sz="2600" b="1" dirty="0" smtClean="0">
                <a:solidFill>
                  <a:schemeClr val="accent2">
                    <a:lumMod val="75000"/>
                  </a:schemeClr>
                </a:solidFill>
                <a:cs typeface="B Mitra" pitchFamily="2" charset="-78"/>
              </a:rPr>
              <a:t>تبصره 2 ماده 3 آیین نامه بهداشت محیط </a:t>
            </a:r>
            <a:r>
              <a:rPr lang="fa-IR" sz="2600" dirty="0" smtClean="0">
                <a:cs typeface="B Mitra" pitchFamily="2" charset="-78"/>
              </a:rPr>
              <a:t>سازمان ها و موسسات دولتی و خصوصی تامین کننده آب موظف به </a:t>
            </a:r>
            <a:r>
              <a:rPr lang="fa-IR" sz="2600" b="1" dirty="0" smtClean="0">
                <a:solidFill>
                  <a:srgbClr val="00B050"/>
                </a:solidFill>
                <a:cs typeface="B Mitra" pitchFamily="2" charset="-78"/>
              </a:rPr>
              <a:t>رعایت</a:t>
            </a:r>
            <a:r>
              <a:rPr lang="fa-IR" sz="2600" dirty="0" smtClean="0">
                <a:cs typeface="B Mitra" pitchFamily="2" charset="-78"/>
              </a:rPr>
              <a:t> همه ضوابط و معیارهای بهداشتی اعلام شده توسط وزارت بهداشت بوده و بایستی همه </a:t>
            </a:r>
            <a:r>
              <a:rPr lang="fa-IR" sz="2600" b="1" dirty="0" smtClean="0">
                <a:solidFill>
                  <a:srgbClr val="00B050"/>
                </a:solidFill>
                <a:cs typeface="B Mitra" pitchFamily="2" charset="-78"/>
              </a:rPr>
              <a:t>اطلاعات</a:t>
            </a:r>
            <a:r>
              <a:rPr lang="fa-IR" sz="2600" dirty="0" smtClean="0">
                <a:cs typeface="B Mitra" pitchFamily="2" charset="-78"/>
              </a:rPr>
              <a:t> لازم و تسهیلات بازدید از تاسیسات را در اختیار این وزارت قرار دهند.</a:t>
            </a:r>
            <a:endParaRPr lang="fa-IR" sz="2600" b="1" dirty="0" smtClean="0">
              <a:cs typeface="B Mitra" pitchFamily="2" charset="-78"/>
            </a:endParaRPr>
          </a:p>
          <a:p>
            <a:pPr lvl="0" algn="just">
              <a:lnSpc>
                <a:spcPct val="150000"/>
              </a:lnSpc>
            </a:pPr>
            <a:r>
              <a:rPr lang="fa-IR" sz="2600" b="1" dirty="0" smtClean="0">
                <a:solidFill>
                  <a:schemeClr val="accent2">
                    <a:lumMod val="75000"/>
                  </a:schemeClr>
                </a:solidFill>
                <a:cs typeface="B Mitra" pitchFamily="2" charset="-78"/>
              </a:rPr>
              <a:t>سند راهبرد ملي بهبود كيفيت آب شرب </a:t>
            </a:r>
            <a:r>
              <a:rPr lang="fa-IR" sz="2600" dirty="0" smtClean="0">
                <a:solidFill>
                  <a:srgbClr val="002060"/>
                </a:solidFill>
                <a:cs typeface="B Mitra" pitchFamily="2" charset="-78"/>
              </a:rPr>
              <a:t>: </a:t>
            </a:r>
            <a:r>
              <a:rPr lang="fa-IR" sz="2600" dirty="0" smtClean="0">
                <a:cs typeface="B Mitra" pitchFamily="2" charset="-78"/>
              </a:rPr>
              <a:t>اساس همکاری های بین بخشی در سطح ملی برای حفظ و ارتقاء کیفیت آب آشامیدنی در یک دوره 15 ساله می باشد.(1390-1404)</a:t>
            </a:r>
          </a:p>
          <a:p>
            <a:endParaRPr lang="fa-IR" sz="2600" b="1" dirty="0" smtClean="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72452" cy="725470"/>
          </a:xfrm>
          <a:solidFill>
            <a:schemeClr val="tx2">
              <a:lumMod val="20000"/>
              <a:lumOff val="80000"/>
            </a:schemeClr>
          </a:solidFill>
        </p:spPr>
        <p:txBody>
          <a:bodyPr>
            <a:normAutofit/>
          </a:bodyPr>
          <a:lstStyle/>
          <a:p>
            <a:r>
              <a:rPr lang="fa-IR" sz="4000" dirty="0" smtClean="0">
                <a:cs typeface="B Titr" pitchFamily="2" charset="-78"/>
              </a:rPr>
              <a:t>قوانين بالادستي</a:t>
            </a:r>
            <a:endParaRPr lang="fa-IR" sz="4000" b="1" dirty="0">
              <a:cs typeface="B Titr" pitchFamily="2" charset="-78"/>
            </a:endParaRPr>
          </a:p>
        </p:txBody>
      </p:sp>
      <p:sp>
        <p:nvSpPr>
          <p:cNvPr id="3" name="Content Placeholder 2"/>
          <p:cNvSpPr>
            <a:spLocks noGrp="1"/>
          </p:cNvSpPr>
          <p:nvPr>
            <p:ph idx="1"/>
          </p:nvPr>
        </p:nvSpPr>
        <p:spPr>
          <a:xfrm>
            <a:off x="457200" y="1214422"/>
            <a:ext cx="8043890" cy="5357850"/>
          </a:xfrm>
        </p:spPr>
        <p:style>
          <a:lnRef idx="2">
            <a:schemeClr val="accent1"/>
          </a:lnRef>
          <a:fillRef idx="1">
            <a:schemeClr val="lt1"/>
          </a:fillRef>
          <a:effectRef idx="0">
            <a:schemeClr val="accent1"/>
          </a:effectRef>
          <a:fontRef idx="minor">
            <a:schemeClr val="dk1"/>
          </a:fontRef>
        </p:style>
        <p:txBody>
          <a:bodyPr>
            <a:noAutofit/>
          </a:bodyPr>
          <a:lstStyle/>
          <a:p>
            <a:pPr algn="just">
              <a:lnSpc>
                <a:spcPct val="200000"/>
              </a:lnSpc>
            </a:pPr>
            <a:r>
              <a:rPr lang="fa-IR" sz="2400" b="1" dirty="0" smtClean="0">
                <a:cs typeface="B Nazanin" pitchFamily="2" charset="-78"/>
              </a:rPr>
              <a:t>با استناد به </a:t>
            </a:r>
            <a:r>
              <a:rPr lang="fa-IR" sz="2400" b="1" dirty="0" smtClean="0">
                <a:solidFill>
                  <a:schemeClr val="accent2">
                    <a:lumMod val="75000"/>
                  </a:schemeClr>
                </a:solidFill>
                <a:cs typeface="B Nazanin" pitchFamily="2" charset="-78"/>
              </a:rPr>
              <a:t>بسته اجرایی برنامه پنجم توسعه </a:t>
            </a:r>
            <a:r>
              <a:rPr lang="fa-IR" sz="2400" b="1" dirty="0" smtClean="0">
                <a:cs typeface="B Nazanin" pitchFamily="2" charset="-78"/>
              </a:rPr>
              <a:t>و همچنین راهبرد 1-7 سند ملی بهبود کیفیت آب شرب وزارت بهداشت موظف است </a:t>
            </a:r>
            <a:r>
              <a:rPr lang="fa-IR" sz="2400" b="1" dirty="0" smtClean="0">
                <a:solidFill>
                  <a:schemeClr val="accent2">
                    <a:lumMod val="75000"/>
                  </a:schemeClr>
                </a:solidFill>
                <a:cs typeface="B Nazanin" pitchFamily="2" charset="-78"/>
              </a:rPr>
              <a:t>برنامه ایمنی آب شرب </a:t>
            </a:r>
            <a:r>
              <a:rPr lang="fa-IR" sz="2400" b="1" dirty="0" smtClean="0">
                <a:cs typeface="B Nazanin" pitchFamily="2" charset="-78"/>
              </a:rPr>
              <a:t>را در سطح کشور اجرا نماید. </a:t>
            </a:r>
            <a:endParaRPr lang="en-US" sz="2400" b="1" dirty="0" smtClean="0">
              <a:cs typeface="B Nazanin" pitchFamily="2" charset="-78"/>
            </a:endParaRPr>
          </a:p>
          <a:p>
            <a:pPr lvl="0" algn="just">
              <a:lnSpc>
                <a:spcPct val="200000"/>
              </a:lnSpc>
            </a:pPr>
            <a:r>
              <a:rPr lang="fa-IR" sz="2400" b="1" dirty="0" smtClean="0">
                <a:solidFill>
                  <a:schemeClr val="accent2">
                    <a:lumMod val="75000"/>
                  </a:schemeClr>
                </a:solidFill>
                <a:cs typeface="B Nazanin" pitchFamily="2" charset="-78"/>
              </a:rPr>
              <a:t>ماده 688 قانون مجازات اسلامی: </a:t>
            </a:r>
            <a:r>
              <a:rPr lang="fa-IR" sz="2400" b="1" dirty="0" smtClean="0">
                <a:cs typeface="B Nazanin" pitchFamily="2" charset="-78"/>
              </a:rPr>
              <a:t>هر اقدامی علیه بهداشت عمومی از قبیل آلوده کردن آب آشامیدنی، توزیع آب آشامیدنی آلوده، دفع بهداشتی فاضلاب و ... ممنوع بوده مرتکبین مستوجب مجازات عمومی قرار خواهند گرفت. </a:t>
            </a:r>
            <a:endParaRPr lang="fa-IR" sz="2400" b="1" dirty="0" smtClean="0">
              <a:cs typeface="B Mitra" pitchFamily="2" charset="-78"/>
            </a:endParaRPr>
          </a:p>
        </p:txBody>
      </p:sp>
    </p:spTree>
  </p:cSld>
  <p:clrMapOvr>
    <a:masterClrMapping/>
  </p:clrMapOvr>
  <p:transition>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72452" cy="725470"/>
          </a:xfrm>
          <a:solidFill>
            <a:schemeClr val="tx2">
              <a:lumMod val="20000"/>
              <a:lumOff val="80000"/>
            </a:schemeClr>
          </a:solidFill>
        </p:spPr>
        <p:txBody>
          <a:bodyPr>
            <a:normAutofit/>
          </a:bodyPr>
          <a:lstStyle/>
          <a:p>
            <a:r>
              <a:rPr lang="fa-IR" sz="4000" dirty="0" smtClean="0">
                <a:cs typeface="B Titr" pitchFamily="2" charset="-78"/>
              </a:rPr>
              <a:t>قوانين بالادستي</a:t>
            </a:r>
            <a:endParaRPr lang="fa-IR" sz="4000" b="1" dirty="0">
              <a:cs typeface="B Titr" pitchFamily="2" charset="-78"/>
            </a:endParaRPr>
          </a:p>
        </p:txBody>
      </p:sp>
      <p:sp>
        <p:nvSpPr>
          <p:cNvPr id="3" name="Content Placeholder 2"/>
          <p:cNvSpPr>
            <a:spLocks noGrp="1"/>
          </p:cNvSpPr>
          <p:nvPr>
            <p:ph idx="1"/>
          </p:nvPr>
        </p:nvSpPr>
        <p:spPr>
          <a:xfrm>
            <a:off x="457200" y="1357298"/>
            <a:ext cx="7829576" cy="5214974"/>
          </a:xfrm>
        </p:spPr>
        <p:style>
          <a:lnRef idx="2">
            <a:schemeClr val="accent1"/>
          </a:lnRef>
          <a:fillRef idx="1">
            <a:schemeClr val="lt1"/>
          </a:fillRef>
          <a:effectRef idx="0">
            <a:schemeClr val="accent1"/>
          </a:effectRef>
          <a:fontRef idx="minor">
            <a:schemeClr val="dk1"/>
          </a:fontRef>
        </p:style>
        <p:txBody>
          <a:bodyPr>
            <a:noAutofit/>
          </a:bodyPr>
          <a:lstStyle/>
          <a:p>
            <a:pPr lvl="0" algn="just">
              <a:lnSpc>
                <a:spcPct val="200000"/>
              </a:lnSpc>
            </a:pPr>
            <a:r>
              <a:rPr lang="fa-IR" sz="2800" b="1" dirty="0" smtClean="0">
                <a:solidFill>
                  <a:schemeClr val="accent2">
                    <a:lumMod val="75000"/>
                  </a:schemeClr>
                </a:solidFill>
                <a:cs typeface="B Nazanin" pitchFamily="2" charset="-78"/>
              </a:rPr>
              <a:t>شاخص هاي عدالت در سلامت مصوب هیات محترم وزیران: </a:t>
            </a:r>
            <a:r>
              <a:rPr lang="fa-IR" sz="2800" b="1" dirty="0" smtClean="0">
                <a:cs typeface="B Nazanin" pitchFamily="2" charset="-78"/>
              </a:rPr>
              <a:t>چهار شاخص از 52 شاخص مربوط به خدمات بهداشت آب و فاضلاب می باشد. ( </a:t>
            </a:r>
            <a:r>
              <a:rPr lang="fa-IR" sz="2800" b="1" u="sng" dirty="0" smtClean="0">
                <a:solidFill>
                  <a:srgbClr val="00B050"/>
                </a:solidFill>
                <a:cs typeface="B Nazanin" pitchFamily="2" charset="-78"/>
              </a:rPr>
              <a:t>دسترسي</a:t>
            </a:r>
            <a:r>
              <a:rPr lang="fa-IR" sz="2800" b="1" dirty="0" smtClean="0">
                <a:cs typeface="B Nazanin" pitchFamily="2" charset="-78"/>
              </a:rPr>
              <a:t> به شبكه لوله كشي آب آشاميدني، مطلوبيت </a:t>
            </a:r>
            <a:r>
              <a:rPr lang="fa-IR" sz="2800" b="1" u="sng" dirty="0" smtClean="0">
                <a:solidFill>
                  <a:srgbClr val="00B050"/>
                </a:solidFill>
                <a:cs typeface="B Nazanin" pitchFamily="2" charset="-78"/>
              </a:rPr>
              <a:t>ميكروبي</a:t>
            </a:r>
            <a:r>
              <a:rPr lang="fa-IR" sz="2800" b="1" dirty="0" smtClean="0">
                <a:cs typeface="B Nazanin" pitchFamily="2" charset="-78"/>
              </a:rPr>
              <a:t> آب، دفع بهداشتي </a:t>
            </a:r>
            <a:r>
              <a:rPr lang="fa-IR" b="1" u="sng" dirty="0" smtClean="0">
                <a:solidFill>
                  <a:schemeClr val="accent3">
                    <a:lumMod val="50000"/>
                  </a:schemeClr>
                </a:solidFill>
                <a:cs typeface="B Nazanin" pitchFamily="2" charset="-78"/>
              </a:rPr>
              <a:t>فاضلاب</a:t>
            </a:r>
            <a:r>
              <a:rPr lang="fa-IR" b="1" dirty="0" smtClean="0">
                <a:cs typeface="B Nazanin" pitchFamily="2" charset="-78"/>
              </a:rPr>
              <a:t> </a:t>
            </a:r>
            <a:r>
              <a:rPr lang="fa-IR" sz="2800" b="1" dirty="0" smtClean="0">
                <a:cs typeface="B Nazanin" pitchFamily="2" charset="-78"/>
              </a:rPr>
              <a:t>و دسترسي به </a:t>
            </a:r>
            <a:r>
              <a:rPr lang="fa-IR" b="1" u="sng" dirty="0" smtClean="0">
                <a:solidFill>
                  <a:schemeClr val="accent3">
                    <a:lumMod val="50000"/>
                  </a:schemeClr>
                </a:solidFill>
                <a:cs typeface="B Nazanin" pitchFamily="2" charset="-78"/>
              </a:rPr>
              <a:t>توالت</a:t>
            </a:r>
            <a:r>
              <a:rPr lang="fa-IR" b="1" dirty="0" smtClean="0">
                <a:cs typeface="B Nazanin" pitchFamily="2" charset="-78"/>
              </a:rPr>
              <a:t> </a:t>
            </a:r>
            <a:r>
              <a:rPr lang="fa-IR" sz="2800" b="1" dirty="0" smtClean="0">
                <a:cs typeface="B Nazanin" pitchFamily="2" charset="-78"/>
              </a:rPr>
              <a:t>بهداشتي) </a:t>
            </a:r>
            <a:endParaRPr lang="en-US" sz="2800" b="1" dirty="0" smtClean="0">
              <a:cs typeface="B Nazanin" pitchFamily="2" charset="-78"/>
            </a:endParaRPr>
          </a:p>
          <a:p>
            <a:endParaRPr lang="fa-IR" sz="2800" b="1" dirty="0" smtClean="0">
              <a:cs typeface="B Mitra" pitchFamily="2" charset="-78"/>
            </a:endParaRPr>
          </a:p>
        </p:txBody>
      </p:sp>
    </p:spTree>
  </p:cSld>
  <p:clrMapOvr>
    <a:masterClrMapping/>
  </p:clrMapOvr>
  <p:transition>
    <p:wipe/>
  </p:transition>
  <p:timing>
    <p:tnLst>
      <p:par>
        <p:cTn id="1" dur="indefinite" restart="never" nodeType="tmRoot"/>
      </p:par>
    </p:tnLst>
  </p:timing>
</p:sld>
</file>

<file path=ppt/theme/theme1.xml><?xml version="1.0" encoding="utf-8"?>
<a:theme xmlns:a="http://schemas.openxmlformats.org/drawingml/2006/main" name="بهداشت اب">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بهداشت اب</Template>
  <TotalTime>59</TotalTime>
  <Words>5087</Words>
  <Application>Microsoft Office PowerPoint</Application>
  <PresentationFormat>On-screen Show (4:3)</PresentationFormat>
  <Paragraphs>332</Paragraphs>
  <Slides>63</Slides>
  <Notes>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63</vt:i4>
      </vt:variant>
    </vt:vector>
  </HeadingPairs>
  <TitlesOfParts>
    <vt:vector size="73" baseType="lpstr">
      <vt:lpstr>Arial</vt:lpstr>
      <vt:lpstr>B Homa</vt:lpstr>
      <vt:lpstr>B Lotus</vt:lpstr>
      <vt:lpstr>B Mitra</vt:lpstr>
      <vt:lpstr>B Nazanin</vt:lpstr>
      <vt:lpstr>B Titr</vt:lpstr>
      <vt:lpstr>Calibri</vt:lpstr>
      <vt:lpstr>Times New Roman</vt:lpstr>
      <vt:lpstr>Wingdings</vt:lpstr>
      <vt:lpstr>بهداشت اب</vt:lpstr>
      <vt:lpstr>PowerPoint Presentation</vt:lpstr>
      <vt:lpstr>بهداشت آب و فاضلاب </vt:lpstr>
      <vt:lpstr>عناوين</vt:lpstr>
      <vt:lpstr>مقدمه</vt:lpstr>
      <vt:lpstr>مقدمه</vt:lpstr>
      <vt:lpstr>قوانين بالادستي</vt:lpstr>
      <vt:lpstr>قوانين بالادستي</vt:lpstr>
      <vt:lpstr>قوانين بالادستي</vt:lpstr>
      <vt:lpstr>قوانين بالادستي</vt:lpstr>
      <vt:lpstr>بيماري هاي منتقله از آب (گاستروانتریت ، علائم و عامل)</vt:lpstr>
      <vt:lpstr>بيماري هاي منتقله از آب (باکتری ها)</vt:lpstr>
      <vt:lpstr>بيماري هاي منتقله از آب وغذا (باکتری ها)</vt:lpstr>
      <vt:lpstr>بيماري هاي منتقله از آب وغذا (باکتری ها)</vt:lpstr>
      <vt:lpstr>بيماري هاي منتقله از آب وغذا (ویروسها)</vt:lpstr>
      <vt:lpstr>بيماري هاي منتقله از آب وغذا (انگلها)</vt:lpstr>
      <vt:lpstr>خصوصيات ميكروبي آب آشاميدني</vt:lpstr>
      <vt:lpstr>خصوصيات فيزيكو شيميايي آب آشاميدني</vt:lpstr>
      <vt:lpstr>خصوصيات فيزيکی آب آشاميدني</vt:lpstr>
      <vt:lpstr>خصوصيات فيزيکی آب آشاميدني</vt:lpstr>
      <vt:lpstr>خصوصيات فيزيکی آب آشاميدني</vt:lpstr>
      <vt:lpstr>خصوصيات شیمیایی آب آشاميدني</vt:lpstr>
      <vt:lpstr>خصوصيات شیمیایی آب آشاميدني</vt:lpstr>
      <vt:lpstr>خصوصيات شیمیایی آب آشاميدني</vt:lpstr>
      <vt:lpstr>خصوصيات شیمیایی آب آشاميدني</vt:lpstr>
      <vt:lpstr>خصوصيات شیمیایی آب آشاميدني</vt:lpstr>
      <vt:lpstr>آلاينده هاي آب</vt:lpstr>
      <vt:lpstr>آلاينده هاي آب</vt:lpstr>
      <vt:lpstr>آلاينده هاي آب</vt:lpstr>
      <vt:lpstr>آلاينده هاي آب</vt:lpstr>
      <vt:lpstr>سالم سازي آب</vt:lpstr>
      <vt:lpstr>سالم سازي آب</vt:lpstr>
      <vt:lpstr>سالم سازي آب</vt:lpstr>
      <vt:lpstr>PowerPoint Presentation</vt:lpstr>
      <vt:lpstr>زمان بقای عوامل میکروبی درآب</vt:lpstr>
      <vt:lpstr>دز عفونی عوامل میکروبی درآب</vt:lpstr>
      <vt:lpstr>سالم سازي آب</vt:lpstr>
      <vt:lpstr>سالم سازي آب</vt:lpstr>
      <vt:lpstr>سالم سازي آب</vt:lpstr>
      <vt:lpstr>سالم سازي آب</vt:lpstr>
      <vt:lpstr>سالم سازي آب</vt:lpstr>
      <vt:lpstr>كنترل بهداشت آب ساختمان ها </vt:lpstr>
      <vt:lpstr>كنترل بهداشت آب ساختمان ها </vt:lpstr>
      <vt:lpstr>كنترل بهداشت آب ساختمان ها </vt:lpstr>
      <vt:lpstr>كنترل بهداشت آب ساختمان ها </vt:lpstr>
      <vt:lpstr>كنترل بهداشت آب ساختمان ها </vt:lpstr>
      <vt:lpstr>کنترل کیفی آب آشامیدنی</vt:lpstr>
      <vt:lpstr>کنترل کیفی آب آشامیدنی</vt:lpstr>
      <vt:lpstr>کنترل کیفی آب آشامیدنی</vt:lpstr>
      <vt:lpstr>کنترل کیفی آب آشامیدنی (استاندارد کلر آزاد باقیمانده)</vt:lpstr>
      <vt:lpstr>کنترل کیفی آب آشامیدنی (تعداد موارد سنجش کلر)</vt:lpstr>
      <vt:lpstr>کنترل کیفی آب آشامیدنی تعیین خطرات بالقوه</vt:lpstr>
      <vt:lpstr>کنترل کیفی آب آشامیدنی تجزيه و تحليل نتايج ميکروبي آب</vt:lpstr>
      <vt:lpstr>کنترل کیفی آب آشامیدنی بازرسی از سیستمهای تامین آب</vt:lpstr>
      <vt:lpstr>PowerPoint Presentation</vt:lpstr>
      <vt:lpstr>کنترل کیفی آب آشامیدنی( ارزیابی سیستم تامین آب آشامیدنی)</vt:lpstr>
      <vt:lpstr>بهداشت آب استخرها</vt:lpstr>
      <vt:lpstr>بهداشت آب استخرها</vt:lpstr>
      <vt:lpstr>بهداشت آب استخرها</vt:lpstr>
      <vt:lpstr>بهداشت آب استخرها</vt:lpstr>
      <vt:lpstr>بهداشت فاضلاب</vt:lpstr>
      <vt:lpstr>بهداشت فاضلاب</vt:lpstr>
      <vt:lpstr>اهميت دفع بهداشتی فاضلاب</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marya</dc:creator>
  <cp:lastModifiedBy>Fateme Taghavi</cp:lastModifiedBy>
  <cp:revision>5</cp:revision>
  <dcterms:created xsi:type="dcterms:W3CDTF">2016-03-02T12:46:50Z</dcterms:created>
  <dcterms:modified xsi:type="dcterms:W3CDTF">2021-10-14T09:00:08Z</dcterms:modified>
</cp:coreProperties>
</file>