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2" r:id="rId4"/>
    <p:sldId id="258" r:id="rId5"/>
    <p:sldId id="263" r:id="rId6"/>
    <p:sldId id="259" r:id="rId7"/>
    <p:sldId id="273" r:id="rId8"/>
    <p:sldId id="264" r:id="rId9"/>
    <p:sldId id="265" r:id="rId10"/>
    <p:sldId id="266" r:id="rId11"/>
    <p:sldId id="267" r:id="rId12"/>
    <p:sldId id="268" r:id="rId13"/>
    <p:sldId id="269" r:id="rId14"/>
    <p:sldId id="270" r:id="rId15"/>
    <p:sldId id="271" r:id="rId16"/>
    <p:sldId id="272"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p:cViewPr varScale="1">
        <p:scale>
          <a:sx n="88" d="100"/>
          <a:sy n="88" d="100"/>
        </p:scale>
        <p:origin x="485" y="3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4" name="Group 13"/>
          <p:cNvGrpSpPr/>
          <p:nvPr/>
        </p:nvGrpSpPr>
        <p:grpSpPr>
          <a:xfrm>
            <a:off x="-1588" y="0"/>
            <a:ext cx="12193588" cy="6861555"/>
            <a:chOff x="-1588" y="0"/>
            <a:chExt cx="12193588" cy="6861555"/>
          </a:xfrm>
        </p:grpSpPr>
        <p:sp>
          <p:nvSpPr>
            <p:cNvPr id="9" name="Rectangle 8"/>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a:prstGeom prst="rect">
            <a:avLst/>
          </a:prstGeo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tx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158984" y="1792224"/>
            <a:ext cx="990599" cy="304799"/>
          </a:xfrm>
        </p:spPr>
        <p:txBody>
          <a:bodyPr/>
          <a:lstStyle>
            <a:lvl1pPr algn="l">
              <a:defRPr b="0">
                <a:solidFill>
                  <a:schemeClr val="bg1"/>
                </a:solidFill>
              </a:defRPr>
            </a:lvl1pPr>
          </a:lstStyle>
          <a:p>
            <a:fld id="{E9462EF3-3C4F-43EE-ACEE-D4B806740EA3}" type="datetimeFigureOut">
              <a:rPr lang="en-US" dirty="0"/>
              <a:pPr/>
              <a:t>7/25/2021</a:t>
            </a:fld>
            <a:endParaRPr lang="en-US" dirty="0"/>
          </a:p>
        </p:txBody>
      </p:sp>
      <p:sp>
        <p:nvSpPr>
          <p:cNvPr id="5" name="Footer Placeholder 4"/>
          <p:cNvSpPr>
            <a:spLocks noGrp="1"/>
          </p:cNvSpPr>
          <p:nvPr>
            <p:ph type="ftr" sz="quarter" idx="11"/>
          </p:nvPr>
        </p:nvSpPr>
        <p:spPr>
          <a:xfrm rot="5400000">
            <a:off x="8951976" y="3227832"/>
            <a:ext cx="3867912" cy="310896"/>
          </a:xfrm>
        </p:spPr>
        <p:txBody>
          <a:bodyPr/>
          <a:lstStyle>
            <a:lvl1pPr>
              <a:defRPr sz="1000" b="0">
                <a:solidFill>
                  <a:schemeClr val="bg1"/>
                </a:solidFill>
              </a:defRPr>
            </a:lvl1pPr>
          </a:lstStyle>
          <a:p>
            <a:r>
              <a:rPr lang="en-US" dirty="0"/>
              <a:t>
              </a:t>
            </a:r>
          </a:p>
        </p:txBody>
      </p:sp>
      <p:sp>
        <p:nvSpPr>
          <p:cNvPr id="8" name="Rectangle 7"/>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7" y="4969927"/>
            <a:ext cx="8825657" cy="566738"/>
          </a:xfrm>
          <a:prstGeom prst="rect">
            <a:avLst/>
          </a:prstGeo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7" y="5536665"/>
            <a:ext cx="8825656" cy="493712"/>
          </a:xfrm>
        </p:spPr>
        <p:txBody>
          <a:bodyPr>
            <a:normAutofit/>
          </a:bodyPr>
          <a:lstStyle>
            <a:lvl1pPr marL="0" indent="0">
              <a:buNone/>
              <a:defRPr sz="12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6343B39-165A-4B68-AA5C-581F5336313C}" type="datetimeFigureOut">
              <a:rPr lang="en-US" dirty="0"/>
              <a:t>7/25/2021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0" name="Rectangle 9"/>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0704"/>
            <a:ext cx="8833104" cy="1371600"/>
          </a:xfrm>
          <a:prstGeom prst="rect">
            <a:avLst/>
          </a:prstGeom>
        </p:spPr>
        <p:txBody>
          <a:bodyPr anchor="ctr" anchorCtr="0"/>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2144" y="3547872"/>
            <a:ext cx="8825659" cy="2478024"/>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942C8C57-33F9-4259-AC4F-0E3F5BEC9B94}" type="datetimeFigureOut">
              <a:rPr lang="en-US" dirty="0"/>
              <a:t>7/25/2021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1588" y="0"/>
            <a:ext cx="12193588" cy="6861555"/>
            <a:chOff x="-1588" y="0"/>
            <a:chExt cx="12193588" cy="6861555"/>
          </a:xfrm>
        </p:grpSpPr>
        <p:sp>
          <p:nvSpPr>
            <p:cNvPr id="16" name="Rectangle 15"/>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Oval 17"/>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7"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2" name="TextBox 11"/>
          <p:cNvSpPr txBox="1"/>
          <p:nvPr/>
        </p:nvSpPr>
        <p:spPr bwMode="gray">
          <a:xfrm>
            <a:off x="898295" y="596767"/>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15" name="TextBox 14"/>
          <p:cNvSpPr txBox="1"/>
          <p:nvPr/>
        </p:nvSpPr>
        <p:spPr bwMode="gray">
          <a:xfrm>
            <a:off x="9715063" y="2629300"/>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2" name="Title 1"/>
          <p:cNvSpPr>
            <a:spLocks noGrp="1"/>
          </p:cNvSpPr>
          <p:nvPr>
            <p:ph type="title"/>
          </p:nvPr>
        </p:nvSpPr>
        <p:spPr>
          <a:xfrm>
            <a:off x="1574801" y="980517"/>
            <a:ext cx="8460983" cy="2698249"/>
          </a:xfrm>
          <a:prstGeom prst="rect">
            <a:avLst/>
          </a:prstGeom>
        </p:spPr>
        <p:txBody>
          <a:bodyPr anchor="ctr" anchorCtr="0"/>
          <a:lstStyle>
            <a:lvl1pPr>
              <a:defRPr sz="4000"/>
            </a:lvl1pPr>
          </a:lstStyle>
          <a:p>
            <a:r>
              <a:rPr lang="en-US"/>
              <a:t>Click to edit Master title style</a:t>
            </a:r>
            <a:endParaRPr lang="en-US" dirty="0"/>
          </a:p>
        </p:txBody>
      </p:sp>
      <p:sp>
        <p:nvSpPr>
          <p:cNvPr id="11" name="Text Placeholder 3"/>
          <p:cNvSpPr>
            <a:spLocks noGrp="1"/>
          </p:cNvSpPr>
          <p:nvPr>
            <p:ph type="body" sz="half" idx="14"/>
          </p:nvPr>
        </p:nvSpPr>
        <p:spPr bwMode="gray">
          <a:xfrm>
            <a:off x="1945945" y="3679987"/>
            <a:ext cx="7725772" cy="342174"/>
          </a:xfrm>
        </p:spPr>
        <p:txBody>
          <a:bodyPr vert="horz" lIns="91440" tIns="45720" rIns="91440" bIns="45720" rtlCol="0" anchor="t">
            <a:normAutofit/>
          </a:bodyPr>
          <a:lstStyle>
            <a:lvl1pPr>
              <a:buNone/>
              <a:defRPr lang="en-US" sz="1400" cap="small" dirty="0">
                <a:solidFill>
                  <a:schemeClr val="tx2">
                    <a:lumMod val="40000"/>
                    <a:lumOff val="60000"/>
                  </a:schemeClr>
                </a:solidFill>
                <a:latin typeface="+mn-lt"/>
              </a:defRPr>
            </a:lvl1pPr>
          </a:lstStyle>
          <a:p>
            <a:pPr marL="0" lvl="0" indent="0">
              <a:buNone/>
            </a:pPr>
            <a:r>
              <a:rPr lang="en-US"/>
              <a:t>Click to edit Master text styles</a:t>
            </a:r>
          </a:p>
        </p:txBody>
      </p:sp>
      <p:sp>
        <p:nvSpPr>
          <p:cNvPr id="10" name="Text Placeholder 3"/>
          <p:cNvSpPr>
            <a:spLocks noGrp="1"/>
          </p:cNvSpPr>
          <p:nvPr>
            <p:ph type="body" sz="half" idx="2"/>
          </p:nvPr>
        </p:nvSpPr>
        <p:spPr>
          <a:xfrm>
            <a:off x="1154954" y="5029198"/>
            <a:ext cx="8825659" cy="997858"/>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8748772B-8FA2-401F-A0A1-A59855EDBC3E}" type="datetimeFigureOut">
              <a:rPr lang="en-US" dirty="0"/>
              <a:t>7/25/2021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23" name="Rectangle 2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3525"/>
            <a:ext cx="8865623" cy="1819656"/>
          </a:xfrm>
          <a:prstGeom prst="rect">
            <a:avLst/>
          </a:prstGeo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9200"/>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3DD5BDE-5A90-4611-82E9-0FC5746D30C5}" type="datetimeFigureOut">
              <a:rPr lang="en-US" dirty="0"/>
              <a:t>7/25/2021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312916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79764"/>
            <a:ext cx="3129168"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5380"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4"/>
            <a:ext cx="3145380"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0" y="2595032"/>
            <a:ext cx="3161029" cy="58473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79764"/>
            <a:ext cx="3161029"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384991" y="2603500"/>
            <a:ext cx="32564"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5824" y="2603500"/>
            <a:ext cx="0"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ADDA17D-0BEA-4E76-A7FC-F7C188BC48D1}" type="datetimeFigureOut">
              <a:rPr lang="en-US" dirty="0"/>
              <a:t>7/25/2021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nchor="ctr" anchorCtr="0"/>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5"/>
            <a:ext cx="3050438" cy="57626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10916"/>
            <a:ext cx="2691242" cy="158409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4" y="5109107"/>
            <a:ext cx="3050438"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09108"/>
            <a:ext cx="3050438" cy="91257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3"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3" y="5109107"/>
            <a:ext cx="3050438" cy="91794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384245" y="2603500"/>
            <a:ext cx="1"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7352" y="2603500"/>
            <a:ext cx="0"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6909AC7D-18CA-4236-82B9-D75EB1D66EAE}" type="datetimeFigureOut">
              <a:rPr lang="en-US" dirty="0"/>
              <a:t>7/25/2021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595033"/>
            <a:ext cx="8825659" cy="3424768"/>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68300E-C023-45CD-A0BE-EDB7A8C6EA8B}" type="datetimeFigureOut">
              <a:rPr lang="en-US" dirty="0"/>
              <a:t>7/25/2021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8" name="Group 7"/>
          <p:cNvGrpSpPr/>
          <p:nvPr/>
        </p:nvGrpSpPr>
        <p:grpSpPr>
          <a:xfrm>
            <a:off x="-1588" y="0"/>
            <a:ext cx="12193588" cy="6861555"/>
            <a:chOff x="-1588" y="0"/>
            <a:chExt cx="12193588" cy="6861555"/>
          </a:xfrm>
        </p:grpSpPr>
        <p:sp>
          <p:nvSpPr>
            <p:cNvPr id="15" name="Rectangle 14"/>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6"/>
            <a:ext cx="1441567" cy="4748591"/>
          </a:xfrm>
          <a:prstGeom prst="rect">
            <a:avLst/>
          </a:prstGeo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5"/>
            <a:ext cx="6256025" cy="474859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620EAD-E369-4933-8469-ED7764B56A1B}" type="datetimeFigureOut">
              <a:rPr lang="en-US" dirty="0"/>
              <a:t>7/25/2021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20" name="Rectangle 1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9"/>
            <a:ext cx="8825659" cy="706964"/>
          </a:xfrm>
          <a:prstGeom prst="rect">
            <a:avLst/>
          </a:prstGeom>
        </p:spPr>
        <p:txBody>
          <a:bodyPr anchor="ct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6C0EF2-9919-473B-8215-8616BAF10692}" type="datetimeFigureOut">
              <a:rPr lang="en-US" dirty="0"/>
              <a:t>7/25/2021</a:t>
            </a:fld>
            <a:endParaRPr lang="en-US" dirty="0"/>
          </a:p>
        </p:txBody>
      </p:sp>
      <p:sp>
        <p:nvSpPr>
          <p:cNvPr id="5" name="Footer Placeholder 4"/>
          <p:cNvSpPr>
            <a:spLocks noGrp="1"/>
          </p:cNvSpPr>
          <p:nvPr>
            <p:ph type="ftr" sz="quarter" idx="11"/>
          </p:nvPr>
        </p:nvSpPr>
        <p:spPr/>
        <p:txBody>
          <a:bodyPr/>
          <a:lstStyle>
            <a:lvl1pPr>
              <a:defRPr sz="1000" b="1"/>
            </a:lvl1p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Rectangle 8"/>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9192"/>
            <a:ext cx="4343400" cy="2286000"/>
          </a:xfrm>
          <a:prstGeom prst="rect">
            <a:avLst/>
          </a:prstGeom>
        </p:spPr>
        <p:txBody>
          <a:bodyPr anchor="ctr" anchorCtr="0"/>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4576" y="2679192"/>
            <a:ext cx="3758184" cy="2286000"/>
          </a:xfrm>
        </p:spPr>
        <p:txBody>
          <a:bodyPr anchor="ctr" anchorCtr="0"/>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9472EB-AC54-4713-BFC2-BEB621108C63}" type="datetimeFigureOut">
              <a:rPr lang="en-US" dirty="0"/>
              <a:t>7/25/2021</a:t>
            </a:fld>
            <a:endParaRPr lang="en-US" dirty="0"/>
          </a:p>
        </p:txBody>
      </p:sp>
      <p:sp>
        <p:nvSpPr>
          <p:cNvPr id="5" name="Footer Placeholder 4"/>
          <p:cNvSpPr>
            <a:spLocks noGrp="1"/>
          </p:cNvSpPr>
          <p:nvPr>
            <p:ph type="ftr" sz="quarter" idx="11"/>
          </p:nvPr>
        </p:nvSpPr>
        <p:spPr/>
        <p:txBody>
          <a:bodyPr/>
          <a:lstStyle>
            <a:lvl1pPr>
              <a:defRPr sz="1000" b="1"/>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3" y="969264"/>
            <a:ext cx="8825659" cy="704088"/>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8032"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76" y="2603500"/>
            <a:ext cx="4828032"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9455A0C-791E-4545-B787-F98AD45CD761}" type="datetimeFigureOut">
              <a:rPr lang="en-US" dirty="0"/>
              <a:t>7/25/2021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4954" y="969264"/>
            <a:ext cx="8825659" cy="704088"/>
          </a:xfrm>
          <a:prstGeom prst="rect">
            <a:avLst/>
          </a:prstGeo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98448"/>
            <a:ext cx="4828032" cy="284378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76"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1" y="3187921"/>
            <a:ext cx="4825160" cy="285431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2536B77-F4F4-4427-AC4F-9A623798AD82}" type="datetimeFigureOut">
              <a:rPr lang="en-US" dirty="0"/>
              <a:t>7/25/2021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52144" y="969264"/>
            <a:ext cx="8825659" cy="704088"/>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8BE790C-34EB-4565-8437-CACF4CDB7822}" type="datetimeFigureOut">
              <a:rPr lang="en-US" dirty="0"/>
              <a:t>7/25/2021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4A4C11-22B8-4A4E-8126-B3AF6B948A8E}" type="datetimeFigureOut">
              <a:rPr lang="en-US" dirty="0"/>
              <a:t>7/25/2021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6" name="Rectangle 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3" y="1298448"/>
            <a:ext cx="2793159" cy="1597152"/>
          </a:xfrm>
          <a:prstGeom prst="rect">
            <a:avLst/>
          </a:prstGeo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79008" y="1447800"/>
            <a:ext cx="5195997"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3" y="3129280"/>
            <a:ext cx="2793159" cy="2895599"/>
          </a:xfrm>
        </p:spPr>
        <p:txBody>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ED06B6-C816-4861-964D-15A98395707D}" type="datetimeFigureOut">
              <a:rPr lang="en-US" dirty="0"/>
              <a:t>7/25/2021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a:prstGeom prst="rect">
            <a:avLst/>
          </a:prstGeo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0B1A8AB-EA7C-4B1B-9D73-E2551851FABE}" type="datetimeFigureOut">
              <a:rPr lang="en-US" dirty="0"/>
              <a:t>7/25/2021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1"/>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19">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4"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7"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0"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2760" y="6391656"/>
            <a:ext cx="990599" cy="304799"/>
          </a:xfrm>
          <a:prstGeom prst="rect">
            <a:avLst/>
          </a:prstGeom>
        </p:spPr>
        <p:txBody>
          <a:bodyPr vert="horz" lIns="91440" tIns="45720" rIns="91440" bIns="45720" rtlCol="0" anchor="ctr" anchorCtr="0"/>
          <a:lstStyle>
            <a:lvl1pPr algn="r">
              <a:defRPr sz="1000" b="1" i="0">
                <a:solidFill>
                  <a:schemeClr val="accent1"/>
                </a:solidFill>
              </a:defRPr>
            </a:lvl1pPr>
          </a:lstStyle>
          <a:p>
            <a:fld id="{90786BE5-D2A3-4BF0-8B30-D7403E61B3DC}" type="datetimeFigureOut">
              <a:rPr lang="en-US" dirty="0"/>
              <a:t>7/25/2021</a:t>
            </a:fld>
            <a:endParaRPr lang="en-US" dirty="0"/>
          </a:p>
        </p:txBody>
      </p:sp>
      <p:sp>
        <p:nvSpPr>
          <p:cNvPr id="5" name="Footer Placeholder 4"/>
          <p:cNvSpPr>
            <a:spLocks noGrp="1"/>
          </p:cNvSpPr>
          <p:nvPr>
            <p:ph type="ftr" sz="quarter" idx="3"/>
          </p:nvPr>
        </p:nvSpPr>
        <p:spPr>
          <a:xfrm>
            <a:off x="557784" y="6391656"/>
            <a:ext cx="3867912" cy="310896"/>
          </a:xfrm>
          <a:prstGeom prst="rect">
            <a:avLst/>
          </a:prstGeom>
        </p:spPr>
        <p:txBody>
          <a:bodyPr vert="horz" lIns="91440" tIns="45720" rIns="91440" bIns="45720" rtlCol="0" anchor="ctr" anchorCtr="0"/>
          <a:lstStyle>
            <a:lvl1pPr algn="l">
              <a:defRPr sz="1000" b="1" i="0">
                <a:solidFill>
                  <a:schemeClr val="accent1"/>
                </a:solidFill>
              </a:defRPr>
            </a:lvl1pPr>
          </a:lstStyle>
          <a:p>
            <a:r>
              <a:rPr lang="en-US" dirty="0"/>
              <a:t>
              </a:t>
            </a:r>
          </a:p>
        </p:txBody>
      </p:sp>
      <p:sp>
        <p:nvSpPr>
          <p:cNvPr id="29" name="Rectangle 2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FC77D-A341-411D-82B6-75DF43DE30C1}"/>
              </a:ext>
            </a:extLst>
          </p:cNvPr>
          <p:cNvSpPr>
            <a:spLocks noGrp="1"/>
          </p:cNvSpPr>
          <p:nvPr>
            <p:ph type="ctrTitle"/>
          </p:nvPr>
        </p:nvSpPr>
        <p:spPr>
          <a:xfrm>
            <a:off x="1614322" y="2247077"/>
            <a:ext cx="8825658" cy="2677648"/>
          </a:xfrm>
        </p:spPr>
        <p:txBody>
          <a:bodyPr/>
          <a:lstStyle/>
          <a:p>
            <a:pPr algn="ctr"/>
            <a:r>
              <a:rPr lang="fa-IR" sz="21000" dirty="0">
                <a:latin typeface="Aldhabi" panose="01000000000000000000" pitchFamily="2" charset="-78"/>
                <a:cs typeface="Aldhabi" panose="01000000000000000000" pitchFamily="2" charset="-78"/>
              </a:rPr>
              <a:t>بسم الله الرحمن الرحیم</a:t>
            </a:r>
            <a:endParaRPr lang="en-US" sz="21000" dirty="0">
              <a:latin typeface="Aldhabi" panose="01000000000000000000" pitchFamily="2" charset="-78"/>
              <a:cs typeface="Aldhabi" panose="01000000000000000000" pitchFamily="2" charset="-78"/>
            </a:endParaRPr>
          </a:p>
        </p:txBody>
      </p:sp>
    </p:spTree>
    <p:extLst>
      <p:ext uri="{BB962C8B-B14F-4D97-AF65-F5344CB8AC3E}">
        <p14:creationId xmlns:p14="http://schemas.microsoft.com/office/powerpoint/2010/main" val="10329133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6D82F-5AF5-459D-A0D9-877A0A9B3031}"/>
              </a:ext>
            </a:extLst>
          </p:cNvPr>
          <p:cNvSpPr>
            <a:spLocks noGrp="1"/>
          </p:cNvSpPr>
          <p:nvPr>
            <p:ph type="title"/>
          </p:nvPr>
        </p:nvSpPr>
        <p:spPr/>
        <p:txBody>
          <a:bodyPr/>
          <a:lstStyle/>
          <a:p>
            <a:pPr algn="r" rtl="1"/>
            <a:r>
              <a:rPr lang="fa-IR" sz="4000" dirty="0"/>
              <a:t>قانون و سقط جنین</a:t>
            </a:r>
            <a:endParaRPr lang="en-US" sz="4000" dirty="0"/>
          </a:p>
        </p:txBody>
      </p:sp>
      <p:sp>
        <p:nvSpPr>
          <p:cNvPr id="3" name="Content Placeholder 2">
            <a:extLst>
              <a:ext uri="{FF2B5EF4-FFF2-40B4-BE49-F238E27FC236}">
                <a16:creationId xmlns:a16="http://schemas.microsoft.com/office/drawing/2014/main" id="{DC4B5E9C-466F-4F5B-8A9B-62530AA74A29}"/>
              </a:ext>
            </a:extLst>
          </p:cNvPr>
          <p:cNvSpPr>
            <a:spLocks noGrp="1"/>
          </p:cNvSpPr>
          <p:nvPr>
            <p:ph idx="1"/>
          </p:nvPr>
        </p:nvSpPr>
        <p:spPr/>
        <p:txBody>
          <a:bodyPr/>
          <a:lstStyle/>
          <a:p>
            <a:pPr algn="r" rtl="1">
              <a:lnSpc>
                <a:spcPct val="200000"/>
              </a:lnSpc>
            </a:pPr>
            <a:r>
              <a:rPr lang="fa-IR" sz="2000" dirty="0">
                <a:cs typeface="B Nazanin" panose="00000400000000000000" pitchFamily="2" charset="-78"/>
              </a:rPr>
              <a:t>امروزه سقط جنین در سطح جهان رو به افزایش است، به همین دلیل قانون گذاران کشور سقط جنین راممنوع و برای آن مجازات تعیین کرده اند. البته باید بدانیم موارد و مواقعی وجود دارد که جزء موارد قانونی سقط محسوب می شود، اما طبق قوانین کشور ما، سقط جنین از همان مراحل اولیه استقرار نطفه، قابل مجازات است</a:t>
            </a:r>
            <a:r>
              <a:rPr lang="fa-IR" dirty="0"/>
              <a:t>. </a:t>
            </a:r>
            <a:endParaRPr lang="en-US" dirty="0"/>
          </a:p>
        </p:txBody>
      </p:sp>
    </p:spTree>
    <p:extLst>
      <p:ext uri="{BB962C8B-B14F-4D97-AF65-F5344CB8AC3E}">
        <p14:creationId xmlns:p14="http://schemas.microsoft.com/office/powerpoint/2010/main" val="19373059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1C6BA-B549-450B-B0F5-02E759C34880}"/>
              </a:ext>
            </a:extLst>
          </p:cNvPr>
          <p:cNvSpPr>
            <a:spLocks noGrp="1"/>
          </p:cNvSpPr>
          <p:nvPr>
            <p:ph type="title"/>
          </p:nvPr>
        </p:nvSpPr>
        <p:spPr/>
        <p:txBody>
          <a:bodyPr/>
          <a:lstStyle/>
          <a:p>
            <a:pPr algn="r"/>
            <a:r>
              <a:rPr kumimoji="0" lang="fa-IR" sz="44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قانون و سقط جنین</a:t>
            </a:r>
            <a:endParaRPr lang="en-US" sz="4000" dirty="0"/>
          </a:p>
        </p:txBody>
      </p:sp>
      <p:sp>
        <p:nvSpPr>
          <p:cNvPr id="3" name="Content Placeholder 2">
            <a:extLst>
              <a:ext uri="{FF2B5EF4-FFF2-40B4-BE49-F238E27FC236}">
                <a16:creationId xmlns:a16="http://schemas.microsoft.com/office/drawing/2014/main" id="{F51DDE38-8928-4A74-93D8-D23CC68F2C47}"/>
              </a:ext>
            </a:extLst>
          </p:cNvPr>
          <p:cNvSpPr>
            <a:spLocks noGrp="1"/>
          </p:cNvSpPr>
          <p:nvPr>
            <p:ph idx="1"/>
          </p:nvPr>
        </p:nvSpPr>
        <p:spPr>
          <a:xfrm>
            <a:off x="1154954" y="2603499"/>
            <a:ext cx="9423484" cy="4005315"/>
          </a:xfrm>
        </p:spPr>
        <p:txBody>
          <a:bodyPr>
            <a:normAutofit/>
          </a:bodyPr>
          <a:lstStyle/>
          <a:p>
            <a:pPr algn="r" rtl="1">
              <a:lnSpc>
                <a:spcPct val="200000"/>
              </a:lnSpc>
              <a:buFont typeface="Wingdings" panose="05000000000000000000" pitchFamily="2" charset="2"/>
              <a:buChar char="v"/>
            </a:pPr>
            <a:r>
              <a:rPr lang="fa-IR" dirty="0">
                <a:cs typeface="B Nazanin" panose="00000400000000000000" pitchFamily="2" charset="-78"/>
              </a:rPr>
              <a:t>طبق ماده 306 قانون مجازات اسلامی، مصوب 1392ش و مواد 622 ،623 و 624 کتاب پنجم قانون مجازات اسلامی (تعزیرات) مصوب 13۷5ش، سقط جنین جرم محسوب شده و ب رای آن مجازاتهایی مانند: دیه و تعزیر در نظر گرفته شده است. در ماده ۷18 قانون مجازات اسلامی عنوان شده، دیه باید توسط فرد خاطی پرداخت شود: "هرگاه زنی جنین خود را، در هر مرحله ای که باشد، به عمد، شبه عمد یا خطاء از بین ببرد، دیه جنین، حسب مورد توسط مرتکب یا عاقله او پرداخت می شود.</a:t>
            </a:r>
          </a:p>
          <a:p>
            <a:pPr algn="r" rtl="1">
              <a:lnSpc>
                <a:spcPct val="200000"/>
              </a:lnSpc>
              <a:buFont typeface="Wingdings" panose="05000000000000000000" pitchFamily="2" charset="2"/>
              <a:buChar char="v"/>
            </a:pPr>
            <a:r>
              <a:rPr lang="fa-IR" dirty="0">
                <a:cs typeface="B Nazanin" panose="00000400000000000000" pitchFamily="2" charset="-78"/>
              </a:rPr>
              <a:t>در تبصره ماده ۷18 آمده است که هرگاه جنینی که بقای آن برای مادر خطر جانی دارد به منظور حفظ نفس مادر سقط شود، دیه ثابت نمیشود. </a:t>
            </a:r>
            <a:endParaRPr lang="en-US" dirty="0">
              <a:cs typeface="B Nazanin" panose="00000400000000000000" pitchFamily="2" charset="-78"/>
            </a:endParaRPr>
          </a:p>
        </p:txBody>
      </p:sp>
    </p:spTree>
    <p:extLst>
      <p:ext uri="{BB962C8B-B14F-4D97-AF65-F5344CB8AC3E}">
        <p14:creationId xmlns:p14="http://schemas.microsoft.com/office/powerpoint/2010/main" val="168658732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A68AD-DE77-4469-A99D-8C13E442FED6}"/>
              </a:ext>
            </a:extLst>
          </p:cNvPr>
          <p:cNvSpPr>
            <a:spLocks noGrp="1"/>
          </p:cNvSpPr>
          <p:nvPr>
            <p:ph type="title"/>
          </p:nvPr>
        </p:nvSpPr>
        <p:spPr/>
        <p:txBody>
          <a:bodyPr/>
          <a:lstStyle/>
          <a:p>
            <a:pPr algn="r" rtl="1"/>
            <a:r>
              <a:rPr kumimoji="0" lang="fa-IR" sz="36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قانون و سقط جنین</a:t>
            </a:r>
            <a:endParaRPr lang="en-US" dirty="0"/>
          </a:p>
        </p:txBody>
      </p:sp>
      <p:sp>
        <p:nvSpPr>
          <p:cNvPr id="3" name="Content Placeholder 2">
            <a:extLst>
              <a:ext uri="{FF2B5EF4-FFF2-40B4-BE49-F238E27FC236}">
                <a16:creationId xmlns:a16="http://schemas.microsoft.com/office/drawing/2014/main" id="{E21D0F59-0B68-4C08-A50C-D906B6894226}"/>
              </a:ext>
            </a:extLst>
          </p:cNvPr>
          <p:cNvSpPr>
            <a:spLocks noGrp="1"/>
          </p:cNvSpPr>
          <p:nvPr>
            <p:ph idx="1"/>
          </p:nvPr>
        </p:nvSpPr>
        <p:spPr/>
        <p:txBody>
          <a:bodyPr>
            <a:normAutofit/>
          </a:bodyPr>
          <a:lstStyle/>
          <a:p>
            <a:pPr algn="r" rtl="1">
              <a:lnSpc>
                <a:spcPct val="150000"/>
              </a:lnSpc>
              <a:buFont typeface="Wingdings" panose="05000000000000000000" pitchFamily="2" charset="2"/>
              <a:buChar char="v"/>
            </a:pPr>
            <a:r>
              <a:rPr lang="fa-IR" sz="2000" dirty="0">
                <a:cs typeface="B Nazanin" panose="00000400000000000000" pitchFamily="2" charset="-78"/>
              </a:rPr>
              <a:t>همچنین در قانون مجازات اسلامی، ماده ۷16، مقدار دیه جنین به تبعیت از حکم فقهی آن و با توجه به مراحل رشد جنین از طرف قانون گذار تعیین شده است و به ترتیب ذیل می باشد:</a:t>
            </a:r>
          </a:p>
          <a:p>
            <a:pPr algn="r" rtl="1">
              <a:lnSpc>
                <a:spcPct val="150000"/>
              </a:lnSpc>
              <a:buFont typeface="Wingdings" panose="05000000000000000000" pitchFamily="2" charset="2"/>
              <a:buChar char="Ø"/>
            </a:pPr>
            <a:r>
              <a:rPr lang="fa-IR" sz="2000" dirty="0">
                <a:cs typeface="B Nazanin" panose="00000400000000000000" pitchFamily="2" charset="-78"/>
              </a:rPr>
              <a:t> الف- نطفه ای که در رحم مستقر شده است، دوصدم دیه کامل </a:t>
            </a:r>
          </a:p>
          <a:p>
            <a:pPr algn="r" rtl="1">
              <a:lnSpc>
                <a:spcPct val="150000"/>
              </a:lnSpc>
              <a:buFont typeface="Wingdings" panose="05000000000000000000" pitchFamily="2" charset="2"/>
              <a:buChar char="Ø"/>
            </a:pPr>
            <a:r>
              <a:rPr lang="fa-IR" sz="2000" dirty="0">
                <a:cs typeface="B Nazanin" panose="00000400000000000000" pitchFamily="2" charset="-78"/>
              </a:rPr>
              <a:t> ب- علقه که در آن جنین به صورت خون بسته در می آید، چهار صدم دیه کامل</a:t>
            </a:r>
          </a:p>
          <a:p>
            <a:pPr algn="r" rtl="1">
              <a:lnSpc>
                <a:spcPct val="150000"/>
              </a:lnSpc>
              <a:buFont typeface="Wingdings" panose="05000000000000000000" pitchFamily="2" charset="2"/>
              <a:buChar char="Ø"/>
            </a:pPr>
            <a:r>
              <a:rPr lang="fa-IR" sz="2000" dirty="0">
                <a:cs typeface="B Nazanin" panose="00000400000000000000" pitchFamily="2" charset="-78"/>
              </a:rPr>
              <a:t> پ- مضغه که در آن جنین به صورت توده گوشتی در می آید، شش صدم دیه کامل</a:t>
            </a:r>
            <a:endParaRPr lang="en-US" sz="2000" dirty="0">
              <a:cs typeface="B Nazanin" panose="00000400000000000000" pitchFamily="2" charset="-78"/>
            </a:endParaRPr>
          </a:p>
        </p:txBody>
      </p:sp>
    </p:spTree>
    <p:extLst>
      <p:ext uri="{BB962C8B-B14F-4D97-AF65-F5344CB8AC3E}">
        <p14:creationId xmlns:p14="http://schemas.microsoft.com/office/powerpoint/2010/main" val="10470739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05142-08E1-487E-B9AF-E5B84734309A}"/>
              </a:ext>
            </a:extLst>
          </p:cNvPr>
          <p:cNvSpPr>
            <a:spLocks noGrp="1"/>
          </p:cNvSpPr>
          <p:nvPr>
            <p:ph type="title"/>
          </p:nvPr>
        </p:nvSpPr>
        <p:spPr/>
        <p:txBody>
          <a:bodyPr/>
          <a:lstStyle/>
          <a:p>
            <a:pPr algn="r"/>
            <a:r>
              <a:rPr kumimoji="0" lang="fa-IR" sz="44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قانون و سقط جنین</a:t>
            </a:r>
            <a:endParaRPr lang="en-US" dirty="0"/>
          </a:p>
        </p:txBody>
      </p:sp>
      <p:sp>
        <p:nvSpPr>
          <p:cNvPr id="3" name="Content Placeholder 2">
            <a:extLst>
              <a:ext uri="{FF2B5EF4-FFF2-40B4-BE49-F238E27FC236}">
                <a16:creationId xmlns:a16="http://schemas.microsoft.com/office/drawing/2014/main" id="{134074E6-B5E3-4715-9C19-72B8B77BCFFE}"/>
              </a:ext>
            </a:extLst>
          </p:cNvPr>
          <p:cNvSpPr>
            <a:spLocks noGrp="1"/>
          </p:cNvSpPr>
          <p:nvPr>
            <p:ph idx="1"/>
          </p:nvPr>
        </p:nvSpPr>
        <p:spPr/>
        <p:txBody>
          <a:bodyPr>
            <a:normAutofit/>
          </a:bodyPr>
          <a:lstStyle/>
          <a:p>
            <a:pPr algn="r" rtl="1">
              <a:lnSpc>
                <a:spcPct val="200000"/>
              </a:lnSpc>
              <a:buFont typeface="Wingdings" panose="05000000000000000000" pitchFamily="2" charset="2"/>
              <a:buChar char="Ø"/>
            </a:pPr>
            <a:r>
              <a:rPr lang="fa-IR" sz="2000" dirty="0">
                <a:cs typeface="B Nazanin" panose="00000400000000000000" pitchFamily="2" charset="-78"/>
              </a:rPr>
              <a:t>ت- عظام که در آن جنین به صورت استخوان درآمده لکن هنوز گوشت روییده نشده است، هشت صدم دیه کامل</a:t>
            </a:r>
          </a:p>
          <a:p>
            <a:pPr algn="r" rtl="1">
              <a:lnSpc>
                <a:spcPct val="200000"/>
              </a:lnSpc>
              <a:buFont typeface="Wingdings" panose="05000000000000000000" pitchFamily="2" charset="2"/>
              <a:buChar char="Ø"/>
            </a:pPr>
            <a:r>
              <a:rPr lang="fa-IR" sz="2000" dirty="0">
                <a:cs typeface="B Nazanin" panose="00000400000000000000" pitchFamily="2" charset="-78"/>
              </a:rPr>
              <a:t> ث- جنینی که گوشت و استخوان بندی آن تمام شده ولی روح در آن دمیده نشده است یک دهم دیه کامل</a:t>
            </a:r>
          </a:p>
          <a:p>
            <a:pPr algn="r" rtl="1">
              <a:lnSpc>
                <a:spcPct val="200000"/>
              </a:lnSpc>
              <a:buFont typeface="Wingdings" panose="05000000000000000000" pitchFamily="2" charset="2"/>
              <a:buChar char="Ø"/>
            </a:pPr>
            <a:r>
              <a:rPr lang="fa-IR" sz="2000" dirty="0">
                <a:cs typeface="B Nazanin" panose="00000400000000000000" pitchFamily="2" charset="-78"/>
              </a:rPr>
              <a:t> ج- دیه جنینی که روح در آن دمیده شده است اگر پسر باشد، دیه کامل و اگر دختر باشد نصف آن و اگر مشابه باشد، سه چهارم دیه کامل</a:t>
            </a:r>
            <a:endParaRPr lang="en-US" sz="2000" dirty="0"/>
          </a:p>
        </p:txBody>
      </p:sp>
    </p:spTree>
    <p:extLst>
      <p:ext uri="{BB962C8B-B14F-4D97-AF65-F5344CB8AC3E}">
        <p14:creationId xmlns:p14="http://schemas.microsoft.com/office/powerpoint/2010/main" val="17172032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01F4-C535-4573-8F3A-6B614D6E2736}"/>
              </a:ext>
            </a:extLst>
          </p:cNvPr>
          <p:cNvSpPr>
            <a:spLocks noGrp="1"/>
          </p:cNvSpPr>
          <p:nvPr>
            <p:ph type="title"/>
          </p:nvPr>
        </p:nvSpPr>
        <p:spPr/>
        <p:txBody>
          <a:bodyPr/>
          <a:lstStyle/>
          <a:p>
            <a:pPr algn="r" rtl="1"/>
            <a:r>
              <a:rPr kumimoji="0" lang="fa-IR" sz="44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قانون و سقط جنین</a:t>
            </a:r>
            <a:endParaRPr lang="en-US" dirty="0"/>
          </a:p>
        </p:txBody>
      </p:sp>
      <p:sp>
        <p:nvSpPr>
          <p:cNvPr id="3" name="Content Placeholder 2">
            <a:extLst>
              <a:ext uri="{FF2B5EF4-FFF2-40B4-BE49-F238E27FC236}">
                <a16:creationId xmlns:a16="http://schemas.microsoft.com/office/drawing/2014/main" id="{1C8A9561-D46A-47A3-9294-B2DF299E0241}"/>
              </a:ext>
            </a:extLst>
          </p:cNvPr>
          <p:cNvSpPr>
            <a:spLocks noGrp="1"/>
          </p:cNvSpPr>
          <p:nvPr>
            <p:ph idx="1"/>
          </p:nvPr>
        </p:nvSpPr>
        <p:spPr/>
        <p:txBody>
          <a:bodyPr>
            <a:normAutofit/>
          </a:bodyPr>
          <a:lstStyle/>
          <a:p>
            <a:pPr algn="r" rtl="1">
              <a:lnSpc>
                <a:spcPct val="200000"/>
              </a:lnSpc>
              <a:buFont typeface="Wingdings" panose="05000000000000000000" pitchFamily="2" charset="2"/>
              <a:buChar char="Ø"/>
            </a:pPr>
            <a:r>
              <a:rPr lang="fa-IR" sz="2000" dirty="0">
                <a:cs typeface="B Nazanin" panose="00000400000000000000" pitchFamily="2" charset="-78"/>
              </a:rPr>
              <a:t>بنا بر قانون افرادی که در ارتکاب این جرم مساعدت یا مشارکت میکنند، اعم از پزشک، ماما و یا اشخاص عادی ،قانون گذار انها را شریک جرم دانسته و قابل مجازات هستند. در ماده 622 قانون مجازات اسلامی آمده است:"هر کس عالماً عامداً به واسطه ی ضرب یا اذیت و آزار زن حامله، موجب سقط جنین وی شود علاوه بر پرداخت دیه یا قصاص حسب مورد به حبس از یک تا سه سال محکوم خواهد شد."</a:t>
            </a:r>
            <a:endParaRPr lang="en-US" sz="2000" dirty="0">
              <a:cs typeface="B Nazanin" panose="00000400000000000000" pitchFamily="2" charset="-78"/>
            </a:endParaRPr>
          </a:p>
        </p:txBody>
      </p:sp>
    </p:spTree>
    <p:extLst>
      <p:ext uri="{BB962C8B-B14F-4D97-AF65-F5344CB8AC3E}">
        <p14:creationId xmlns:p14="http://schemas.microsoft.com/office/powerpoint/2010/main" val="40695235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BFCC1-35FC-45DF-A06D-E8E91FDD6E32}"/>
              </a:ext>
            </a:extLst>
          </p:cNvPr>
          <p:cNvSpPr>
            <a:spLocks noGrp="1"/>
          </p:cNvSpPr>
          <p:nvPr>
            <p:ph type="title"/>
          </p:nvPr>
        </p:nvSpPr>
        <p:spPr/>
        <p:txBody>
          <a:bodyPr/>
          <a:lstStyle/>
          <a:p>
            <a:pPr algn="r"/>
            <a:r>
              <a:rPr kumimoji="0" lang="fa-IR" sz="44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قانون و سقط جنین</a:t>
            </a:r>
            <a:endParaRPr lang="en-US" dirty="0"/>
          </a:p>
        </p:txBody>
      </p:sp>
      <p:sp>
        <p:nvSpPr>
          <p:cNvPr id="3" name="Content Placeholder 2">
            <a:extLst>
              <a:ext uri="{FF2B5EF4-FFF2-40B4-BE49-F238E27FC236}">
                <a16:creationId xmlns:a16="http://schemas.microsoft.com/office/drawing/2014/main" id="{FFC97E25-1775-49FE-84B9-D97935DAD35D}"/>
              </a:ext>
            </a:extLst>
          </p:cNvPr>
          <p:cNvSpPr>
            <a:spLocks noGrp="1"/>
          </p:cNvSpPr>
          <p:nvPr>
            <p:ph idx="1"/>
          </p:nvPr>
        </p:nvSpPr>
        <p:spPr/>
        <p:txBody>
          <a:bodyPr>
            <a:normAutofit/>
          </a:bodyPr>
          <a:lstStyle/>
          <a:p>
            <a:pPr algn="r" rtl="1">
              <a:lnSpc>
                <a:spcPct val="200000"/>
              </a:lnSpc>
              <a:buFont typeface="Wingdings" panose="05000000000000000000" pitchFamily="2" charset="2"/>
              <a:buChar char="Ø"/>
            </a:pPr>
            <a:r>
              <a:rPr lang="fa-IR" sz="2000" dirty="0">
                <a:cs typeface="B Nazanin" panose="00000400000000000000" pitchFamily="2" charset="-78"/>
              </a:rPr>
              <a:t>و ماده 624"، اگر پزشک یا ماما یا داروفروش و اشخاصی که به عنوان طبابت یا مامایی یا جراحی یا دارو فروشی اقدام می کنند وسایل سقط جنین فراهم سازند و یا مباشرت به اسقاط جنین نمایند به حبس از دو تا پنج سال محکوم خواهند شد و حکم به پرداخت دیه مطابق مقررات مربوط صورت خواهد پذیرفت." بنابراین به صورت کلی سقط جنین(و همچنین مشارکت در سقط)از نظر قانون مجازات اسلامی کشور ایران جرم محسوب شده و برای آن مجازات در نظر گرفته شده است.</a:t>
            </a:r>
            <a:endParaRPr lang="en-US" sz="2000" dirty="0">
              <a:cs typeface="B Nazanin" panose="00000400000000000000" pitchFamily="2" charset="-78"/>
            </a:endParaRPr>
          </a:p>
        </p:txBody>
      </p:sp>
    </p:spTree>
    <p:extLst>
      <p:ext uri="{BB962C8B-B14F-4D97-AF65-F5344CB8AC3E}">
        <p14:creationId xmlns:p14="http://schemas.microsoft.com/office/powerpoint/2010/main" val="29692715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215EE2-CCE4-4FA0-B09C-4AED78971C2C}"/>
              </a:ext>
            </a:extLst>
          </p:cNvPr>
          <p:cNvSpPr>
            <a:spLocks noGrp="1"/>
          </p:cNvSpPr>
          <p:nvPr>
            <p:ph idx="1"/>
          </p:nvPr>
        </p:nvSpPr>
        <p:spPr>
          <a:xfrm>
            <a:off x="1453975" y="3392224"/>
            <a:ext cx="8825659" cy="3416300"/>
          </a:xfrm>
        </p:spPr>
        <p:txBody>
          <a:bodyPr>
            <a:normAutofit/>
          </a:bodyPr>
          <a:lstStyle/>
          <a:p>
            <a:pPr marL="0" indent="0" algn="ctr">
              <a:buNone/>
            </a:pPr>
            <a:r>
              <a:rPr lang="fa-IR" sz="7200" dirty="0"/>
              <a:t>با تشکر از توجه شما</a:t>
            </a:r>
            <a:endParaRPr lang="en-US" sz="7200" dirty="0"/>
          </a:p>
        </p:txBody>
      </p:sp>
    </p:spTree>
    <p:extLst>
      <p:ext uri="{BB962C8B-B14F-4D97-AF65-F5344CB8AC3E}">
        <p14:creationId xmlns:p14="http://schemas.microsoft.com/office/powerpoint/2010/main" val="27665940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86ECE-3ED1-461B-BA06-0481E4E01865}"/>
              </a:ext>
            </a:extLst>
          </p:cNvPr>
          <p:cNvSpPr>
            <a:spLocks noGrp="1"/>
          </p:cNvSpPr>
          <p:nvPr>
            <p:ph type="title"/>
          </p:nvPr>
        </p:nvSpPr>
        <p:spPr/>
        <p:txBody>
          <a:bodyPr/>
          <a:lstStyle/>
          <a:p>
            <a:pPr algn="r"/>
            <a:r>
              <a:rPr lang="fa-IR" dirty="0"/>
              <a:t>مسایل شرعی و قانونی سقط عمدی جنین</a:t>
            </a:r>
            <a:endParaRPr lang="en-US" dirty="0"/>
          </a:p>
        </p:txBody>
      </p:sp>
      <p:sp>
        <p:nvSpPr>
          <p:cNvPr id="3" name="Content Placeholder 2">
            <a:extLst>
              <a:ext uri="{FF2B5EF4-FFF2-40B4-BE49-F238E27FC236}">
                <a16:creationId xmlns:a16="http://schemas.microsoft.com/office/drawing/2014/main" id="{4BEDBA63-03A2-4231-92BA-CF42B5A0F3CF}"/>
              </a:ext>
            </a:extLst>
          </p:cNvPr>
          <p:cNvSpPr>
            <a:spLocks noGrp="1"/>
          </p:cNvSpPr>
          <p:nvPr>
            <p:ph idx="1"/>
          </p:nvPr>
        </p:nvSpPr>
        <p:spPr>
          <a:xfrm>
            <a:off x="1154954" y="2603500"/>
            <a:ext cx="9410483" cy="3944644"/>
          </a:xfrm>
        </p:spPr>
        <p:txBody>
          <a:bodyPr>
            <a:normAutofit fontScale="70000" lnSpcReduction="20000"/>
          </a:bodyPr>
          <a:lstStyle/>
          <a:p>
            <a:pPr marL="0" indent="0" algn="ctr" rtl="1">
              <a:buNone/>
            </a:pPr>
            <a:r>
              <a:rPr lang="fa-IR" sz="2900" b="1" dirty="0">
                <a:solidFill>
                  <a:schemeClr val="tx2"/>
                </a:solidFill>
                <a:cs typeface="0 Nazanin Bold" panose="00000700000000000000" pitchFamily="2" charset="-78"/>
              </a:rPr>
              <a:t>سقط جنین از نظر ادیان الهی</a:t>
            </a:r>
          </a:p>
          <a:p>
            <a:pPr algn="r" rtl="1">
              <a:buFont typeface="Wingdings" panose="05000000000000000000" pitchFamily="2" charset="2"/>
              <a:buChar char="v"/>
            </a:pPr>
            <a:r>
              <a:rPr lang="fa-IR" sz="2800" dirty="0">
                <a:cs typeface="0 Nazanin Bold" panose="00000700000000000000" pitchFamily="2" charset="-78"/>
              </a:rPr>
              <a:t>مسیحیت: </a:t>
            </a:r>
          </a:p>
          <a:p>
            <a:pPr algn="r" rtl="1">
              <a:lnSpc>
                <a:spcPct val="200000"/>
              </a:lnSpc>
              <a:buFont typeface="Wingdings" panose="05000000000000000000" pitchFamily="2" charset="2"/>
              <a:buChar char="v"/>
            </a:pPr>
            <a:r>
              <a:rPr lang="fa-IR" sz="2800" dirty="0">
                <a:cs typeface="B Nazanin" panose="00000400000000000000" pitchFamily="2" charset="-78"/>
              </a:rPr>
              <a:t>در میان مسایل اخلاقی مجموعه عهد جدید هیچ ذكر صریحی از سقط جنین به میان نیامده است. با این همه، به اعتقاد كلیسای كاتول یك رم، جنین از لحظه انعقاد نطفه، انسانی كامل است و حق حیات دارد؛ از این رو، این كلیسا از آغاز پیدایش جنین، هرگونه اقدام به سقط جنین را نكوهش كرده است. در دیداخه، یكی از نخستین كتاب های راهنمای تعالیم مسیحی، چنین آمده است: "كودك را با سقط كردن نكش و باعث هلاکت نوزاد نیز نشو." در یكی دیگر از اسناد مسیحی، سقط جنین از"گناهان نفرت انگیز" شمرده شده است.</a:t>
            </a:r>
            <a:endParaRPr lang="en-US" sz="2800" dirty="0"/>
          </a:p>
        </p:txBody>
      </p:sp>
    </p:spTree>
    <p:extLst>
      <p:ext uri="{BB962C8B-B14F-4D97-AF65-F5344CB8AC3E}">
        <p14:creationId xmlns:p14="http://schemas.microsoft.com/office/powerpoint/2010/main" val="26301088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E3858-E325-414B-BBFD-00DBCB1EE2F6}"/>
              </a:ext>
            </a:extLst>
          </p:cNvPr>
          <p:cNvSpPr>
            <a:spLocks noGrp="1"/>
          </p:cNvSpPr>
          <p:nvPr>
            <p:ph type="title"/>
          </p:nvPr>
        </p:nvSpPr>
        <p:spPr/>
        <p:txBody>
          <a:bodyPr/>
          <a:lstStyle/>
          <a:p>
            <a:pPr algn="r"/>
            <a:r>
              <a:rPr kumimoji="0" lang="fa-IR" sz="36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مسایل شرعی و قانونی سقط عمدی جنین</a:t>
            </a:r>
            <a:endParaRPr lang="en-US" dirty="0"/>
          </a:p>
        </p:txBody>
      </p:sp>
      <p:sp>
        <p:nvSpPr>
          <p:cNvPr id="3" name="Content Placeholder 2">
            <a:extLst>
              <a:ext uri="{FF2B5EF4-FFF2-40B4-BE49-F238E27FC236}">
                <a16:creationId xmlns:a16="http://schemas.microsoft.com/office/drawing/2014/main" id="{8C71ED7A-FF1D-4690-9A31-2B09510B15DD}"/>
              </a:ext>
            </a:extLst>
          </p:cNvPr>
          <p:cNvSpPr>
            <a:spLocks noGrp="1"/>
          </p:cNvSpPr>
          <p:nvPr>
            <p:ph idx="1"/>
          </p:nvPr>
        </p:nvSpPr>
        <p:spPr/>
        <p:txBody>
          <a:bodyPr>
            <a:normAutofit fontScale="92500"/>
          </a:bodyPr>
          <a:lstStyle/>
          <a:p>
            <a:pPr marL="342900" marR="0" lvl="0" indent="-342900" algn="r" defTabSz="457200" rtl="1" eaLnBrk="1" fontAlgn="auto" latinLnBrk="0" hangingPunct="1">
              <a:lnSpc>
                <a:spcPct val="100000"/>
              </a:lnSpc>
              <a:spcBef>
                <a:spcPts val="1000"/>
              </a:spcBef>
              <a:spcAft>
                <a:spcPts val="0"/>
              </a:spcAft>
              <a:buClr>
                <a:srgbClr val="B01513"/>
              </a:buClr>
              <a:buSzPct val="80000"/>
              <a:buFont typeface="Wingdings" panose="05000000000000000000" pitchFamily="2" charset="2"/>
              <a:buChar char="v"/>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0 Nazanin Bold" panose="00000700000000000000" pitchFamily="2" charset="-78"/>
              </a:rPr>
              <a:t>مسیحیت: </a:t>
            </a:r>
            <a:endParaRPr kumimoji="0" lang="fa-IR" sz="2000" b="0"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endParaRPr>
          </a:p>
          <a:p>
            <a:pPr algn="r" rtl="1">
              <a:lnSpc>
                <a:spcPct val="200000"/>
              </a:lnSpc>
              <a:buFont typeface="Wingdings" panose="05000000000000000000" pitchFamily="2" charset="2"/>
              <a:buChar char="v"/>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كلیسای كاتولیك در قرن نوزدهم رسما اعلام كرد كه جنین در هر مرحله ای كه باشد، سقط آن ناروا است و ساقط كننده جنین به مجازات شرعی طرد محكوم می شود. یكی از مهمترین اشكلاتی كه به این عقیده كلیسای كاتولیك وارد شده این است كه جنین ممكن است زندگی مادر را در خطر مرگ قرار دهد؛ اما مطابق آموزه فوق حتی در اینجا نیز نمی توان اقدام به سقط كرد.</a:t>
            </a:r>
            <a:endParaRPr lang="en-US" sz="2400" dirty="0">
              <a:cs typeface="B Nazanin" panose="00000400000000000000" pitchFamily="2" charset="-78"/>
            </a:endParaRPr>
          </a:p>
        </p:txBody>
      </p:sp>
    </p:spTree>
    <p:extLst>
      <p:ext uri="{BB962C8B-B14F-4D97-AF65-F5344CB8AC3E}">
        <p14:creationId xmlns:p14="http://schemas.microsoft.com/office/powerpoint/2010/main" val="17723657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09B46-93BF-48DD-AF3D-59CA37B2EB9E}"/>
              </a:ext>
            </a:extLst>
          </p:cNvPr>
          <p:cNvSpPr>
            <a:spLocks noGrp="1"/>
          </p:cNvSpPr>
          <p:nvPr>
            <p:ph type="title"/>
          </p:nvPr>
        </p:nvSpPr>
        <p:spPr/>
        <p:txBody>
          <a:bodyPr/>
          <a:lstStyle/>
          <a:p>
            <a:pPr algn="r" rtl="1"/>
            <a:r>
              <a:rPr kumimoji="0" lang="fa-IR" sz="36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مسایل شرعی و قانونی سقط عمدی جنین</a:t>
            </a:r>
            <a:endParaRPr lang="en-US" dirty="0"/>
          </a:p>
        </p:txBody>
      </p:sp>
      <p:sp>
        <p:nvSpPr>
          <p:cNvPr id="3" name="Content Placeholder 2">
            <a:extLst>
              <a:ext uri="{FF2B5EF4-FFF2-40B4-BE49-F238E27FC236}">
                <a16:creationId xmlns:a16="http://schemas.microsoft.com/office/drawing/2014/main" id="{D4694C4D-04FF-4A09-A652-87A694D61ED5}"/>
              </a:ext>
            </a:extLst>
          </p:cNvPr>
          <p:cNvSpPr>
            <a:spLocks noGrp="1"/>
          </p:cNvSpPr>
          <p:nvPr>
            <p:ph idx="1"/>
          </p:nvPr>
        </p:nvSpPr>
        <p:spPr>
          <a:xfrm>
            <a:off x="1154954" y="2603500"/>
            <a:ext cx="9159131" cy="3827636"/>
          </a:xfrm>
        </p:spPr>
        <p:txBody>
          <a:bodyPr>
            <a:normAutofit/>
          </a:bodyPr>
          <a:lstStyle/>
          <a:p>
            <a:pPr algn="r" rtl="1">
              <a:lnSpc>
                <a:spcPct val="200000"/>
              </a:lnSpc>
              <a:buFont typeface="Wingdings" panose="05000000000000000000" pitchFamily="2" charset="2"/>
              <a:buChar char="v"/>
            </a:pPr>
            <a:r>
              <a:rPr lang="fa-IR" sz="2000" dirty="0">
                <a:cs typeface="0 Nazanin Bold" panose="00000700000000000000" pitchFamily="2" charset="-78"/>
              </a:rPr>
              <a:t>یهود</a:t>
            </a:r>
            <a:r>
              <a:rPr lang="fa-IR" sz="2000" dirty="0">
                <a:cs typeface="B Nazanin" panose="00000400000000000000" pitchFamily="2" charset="-78"/>
              </a:rPr>
              <a:t>: در دومین منبع مهم شریعت یهود، یعنی تلمود، از سقط جنین عمدی سخن به میان آمده است. در این گنجی نه شریعت یهود گرچه سقط جنین عمدی ممنوع دانسته شده، برای ساقط كننده آن مجازات قصاص تجویز نشده است. به رغم ممنوعیت سقط جنین در تلمود، در مباحث حقوقی این كتاب در مواردی اسقاط جنین روا شمرده شده است. در برخی از منابع یهودی آمده است كه اگر سقط جنین برای درمان مادرلازم باشد انجام آن مجاز است و این حكم حتی شامل مواردی نیز می شود كه جنین خود منشا مستقیم بیماری مادر نباشد و خطر مرگ مادر را تهدید نكند. </a:t>
            </a:r>
            <a:endParaRPr lang="en-US" sz="2000" dirty="0">
              <a:cs typeface="B Nazanin" panose="00000400000000000000" pitchFamily="2" charset="-78"/>
            </a:endParaRPr>
          </a:p>
        </p:txBody>
      </p:sp>
    </p:spTree>
    <p:extLst>
      <p:ext uri="{BB962C8B-B14F-4D97-AF65-F5344CB8AC3E}">
        <p14:creationId xmlns:p14="http://schemas.microsoft.com/office/powerpoint/2010/main" val="352566571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01A52-1A72-4960-B893-03F492B32C71}"/>
              </a:ext>
            </a:extLst>
          </p:cNvPr>
          <p:cNvSpPr>
            <a:spLocks noGrp="1"/>
          </p:cNvSpPr>
          <p:nvPr>
            <p:ph type="title"/>
          </p:nvPr>
        </p:nvSpPr>
        <p:spPr/>
        <p:txBody>
          <a:bodyPr/>
          <a:lstStyle/>
          <a:p>
            <a:pPr algn="r" rtl="1"/>
            <a:r>
              <a:rPr kumimoji="0" lang="fa-IR" sz="36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مسایل شرعی و قانونی سقط عمدی جنین</a:t>
            </a:r>
            <a:endParaRPr lang="en-US" dirty="0"/>
          </a:p>
        </p:txBody>
      </p:sp>
      <p:sp>
        <p:nvSpPr>
          <p:cNvPr id="3" name="Content Placeholder 2">
            <a:extLst>
              <a:ext uri="{FF2B5EF4-FFF2-40B4-BE49-F238E27FC236}">
                <a16:creationId xmlns:a16="http://schemas.microsoft.com/office/drawing/2014/main" id="{1E2B8784-A013-4984-A9FD-795FB277ECD0}"/>
              </a:ext>
            </a:extLst>
          </p:cNvPr>
          <p:cNvSpPr>
            <a:spLocks noGrp="1"/>
          </p:cNvSpPr>
          <p:nvPr>
            <p:ph idx="1"/>
          </p:nvPr>
        </p:nvSpPr>
        <p:spPr/>
        <p:txBody>
          <a:bodyPr>
            <a:normAutofit/>
          </a:bodyPr>
          <a:lstStyle/>
          <a:p>
            <a:pPr algn="r" rtl="1">
              <a:lnSpc>
                <a:spcPct val="200000"/>
              </a:lnSpc>
              <a:buFont typeface="Wingdings" panose="05000000000000000000" pitchFamily="2" charset="2"/>
              <a:buChar char="v"/>
            </a:pPr>
            <a:r>
              <a:rPr kumimoji="0" lang="fa-IR" sz="20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0 Nazanin Bold" panose="00000700000000000000" pitchFamily="2" charset="-78"/>
              </a:rPr>
              <a:t>یهود:</a:t>
            </a:r>
            <a:r>
              <a:rPr kumimoji="0" lang="fa-IR" sz="2000"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 ا</a:t>
            </a:r>
            <a:r>
              <a:rPr lang="fa-IR" sz="2000" dirty="0">
                <a:cs typeface="B Nazanin" panose="00000400000000000000" pitchFamily="2" charset="-78"/>
              </a:rPr>
              <a:t>ز مباحث بحث انگیز درحقوق یهودی درباره جواز یا عدم جواز سقط جنین، آنجاست كه زن از زنا باردار شده باشد.  بسیاری از عالمان یهودی بر این عقیده اند كه زن شوهرداری كه از راه زنا باردار شده باشد می تواند جنین خود را سقط كند؛ اما اگر دختر بی شوهری این گونه باردار شود اسقاط جنین وی روا نیست؛ در مورد خطر معلولیت کودک، بیشتر حقوقدانان یهودی می گویند حتی در این صورت نیز نمی توان جنین را سقط كرد.</a:t>
            </a:r>
            <a:endParaRPr lang="en-US" sz="2000" dirty="0"/>
          </a:p>
        </p:txBody>
      </p:sp>
    </p:spTree>
    <p:extLst>
      <p:ext uri="{BB962C8B-B14F-4D97-AF65-F5344CB8AC3E}">
        <p14:creationId xmlns:p14="http://schemas.microsoft.com/office/powerpoint/2010/main" val="21692501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12728-82E6-4613-883F-48BAF1EAD471}"/>
              </a:ext>
            </a:extLst>
          </p:cNvPr>
          <p:cNvSpPr>
            <a:spLocks noGrp="1"/>
          </p:cNvSpPr>
          <p:nvPr>
            <p:ph type="title"/>
          </p:nvPr>
        </p:nvSpPr>
        <p:spPr/>
        <p:txBody>
          <a:bodyPr/>
          <a:lstStyle/>
          <a:p>
            <a:pPr algn="r" rtl="1"/>
            <a:r>
              <a:rPr kumimoji="0" lang="fa-IR" sz="36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مسایل شرعی و قانونی سقط عمدی جنین</a:t>
            </a:r>
            <a:endParaRPr lang="en-US" dirty="0"/>
          </a:p>
        </p:txBody>
      </p:sp>
      <p:sp>
        <p:nvSpPr>
          <p:cNvPr id="3" name="Content Placeholder 2">
            <a:extLst>
              <a:ext uri="{FF2B5EF4-FFF2-40B4-BE49-F238E27FC236}">
                <a16:creationId xmlns:a16="http://schemas.microsoft.com/office/drawing/2014/main" id="{5625FB83-EEFB-4FE8-BA88-5C12E01E2F87}"/>
              </a:ext>
            </a:extLst>
          </p:cNvPr>
          <p:cNvSpPr>
            <a:spLocks noGrp="1"/>
          </p:cNvSpPr>
          <p:nvPr>
            <p:ph idx="1"/>
          </p:nvPr>
        </p:nvSpPr>
        <p:spPr/>
        <p:txBody>
          <a:bodyPr>
            <a:normAutofit fontScale="92500"/>
          </a:bodyPr>
          <a:lstStyle/>
          <a:p>
            <a:pPr algn="r" rtl="1">
              <a:lnSpc>
                <a:spcPct val="200000"/>
              </a:lnSpc>
              <a:buFont typeface="Wingdings" panose="05000000000000000000" pitchFamily="2" charset="2"/>
              <a:buChar char="v"/>
            </a:pPr>
            <a:r>
              <a:rPr lang="fa-IR" sz="2400" dirty="0">
                <a:cs typeface="B Nazanin" panose="00000400000000000000" pitchFamily="2" charset="-78"/>
              </a:rPr>
              <a:t>اسلام: تشیع از نظر فقهای شیعه، سقط جنین از روی عمد، حرام است. در این حکم، اختلافی میان فقها نیست. در حرام بودن سقط جنین، بین این که جنین از راه مشروع و یا از راه نامشروع ایجاد شده باشد، فرقی نیست. همچنین بنا به اجماع فقها در حرمت سقط جنین، فرقی میان مراحل مختلف جنین نیست، نطفه از لحظه انعقاد آن حرمت دارد و مجرد رغبت نداشتن به فرزند نميتواند مجوز سقط جنـين باشد؛ </a:t>
            </a:r>
            <a:endParaRPr lang="en-US" sz="2400" dirty="0">
              <a:cs typeface="B Nazanin" panose="00000400000000000000" pitchFamily="2" charset="-78"/>
            </a:endParaRPr>
          </a:p>
        </p:txBody>
      </p:sp>
    </p:spTree>
    <p:extLst>
      <p:ext uri="{BB962C8B-B14F-4D97-AF65-F5344CB8AC3E}">
        <p14:creationId xmlns:p14="http://schemas.microsoft.com/office/powerpoint/2010/main" val="2404237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5DBE3-BA69-4EB8-8CDD-999FF3BD0A45}"/>
              </a:ext>
            </a:extLst>
          </p:cNvPr>
          <p:cNvSpPr>
            <a:spLocks noGrp="1"/>
          </p:cNvSpPr>
          <p:nvPr>
            <p:ph type="title"/>
          </p:nvPr>
        </p:nvSpPr>
        <p:spPr/>
        <p:txBody>
          <a:bodyPr/>
          <a:lstStyle/>
          <a:p>
            <a:pPr algn="r"/>
            <a:r>
              <a:rPr kumimoji="0" lang="fa-IR" sz="36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مسایل شرعی و قانونی سقط عمدی جنین</a:t>
            </a:r>
            <a:endParaRPr lang="en-US" dirty="0"/>
          </a:p>
        </p:txBody>
      </p:sp>
      <p:sp>
        <p:nvSpPr>
          <p:cNvPr id="3" name="Content Placeholder 2">
            <a:extLst>
              <a:ext uri="{FF2B5EF4-FFF2-40B4-BE49-F238E27FC236}">
                <a16:creationId xmlns:a16="http://schemas.microsoft.com/office/drawing/2014/main" id="{B68DB5D4-938A-4246-95E0-612308E15414}"/>
              </a:ext>
            </a:extLst>
          </p:cNvPr>
          <p:cNvSpPr>
            <a:spLocks noGrp="1"/>
          </p:cNvSpPr>
          <p:nvPr>
            <p:ph idx="1"/>
          </p:nvPr>
        </p:nvSpPr>
        <p:spPr/>
        <p:txBody>
          <a:bodyPr>
            <a:normAutofit/>
          </a:bodyPr>
          <a:lstStyle/>
          <a:p>
            <a:pPr algn="r" rtl="1">
              <a:lnSpc>
                <a:spcPct val="200000"/>
              </a:lnSpc>
              <a:buFont typeface="Wingdings" panose="05000000000000000000" pitchFamily="2" charset="2"/>
              <a:buChar char="v"/>
            </a:pPr>
            <a:r>
              <a:rPr kumimoji="0" lang="fa-IR" sz="20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چرا كه تكوين انسان از زمان استقرار نطفه در رحم آغاز ميشـود، سقط جنین، خواه قبل از دمیدن روح در جنین باشد یا بعد از آن و خواه با رضایت والدین باشد یا بدون رضایت آنها، در همه این حالت حرام است. بنـابراين حكـم تكليفـي سقط (حرمت) در مراحل مختلف جنيني يكسان است. البته از لحاظ حكم وضعي (مثل ميزان ديه سقط و كفاره آن) در مراحل مختلف جنيني، تفاوت وجود دارد.</a:t>
            </a:r>
            <a:endParaRPr lang="en-US" dirty="0"/>
          </a:p>
        </p:txBody>
      </p:sp>
    </p:spTree>
    <p:extLst>
      <p:ext uri="{BB962C8B-B14F-4D97-AF65-F5344CB8AC3E}">
        <p14:creationId xmlns:p14="http://schemas.microsoft.com/office/powerpoint/2010/main" val="15856513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2BE7E-F879-4224-8E3F-DB48EDC5EA39}"/>
              </a:ext>
            </a:extLst>
          </p:cNvPr>
          <p:cNvSpPr>
            <a:spLocks noGrp="1"/>
          </p:cNvSpPr>
          <p:nvPr>
            <p:ph type="title"/>
          </p:nvPr>
        </p:nvSpPr>
        <p:spPr/>
        <p:txBody>
          <a:bodyPr/>
          <a:lstStyle/>
          <a:p>
            <a:pPr algn="r"/>
            <a:r>
              <a:rPr kumimoji="0" lang="fa-IR" sz="36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مسایل شرعی و قانونی سقط عمدی جنین</a:t>
            </a:r>
            <a:endParaRPr lang="en-US" dirty="0"/>
          </a:p>
        </p:txBody>
      </p:sp>
      <p:sp>
        <p:nvSpPr>
          <p:cNvPr id="3" name="Content Placeholder 2">
            <a:extLst>
              <a:ext uri="{FF2B5EF4-FFF2-40B4-BE49-F238E27FC236}">
                <a16:creationId xmlns:a16="http://schemas.microsoft.com/office/drawing/2014/main" id="{49F296B1-D294-49F3-B2F0-3841248C1F6A}"/>
              </a:ext>
            </a:extLst>
          </p:cNvPr>
          <p:cNvSpPr>
            <a:spLocks noGrp="1"/>
          </p:cNvSpPr>
          <p:nvPr>
            <p:ph idx="1"/>
          </p:nvPr>
        </p:nvSpPr>
        <p:spPr>
          <a:xfrm>
            <a:off x="1154954" y="2603499"/>
            <a:ext cx="8825659" cy="3688959"/>
          </a:xfrm>
        </p:spPr>
        <p:txBody>
          <a:bodyPr>
            <a:normAutofit fontScale="85000" lnSpcReduction="10000"/>
          </a:bodyPr>
          <a:lstStyle/>
          <a:p>
            <a:pPr algn="r" rtl="1">
              <a:lnSpc>
                <a:spcPct val="200000"/>
              </a:lnSpc>
              <a:buFont typeface="Wingdings" panose="05000000000000000000" pitchFamily="2" charset="2"/>
              <a:buChar char="v"/>
            </a:pPr>
            <a:r>
              <a:rPr lang="fa-IR" sz="2400" b="1" dirty="0">
                <a:cs typeface="0 Nazanin Bold" panose="00000700000000000000" pitchFamily="2" charset="-78"/>
              </a:rPr>
              <a:t>اهل تسنن</a:t>
            </a:r>
            <a:r>
              <a:rPr lang="fa-IR" sz="2000" dirty="0">
                <a:cs typeface="B Nazanin" panose="00000400000000000000" pitchFamily="2" charset="-78"/>
              </a:rPr>
              <a:t>:</a:t>
            </a:r>
          </a:p>
          <a:p>
            <a:pPr algn="r" rtl="1">
              <a:lnSpc>
                <a:spcPct val="200000"/>
              </a:lnSpc>
              <a:buFont typeface="Wingdings" panose="05000000000000000000" pitchFamily="2" charset="2"/>
              <a:buChar char="v"/>
            </a:pPr>
            <a:r>
              <a:rPr lang="fa-IR" sz="2100" dirty="0">
                <a:cs typeface="B Nazanin" panose="00000400000000000000" pitchFamily="2" charset="-78"/>
              </a:rPr>
              <a:t> همه فقهاي اهل سنت هم به حرمت سقط جنين پس از استقرار روح در آن نظر داده اند. زيـراعالاوه بر اينكه انسان بيگناهي كشته ميشود، مادر هم در معرض خطر قرار ميگيرد. حتي برخي از فقهاي اهل سنت قائل به وجوب يا استحباب اخراج زكات فطره پس از نفخ روح بـراي جنـين شده اند كه حاكي از شخص انساني محسوب شدن اوست اما فقط برخي از آنها قائل ند كه نطفه از لحظة انعقاد آن محترم است و حق حيات دارد و سقط آن جايز نيست. ديگر فقهاي اهل سنت اسقاط نطفه را قبل از نفخ روح يا تخلف انساني آن يا 40 و يا 120 روزگي جنين مباح دانسته اند.</a:t>
            </a:r>
            <a:endParaRPr lang="en-US" sz="2100" dirty="0">
              <a:cs typeface="B Nazanin" panose="00000400000000000000" pitchFamily="2" charset="-78"/>
            </a:endParaRPr>
          </a:p>
        </p:txBody>
      </p:sp>
    </p:spTree>
    <p:extLst>
      <p:ext uri="{BB962C8B-B14F-4D97-AF65-F5344CB8AC3E}">
        <p14:creationId xmlns:p14="http://schemas.microsoft.com/office/powerpoint/2010/main" val="36668757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4171D-B3B3-43F3-86C0-3C01C44F5FC1}"/>
              </a:ext>
            </a:extLst>
          </p:cNvPr>
          <p:cNvSpPr>
            <a:spLocks noGrp="1"/>
          </p:cNvSpPr>
          <p:nvPr>
            <p:ph type="title"/>
          </p:nvPr>
        </p:nvSpPr>
        <p:spPr/>
        <p:txBody>
          <a:bodyPr/>
          <a:lstStyle/>
          <a:p>
            <a:pPr algn="r" rtl="1"/>
            <a:r>
              <a:rPr kumimoji="0" lang="fa-IR" sz="3600" b="0" i="0" u="none" strike="noStrike" kern="1200" cap="none" spc="0" normalizeH="0" baseline="0" noProof="0" dirty="0">
                <a:ln>
                  <a:noFill/>
                </a:ln>
                <a:solidFill>
                  <a:srgbClr val="EBEBEB"/>
                </a:solidFill>
                <a:effectLst/>
                <a:uLnTx/>
                <a:uFillTx/>
                <a:latin typeface="Century Gothic" panose="020B0502020202020204"/>
                <a:ea typeface="+mj-ea"/>
                <a:cs typeface="Times New Roman" panose="02020603050405020304" pitchFamily="18" charset="0"/>
              </a:rPr>
              <a:t>مسایل شرعی و قانونی سقط عمدی جنین</a:t>
            </a:r>
            <a:endParaRPr lang="en-US" dirty="0"/>
          </a:p>
        </p:txBody>
      </p:sp>
      <p:sp>
        <p:nvSpPr>
          <p:cNvPr id="3" name="Content Placeholder 2">
            <a:extLst>
              <a:ext uri="{FF2B5EF4-FFF2-40B4-BE49-F238E27FC236}">
                <a16:creationId xmlns:a16="http://schemas.microsoft.com/office/drawing/2014/main" id="{29A4CF20-B0F1-4625-8583-7C787EC6F993}"/>
              </a:ext>
            </a:extLst>
          </p:cNvPr>
          <p:cNvSpPr>
            <a:spLocks noGrp="1"/>
          </p:cNvSpPr>
          <p:nvPr>
            <p:ph idx="1"/>
          </p:nvPr>
        </p:nvSpPr>
        <p:spPr/>
        <p:txBody>
          <a:bodyPr>
            <a:normAutofit/>
          </a:bodyPr>
          <a:lstStyle/>
          <a:p>
            <a:pPr algn="r" rtl="1">
              <a:lnSpc>
                <a:spcPct val="200000"/>
              </a:lnSpc>
            </a:pPr>
            <a:r>
              <a:rPr lang="fa-IR" sz="2000" dirty="0">
                <a:cs typeface="B Nazanin" panose="00000400000000000000" pitchFamily="2" charset="-78"/>
              </a:rPr>
              <a:t>لازم به ذکر است، جنين حاصل از زنا انسان بيگناهي است كه در شرع اسلام مورد حمايت قرار گرفته است؛ به گونه اي كه به تأخير انداختن حد زن زناكار براي محافظت از جنين مورد اتفاق فقه ها اسـت. بيشـتر فقهاي امامي به استناد اطلاق روايات ممنوعيت سقط جنين به ممنوعيت سـقط جنـين نامشـروع قائل ند. برخي از فقهاي اهل سنت به استناد حديثي با مضمون به تأخير انـداختن حـد زناكـار تـا وضع حمل او و بيگناهي جنين به حرمت سقط نظر داده اند.</a:t>
            </a:r>
            <a:endParaRPr lang="en-US" sz="2000" dirty="0">
              <a:cs typeface="B Nazanin" panose="00000400000000000000" pitchFamily="2" charset="-78"/>
            </a:endParaRPr>
          </a:p>
        </p:txBody>
      </p:sp>
    </p:spTree>
    <p:extLst>
      <p:ext uri="{BB962C8B-B14F-4D97-AF65-F5344CB8AC3E}">
        <p14:creationId xmlns:p14="http://schemas.microsoft.com/office/powerpoint/2010/main" val="211610934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FFC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EC7F02AD-9687-440F-A9DF-FAA6F22270D7}"/>
    </a:ext>
  </a:extLst>
</a:theme>
</file>

<file path=docProps/app.xml><?xml version="1.0" encoding="utf-8"?>
<Properties xmlns="http://schemas.openxmlformats.org/officeDocument/2006/extended-properties" xmlns:vt="http://schemas.openxmlformats.org/officeDocument/2006/docPropsVTypes">
  <Template>Ion Boardroom</Template>
  <TotalTime>84</TotalTime>
  <Words>1407</Words>
  <Application>Microsoft Office PowerPoint</Application>
  <PresentationFormat>Widescreen</PresentationFormat>
  <Paragraphs>40</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Aldhabi</vt:lpstr>
      <vt:lpstr>Arial</vt:lpstr>
      <vt:lpstr>Century Gothic</vt:lpstr>
      <vt:lpstr>Wingdings</vt:lpstr>
      <vt:lpstr>Wingdings 3</vt:lpstr>
      <vt:lpstr>Ion Boardroom</vt:lpstr>
      <vt:lpstr>بسم الله الرحمن الرحیم</vt:lpstr>
      <vt:lpstr>مسایل شرعی و قانونی سقط عمدی جنین</vt:lpstr>
      <vt:lpstr>مسایل شرعی و قانونی سقط عمدی جنین</vt:lpstr>
      <vt:lpstr>مسایل شرعی و قانونی سقط عمدی جنین</vt:lpstr>
      <vt:lpstr>مسایل شرعی و قانونی سقط عمدی جنین</vt:lpstr>
      <vt:lpstr>مسایل شرعی و قانونی سقط عمدی جنین</vt:lpstr>
      <vt:lpstr>مسایل شرعی و قانونی سقط عمدی جنین</vt:lpstr>
      <vt:lpstr>مسایل شرعی و قانونی سقط عمدی جنین</vt:lpstr>
      <vt:lpstr>مسایل شرعی و قانونی سقط عمدی جنین</vt:lpstr>
      <vt:lpstr>قانون و سقط جنین</vt:lpstr>
      <vt:lpstr>قانون و سقط جنین</vt:lpstr>
      <vt:lpstr>قانون و سقط جنین</vt:lpstr>
      <vt:lpstr>قانون و سقط جنین</vt:lpstr>
      <vt:lpstr>قانون و سقط جنین</vt:lpstr>
      <vt:lpstr>قانون و سقط جنین</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 الله الرحمن الرحیم</dc:title>
  <dc:creator>maedeh aghdassi</dc:creator>
  <cp:lastModifiedBy>maedeh aghdassi</cp:lastModifiedBy>
  <cp:revision>26</cp:revision>
  <dcterms:created xsi:type="dcterms:W3CDTF">2021-07-25T15:30:57Z</dcterms:created>
  <dcterms:modified xsi:type="dcterms:W3CDTF">2021-07-25T16:55:40Z</dcterms:modified>
</cp:coreProperties>
</file>