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sldIdLst>
    <p:sldId id="278" r:id="rId2"/>
    <p:sldId id="256" r:id="rId3"/>
    <p:sldId id="264" r:id="rId4"/>
    <p:sldId id="257" r:id="rId5"/>
    <p:sldId id="265" r:id="rId6"/>
    <p:sldId id="258" r:id="rId7"/>
    <p:sldId id="267" r:id="rId8"/>
    <p:sldId id="268" r:id="rId9"/>
    <p:sldId id="266" r:id="rId10"/>
    <p:sldId id="269" r:id="rId11"/>
    <p:sldId id="270" r:id="rId12"/>
    <p:sldId id="271" r:id="rId13"/>
    <p:sldId id="272" r:id="rId14"/>
    <p:sldId id="259" r:id="rId15"/>
    <p:sldId id="260" r:id="rId16"/>
    <p:sldId id="261" r:id="rId17"/>
    <p:sldId id="262" r:id="rId18"/>
    <p:sldId id="263" r:id="rId19"/>
    <p:sldId id="273" r:id="rId20"/>
    <p:sldId id="274" r:id="rId21"/>
    <p:sldId id="275" r:id="rId22"/>
    <p:sldId id="276" r:id="rId23"/>
    <p:sldId id="277"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96"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Rectangle 7"/>
          <p:cNvSpPr/>
          <p:nvPr/>
        </p:nvSpPr>
        <p:spPr>
          <a:xfrm>
            <a:off x="-6843" y="3887812"/>
            <a:ext cx="12195668"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Rectangle 6"/>
          <p:cNvSpPr/>
          <p:nvPr/>
        </p:nvSpPr>
        <p:spPr>
          <a:xfrm>
            <a:off x="-6843" y="2059012"/>
            <a:ext cx="12195668"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75488" y="2166364"/>
            <a:ext cx="11247120" cy="1739347"/>
          </a:xfrm>
        </p:spPr>
        <p:txBody>
          <a:bodyPr tIns="45720" bIns="45720" anchor="ctr">
            <a:normAutofit/>
          </a:bodyPr>
          <a:lstStyle>
            <a:lvl1pPr algn="ctr">
              <a:lnSpc>
                <a:spcPct val="80000"/>
              </a:lnSpc>
              <a:defRPr sz="6000" spc="150" baseline="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347472" y="3913632"/>
            <a:ext cx="11506200" cy="457200"/>
          </a:xfrm>
        </p:spPr>
        <p:txBody>
          <a:bodyPr>
            <a:normAutofit/>
          </a:bodyPr>
          <a:lstStyle>
            <a:lvl1pPr marL="0" indent="0" algn="ctr">
              <a:spcBef>
                <a:spcPts val="0"/>
              </a:spcBef>
              <a:spcAft>
                <a:spcPts val="0"/>
              </a:spcAft>
              <a:buNone/>
              <a:defRPr sz="2000">
                <a:solidFill>
                  <a:srgbClr val="FFFFFF"/>
                </a:solidFill>
              </a:defRPr>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6D9778F-941F-4887-B62B-7DEDF313E4F4}" type="datetimeFigureOut">
              <a:rPr lang="en-US" smtClean="0"/>
              <a:t>7/25/2021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B9D33A-FD47-4994-99A6-D23FB7FBABC5}" type="slidenum">
              <a:rPr lang="en-US" smtClean="0"/>
              <a:t>‹#›</a:t>
            </a:fld>
            <a:endParaRPr lang="en-US"/>
          </a:p>
        </p:txBody>
      </p:sp>
    </p:spTree>
    <p:extLst>
      <p:ext uri="{BB962C8B-B14F-4D97-AF65-F5344CB8AC3E}">
        <p14:creationId xmlns:p14="http://schemas.microsoft.com/office/powerpoint/2010/main" val="89704913"/>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6D9778F-941F-4887-B62B-7DEDF313E4F4}" type="datetimeFigureOut">
              <a:rPr lang="en-US" smtClean="0"/>
              <a:t>7/25/2021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B9D33A-FD47-4994-99A6-D23FB7FBABC5}" type="slidenum">
              <a:rPr lang="en-US" smtClean="0"/>
              <a:t>‹#›</a:t>
            </a:fld>
            <a:endParaRPr lang="en-US"/>
          </a:p>
        </p:txBody>
      </p:sp>
    </p:spTree>
    <p:extLst>
      <p:ext uri="{BB962C8B-B14F-4D97-AF65-F5344CB8AC3E}">
        <p14:creationId xmlns:p14="http://schemas.microsoft.com/office/powerpoint/2010/main" val="1432543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9019312" y="0"/>
            <a:ext cx="27432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9160624" y="274638"/>
            <a:ext cx="2402380" cy="58975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199" y="274638"/>
            <a:ext cx="7973291" cy="5897562"/>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838200" y="6422854"/>
            <a:ext cx="2743196" cy="365125"/>
          </a:xfrm>
        </p:spPr>
        <p:txBody>
          <a:bodyPr/>
          <a:lstStyle/>
          <a:p>
            <a:fld id="{66D9778F-941F-4887-B62B-7DEDF313E4F4}" type="datetimeFigureOut">
              <a:rPr lang="en-US" smtClean="0"/>
              <a:t>7/25/2021</a:t>
            </a:fld>
            <a:endParaRPr lang="en-US"/>
          </a:p>
        </p:txBody>
      </p:sp>
      <p:sp>
        <p:nvSpPr>
          <p:cNvPr id="5" name="Footer Placeholder 4"/>
          <p:cNvSpPr>
            <a:spLocks noGrp="1"/>
          </p:cNvSpPr>
          <p:nvPr>
            <p:ph type="ftr" sz="quarter" idx="11"/>
          </p:nvPr>
        </p:nvSpPr>
        <p:spPr>
          <a:xfrm>
            <a:off x="3776135" y="6422854"/>
            <a:ext cx="4279669" cy="365125"/>
          </a:xfrm>
        </p:spPr>
        <p:txBody>
          <a:bodyPr/>
          <a:lstStyle/>
          <a:p>
            <a:endParaRPr lang="en-US"/>
          </a:p>
        </p:txBody>
      </p:sp>
      <p:sp>
        <p:nvSpPr>
          <p:cNvPr id="6" name="Slide Number Placeholder 5"/>
          <p:cNvSpPr>
            <a:spLocks noGrp="1"/>
          </p:cNvSpPr>
          <p:nvPr>
            <p:ph type="sldNum" sz="quarter" idx="12"/>
          </p:nvPr>
        </p:nvSpPr>
        <p:spPr>
          <a:xfrm>
            <a:off x="8073048" y="6422854"/>
            <a:ext cx="879759" cy="365125"/>
          </a:xfrm>
        </p:spPr>
        <p:txBody>
          <a:bodyPr/>
          <a:lstStyle/>
          <a:p>
            <a:fld id="{29B9D33A-FD47-4994-99A6-D23FB7FBABC5}" type="slidenum">
              <a:rPr lang="en-US" smtClean="0"/>
              <a:t>‹#›</a:t>
            </a:fld>
            <a:endParaRPr lang="en-US"/>
          </a:p>
        </p:txBody>
      </p:sp>
    </p:spTree>
    <p:extLst>
      <p:ext uri="{BB962C8B-B14F-4D97-AF65-F5344CB8AC3E}">
        <p14:creationId xmlns:p14="http://schemas.microsoft.com/office/powerpoint/2010/main" val="15756568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6D9778F-941F-4887-B62B-7DEDF313E4F4}" type="datetimeFigureOut">
              <a:rPr lang="en-US" smtClean="0"/>
              <a:t>7/25/2021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B9D33A-FD47-4994-99A6-D23FB7FBABC5}" type="slidenum">
              <a:rPr lang="en-US" smtClean="0"/>
              <a:t>‹#›</a:t>
            </a:fld>
            <a:endParaRPr lang="en-US"/>
          </a:p>
        </p:txBody>
      </p:sp>
    </p:spTree>
    <p:extLst>
      <p:ext uri="{BB962C8B-B14F-4D97-AF65-F5344CB8AC3E}">
        <p14:creationId xmlns:p14="http://schemas.microsoft.com/office/powerpoint/2010/main" val="22698459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6843" y="3887812"/>
            <a:ext cx="12195668"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75488" y="2167128"/>
            <a:ext cx="11247120" cy="1737360"/>
          </a:xfrm>
        </p:spPr>
        <p:txBody>
          <a:bodyPr anchor="ctr">
            <a:noAutofit/>
          </a:bodyPr>
          <a:lstStyle>
            <a:lvl1pPr algn="ctr">
              <a:lnSpc>
                <a:spcPct val="80000"/>
              </a:lnSpc>
              <a:defRPr sz="6000" b="0" spc="150" baseline="0">
                <a:solidFill>
                  <a:schemeClr val="bg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347472" y="3913212"/>
            <a:ext cx="11503152" cy="457200"/>
          </a:xfrm>
        </p:spPr>
        <p:txBody>
          <a:bodyPr anchor="t">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lvl1pPr>
              <a:defRPr>
                <a:solidFill>
                  <a:schemeClr val="tx2"/>
                </a:solidFill>
              </a:defRPr>
            </a:lvl1pPr>
          </a:lstStyle>
          <a:p>
            <a:fld id="{66D9778F-941F-4887-B62B-7DEDF313E4F4}" type="datetimeFigureOut">
              <a:rPr lang="en-US" smtClean="0"/>
              <a:t>7/25/2021</a:t>
            </a:fld>
            <a:endParaRPr lang="en-US"/>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29B9D33A-FD47-4994-99A6-D23FB7FBABC5}" type="slidenum">
              <a:rPr lang="en-US" smtClean="0"/>
              <a:t>‹#›</a:t>
            </a:fld>
            <a:endParaRPr lang="en-US"/>
          </a:p>
        </p:txBody>
      </p:sp>
    </p:spTree>
    <p:extLst>
      <p:ext uri="{BB962C8B-B14F-4D97-AF65-F5344CB8AC3E}">
        <p14:creationId xmlns:p14="http://schemas.microsoft.com/office/powerpoint/2010/main" val="3446910892"/>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05344"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30391"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6D9778F-941F-4887-B62B-7DEDF313E4F4}" type="datetimeFigureOut">
              <a:rPr lang="en-US" smtClean="0"/>
              <a:t>7/25/2021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B9D33A-FD47-4994-99A6-D23FB7FBABC5}" type="slidenum">
              <a:rPr lang="en-US" smtClean="0"/>
              <a:t>‹#›</a:t>
            </a:fld>
            <a:endParaRPr lang="en-US"/>
          </a:p>
        </p:txBody>
      </p:sp>
    </p:spTree>
    <p:extLst>
      <p:ext uri="{BB962C8B-B14F-4D97-AF65-F5344CB8AC3E}">
        <p14:creationId xmlns:p14="http://schemas.microsoft.com/office/powerpoint/2010/main" val="39245833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207008"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07008" y="2656566"/>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31230"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31230" y="2656564"/>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6D9778F-941F-4887-B62B-7DEDF313E4F4}" type="datetimeFigureOut">
              <a:rPr lang="en-US" smtClean="0"/>
              <a:t>7/25/2021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9B9D33A-FD47-4994-99A6-D23FB7FBABC5}" type="slidenum">
              <a:rPr lang="en-US" smtClean="0"/>
              <a:t>‹#›</a:t>
            </a:fld>
            <a:endParaRPr lang="en-US"/>
          </a:p>
        </p:txBody>
      </p:sp>
    </p:spTree>
    <p:extLst>
      <p:ext uri="{BB962C8B-B14F-4D97-AF65-F5344CB8AC3E}">
        <p14:creationId xmlns:p14="http://schemas.microsoft.com/office/powerpoint/2010/main" val="10142363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6D9778F-941F-4887-B62B-7DEDF313E4F4}" type="datetimeFigureOut">
              <a:rPr lang="en-US" smtClean="0"/>
              <a:t>7/25/2021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9B9D33A-FD47-4994-99A6-D23FB7FBABC5}" type="slidenum">
              <a:rPr lang="en-US" smtClean="0"/>
              <a:t>‹#›</a:t>
            </a:fld>
            <a:endParaRPr lang="en-US"/>
          </a:p>
        </p:txBody>
      </p:sp>
    </p:spTree>
    <p:extLst>
      <p:ext uri="{BB962C8B-B14F-4D97-AF65-F5344CB8AC3E}">
        <p14:creationId xmlns:p14="http://schemas.microsoft.com/office/powerpoint/2010/main" val="39786278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D9778F-941F-4887-B62B-7DEDF313E4F4}" type="datetimeFigureOut">
              <a:rPr lang="en-US" smtClean="0"/>
              <a:t>7/25/2021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9B9D33A-FD47-4994-99A6-D23FB7FBABC5}" type="slidenum">
              <a:rPr lang="en-US" smtClean="0"/>
              <a:t>‹#›</a:t>
            </a:fld>
            <a:endParaRPr lang="en-US"/>
          </a:p>
        </p:txBody>
      </p:sp>
    </p:spTree>
    <p:extLst>
      <p:ext uri="{BB962C8B-B14F-4D97-AF65-F5344CB8AC3E}">
        <p14:creationId xmlns:p14="http://schemas.microsoft.com/office/powerpoint/2010/main" val="5497273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66D9778F-941F-4887-B62B-7DEDF313E4F4}" type="datetimeFigureOut">
              <a:rPr lang="en-US" smtClean="0"/>
              <a:t>7/25/2021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B9D33A-FD47-4994-99A6-D23FB7FBABC5}" type="slidenum">
              <a:rPr lang="en-US" smtClean="0"/>
              <a:t>‹#›</a:t>
            </a:fld>
            <a:endParaRPr lang="en-US"/>
          </a:p>
        </p:txBody>
      </p:sp>
    </p:spTree>
    <p:extLst>
      <p:ext uri="{BB962C8B-B14F-4D97-AF65-F5344CB8AC3E}">
        <p14:creationId xmlns:p14="http://schemas.microsoft.com/office/powerpoint/2010/main" val="5591323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280160" y="2211494"/>
            <a:ext cx="6126480" cy="3931920"/>
          </a:xfrm>
          <a:solidFill>
            <a:schemeClr val="tx2">
              <a:lumMod val="60000"/>
              <a:lumOff val="40000"/>
            </a:schemeClr>
          </a:solidFill>
        </p:spPr>
        <p:txBody>
          <a:bodyPr tIns="365760" anchor="t"/>
          <a:lstStyle>
            <a:lvl1pPr marL="0" indent="0" algn="ctr">
              <a:buNone/>
              <a:defRPr sz="3200">
                <a:solidFill>
                  <a:schemeClr val="tx1">
                    <a:lumMod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790688" y="2150621"/>
            <a:ext cx="3200400" cy="3429000"/>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66D9778F-941F-4887-B62B-7DEDF313E4F4}" type="datetimeFigureOut">
              <a:rPr lang="en-US" smtClean="0"/>
              <a:t>7/25/2021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B9D33A-FD47-4994-99A6-D23FB7FBABC5}" type="slidenum">
              <a:rPr lang="en-US" smtClean="0"/>
              <a:t>‹#›</a:t>
            </a:fld>
            <a:endParaRPr lang="en-US"/>
          </a:p>
        </p:txBody>
      </p:sp>
    </p:spTree>
    <p:extLst>
      <p:ext uri="{BB962C8B-B14F-4D97-AF65-F5344CB8AC3E}">
        <p14:creationId xmlns:p14="http://schemas.microsoft.com/office/powerpoint/2010/main" val="30614934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483" y="176109"/>
            <a:ext cx="12188952" cy="16459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02919" y="284176"/>
            <a:ext cx="9784080" cy="150876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02919" y="2011680"/>
            <a:ext cx="9784080" cy="420624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202266" y="6422854"/>
            <a:ext cx="3000894" cy="365125"/>
          </a:xfrm>
          <a:prstGeom prst="rect">
            <a:avLst/>
          </a:prstGeom>
        </p:spPr>
        <p:txBody>
          <a:bodyPr vert="horz" lIns="91440" tIns="45720" rIns="45720" bIns="45720" rtlCol="0" anchor="ctr"/>
          <a:lstStyle>
            <a:lvl1pPr algn="l">
              <a:defRPr sz="1050">
                <a:solidFill>
                  <a:schemeClr val="tx1"/>
                </a:solidFill>
              </a:defRPr>
            </a:lvl1pPr>
          </a:lstStyle>
          <a:p>
            <a:fld id="{66D9778F-941F-4887-B62B-7DEDF313E4F4}" type="datetimeFigureOut">
              <a:rPr lang="en-US" smtClean="0"/>
              <a:t>7/25/2021</a:t>
            </a:fld>
            <a:endParaRPr lang="en-US"/>
          </a:p>
        </p:txBody>
      </p:sp>
      <p:sp>
        <p:nvSpPr>
          <p:cNvPr id="5" name="Footer Placeholder 4"/>
          <p:cNvSpPr>
            <a:spLocks noGrp="1"/>
          </p:cNvSpPr>
          <p:nvPr>
            <p:ph type="ftr" sz="quarter" idx="3"/>
          </p:nvPr>
        </p:nvSpPr>
        <p:spPr>
          <a:xfrm>
            <a:off x="5596471" y="6422854"/>
            <a:ext cx="5044440" cy="365125"/>
          </a:xfrm>
          <a:prstGeom prst="rect">
            <a:avLst/>
          </a:prstGeom>
        </p:spPr>
        <p:txBody>
          <a:bodyPr vert="horz" lIns="91440" tIns="45720" rIns="91440" bIns="45720" rtlCol="0" anchor="ctr"/>
          <a:lstStyle>
            <a:lvl1pPr algn="r">
              <a:defRPr sz="1050">
                <a:solidFill>
                  <a:schemeClr val="tx1"/>
                </a:solidFill>
              </a:defRPr>
            </a:lvl1pPr>
          </a:lstStyle>
          <a:p>
            <a:endParaRPr lang="en-US"/>
          </a:p>
        </p:txBody>
      </p:sp>
      <p:sp>
        <p:nvSpPr>
          <p:cNvPr id="6" name="Slide Number Placeholder 5"/>
          <p:cNvSpPr>
            <a:spLocks noGrp="1"/>
          </p:cNvSpPr>
          <p:nvPr>
            <p:ph type="sldNum" sz="quarter" idx="4"/>
          </p:nvPr>
        </p:nvSpPr>
        <p:spPr>
          <a:xfrm>
            <a:off x="10658927" y="6422854"/>
            <a:ext cx="946264" cy="365125"/>
          </a:xfrm>
          <a:prstGeom prst="rect">
            <a:avLst/>
          </a:prstGeom>
        </p:spPr>
        <p:txBody>
          <a:bodyPr vert="horz" lIns="45720" tIns="45720" rIns="91440" bIns="45720" rtlCol="0" anchor="ctr"/>
          <a:lstStyle>
            <a:lvl1pPr algn="l">
              <a:defRPr sz="1200" b="0">
                <a:solidFill>
                  <a:schemeClr val="tx1"/>
                </a:solidFill>
              </a:defRPr>
            </a:lvl1pPr>
          </a:lstStyle>
          <a:p>
            <a:fld id="{29B9D33A-FD47-4994-99A6-D23FB7FBABC5}" type="slidenum">
              <a:rPr lang="en-US" smtClean="0"/>
              <a:t>‹#›</a:t>
            </a:fld>
            <a:endParaRPr lang="en-US"/>
          </a:p>
        </p:txBody>
      </p:sp>
    </p:spTree>
    <p:extLst>
      <p:ext uri="{BB962C8B-B14F-4D97-AF65-F5344CB8AC3E}">
        <p14:creationId xmlns:p14="http://schemas.microsoft.com/office/powerpoint/2010/main" val="3608418486"/>
      </p:ext>
    </p:extLst>
  </p:cSld>
  <p:clrMap bg1="dk1" tx1="lt1" bg2="dk2" tx2="lt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85000"/>
        </a:lnSpc>
        <a:spcBef>
          <a:spcPct val="0"/>
        </a:spcBef>
        <a:buNone/>
        <a:defRPr sz="4000" kern="1200" cap="all" baseline="0">
          <a:solidFill>
            <a:schemeClr val="bg2"/>
          </a:solidFill>
          <a:latin typeface="+mj-lt"/>
          <a:ea typeface="+mj-ea"/>
          <a:cs typeface="+mj-cs"/>
        </a:defRPr>
      </a:lvl1pPr>
    </p:titleStyle>
    <p:body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1.jfif"/><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hyperlink" Target="https://www.sciencedirect.com/topics/earth-and-planetary-sciences/geographical-region" TargetMode="External"/><Relationship Id="rId2" Type="http://schemas.openxmlformats.org/officeDocument/2006/relationships/image" Target="../media/image12.png"/><Relationship Id="rId1" Type="http://schemas.openxmlformats.org/officeDocument/2006/relationships/slideLayout" Target="../slideLayouts/slideLayout6.xml"/><Relationship Id="rId4" Type="http://schemas.openxmlformats.org/officeDocument/2006/relationships/image" Target="../media/image13.jpg"/></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8.jfif"/><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0.jfif"/><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0.jfif"/><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fif"/><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8.jfif"/><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jfif"/><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9.jfif"/><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852550"/>
            <a:ext cx="11835739" cy="5208517"/>
          </a:xfrm>
        </p:spPr>
        <p:txBody>
          <a:bodyPr/>
          <a:lstStyle/>
          <a:p>
            <a:pPr marL="0" indent="0" algn="ctr">
              <a:buNone/>
            </a:pPr>
            <a:endParaRPr lang="fa-IR" dirty="0"/>
          </a:p>
          <a:p>
            <a:pPr marL="0" indent="0" algn="ctr">
              <a:buNone/>
            </a:pPr>
            <a:endParaRPr lang="fa-IR" dirty="0" smtClean="0"/>
          </a:p>
          <a:p>
            <a:pPr marL="0" indent="0" algn="ctr">
              <a:buNone/>
            </a:pPr>
            <a:endParaRPr lang="fa-IR" dirty="0"/>
          </a:p>
          <a:p>
            <a:pPr marL="0" indent="0" algn="ctr">
              <a:buNone/>
            </a:pPr>
            <a:r>
              <a:rPr lang="fa-IR" sz="6400" b="1" dirty="0" smtClean="0">
                <a:cs typeface="B Nazanin" panose="00000400000000000000" pitchFamily="2" charset="-78"/>
              </a:rPr>
              <a:t>گارکاه پیشگیری از سقط و رویکردهای آن</a:t>
            </a:r>
          </a:p>
          <a:p>
            <a:pPr marL="0" indent="0" algn="ctr">
              <a:buNone/>
            </a:pPr>
            <a:r>
              <a:rPr lang="fa-IR" sz="6400" b="1" dirty="0" smtClean="0">
                <a:cs typeface="B Nazanin" panose="00000400000000000000" pitchFamily="2" charset="-78"/>
              </a:rPr>
              <a:t>مرداد 1400 </a:t>
            </a:r>
            <a:endParaRPr lang="en-US" sz="6400" b="1" dirty="0">
              <a:cs typeface="B Nazani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89297" y="-113791"/>
            <a:ext cx="1857143" cy="3190476"/>
          </a:xfrm>
          <a:prstGeom prst="rect">
            <a:avLst/>
          </a:prstGeom>
        </p:spPr>
      </p:pic>
    </p:spTree>
    <p:extLst>
      <p:ext uri="{BB962C8B-B14F-4D97-AF65-F5344CB8AC3E}">
        <p14:creationId xmlns:p14="http://schemas.microsoft.com/office/powerpoint/2010/main" val="42876400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Habitual (or Recurrent) Abortion</a:t>
            </a:r>
            <a:br>
              <a:rPr lang="en-US" dirty="0"/>
            </a:br>
            <a:endParaRPr lang="en-US" dirty="0"/>
          </a:p>
        </p:txBody>
      </p:sp>
      <p:sp>
        <p:nvSpPr>
          <p:cNvPr id="3" name="TextBox 2"/>
          <p:cNvSpPr txBox="1"/>
          <p:nvPr/>
        </p:nvSpPr>
        <p:spPr>
          <a:xfrm>
            <a:off x="1202919" y="2397513"/>
            <a:ext cx="5274527" cy="3139321"/>
          </a:xfrm>
          <a:prstGeom prst="rect">
            <a:avLst/>
          </a:prstGeom>
          <a:noFill/>
        </p:spPr>
        <p:txBody>
          <a:bodyPr wrap="square" rtlCol="0">
            <a:spAutoFit/>
          </a:bodyPr>
          <a:lstStyle/>
          <a:p>
            <a:pPr algn="just"/>
            <a:r>
              <a:rPr lang="en-US" dirty="0">
                <a:latin typeface="Times New Roman" panose="02020603050405020304" pitchFamily="18" charset="0"/>
                <a:cs typeface="Times New Roman" panose="02020603050405020304" pitchFamily="18" charset="0"/>
              </a:rPr>
              <a:t>Habitual (or recurrent) abortion refers to a history of repeated miscarriage, defined as three or more successive pregnancy losses. Habitual miscarriage suggests the need for medical evaluation of a couple and ongoing care for what may be chronic problems (e.g., hormonal dysregulation, infection, etc.). Of women who experience a first miscarriage, only 1% experiences a second miscarriage; however, for women who have never had a live and birth who have had two or more miscarriages, the risk of subsequent miscarriage is in excess of 40%.</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71317" y="2397513"/>
            <a:ext cx="3616043" cy="32338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5039612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Threat of abortion </a:t>
            </a:r>
            <a:br>
              <a:rPr lang="en-US" dirty="0">
                <a:latin typeface="Times New Roman" panose="02020603050405020304" pitchFamily="18" charset="0"/>
                <a:cs typeface="Times New Roman" panose="02020603050405020304" pitchFamily="18" charset="0"/>
              </a:rPr>
            </a:br>
            <a:endParaRPr lang="en-US" dirty="0"/>
          </a:p>
        </p:txBody>
      </p:sp>
      <p:sp>
        <p:nvSpPr>
          <p:cNvPr id="3" name="TextBox 2"/>
          <p:cNvSpPr txBox="1"/>
          <p:nvPr/>
        </p:nvSpPr>
        <p:spPr>
          <a:xfrm>
            <a:off x="479502" y="2129883"/>
            <a:ext cx="6311591" cy="4247317"/>
          </a:xfrm>
          <a:prstGeom prst="rect">
            <a:avLst/>
          </a:prstGeom>
          <a:noFill/>
        </p:spPr>
        <p:txBody>
          <a:bodyPr wrap="square" rtlCol="0">
            <a:spAutoFit/>
          </a:bodyPr>
          <a:lstStyle/>
          <a:p>
            <a:pPr algn="just"/>
            <a:r>
              <a:rPr lang="en-US" dirty="0" smtClean="0">
                <a:latin typeface="Times New Roman" panose="02020603050405020304" pitchFamily="18" charset="0"/>
                <a:cs typeface="Times New Roman" panose="02020603050405020304" pitchFamily="18" charset="0"/>
              </a:rPr>
              <a:t>A threatened abortion is vaginal bleeding that occurs in the first 20 weeks of pregnancy. The bleeding is sometimes accompanied by abdominal cramps. These symptoms indicate that a miscarriage is possible, which is why the condition is known as a threatened abortion or threatened miscarriage.</a:t>
            </a:r>
          </a:p>
          <a:p>
            <a:pPr algn="just"/>
            <a:endParaRPr lang="en-US" dirty="0" smtClean="0">
              <a:latin typeface="Times New Roman" panose="02020603050405020304" pitchFamily="18" charset="0"/>
              <a:cs typeface="Times New Roman" panose="02020603050405020304" pitchFamily="18" charset="0"/>
            </a:endParaRPr>
          </a:p>
          <a:p>
            <a:pPr algn="just"/>
            <a:r>
              <a:rPr lang="en-US" dirty="0" smtClean="0">
                <a:latin typeface="Times New Roman" panose="02020603050405020304" pitchFamily="18" charset="0"/>
                <a:cs typeface="Times New Roman" panose="02020603050405020304" pitchFamily="18" charset="0"/>
              </a:rPr>
              <a:t>Vaginal bleeding is fairly common among pregnant women. About 20 to 30 percent of women will experience bleeding during the first 20 weeks of pregnancy. Approximately 50 percent of these women will carry their baby to term.</a:t>
            </a:r>
          </a:p>
          <a:p>
            <a:pPr algn="just"/>
            <a:endParaRPr lang="en-US" dirty="0" smtClean="0">
              <a:latin typeface="Times New Roman" panose="02020603050405020304" pitchFamily="18" charset="0"/>
              <a:cs typeface="Times New Roman" panose="02020603050405020304" pitchFamily="18" charset="0"/>
            </a:endParaRPr>
          </a:p>
          <a:p>
            <a:pPr algn="just"/>
            <a:r>
              <a:rPr lang="en-US" dirty="0" smtClean="0">
                <a:latin typeface="Times New Roman" panose="02020603050405020304" pitchFamily="18" charset="0"/>
                <a:cs typeface="Times New Roman" panose="02020603050405020304" pitchFamily="18" charset="0"/>
              </a:rPr>
              <a:t>The exact cause of a threatened abortion usually isn’t known. However, it’s more common among women who have previously had a miscarriage.</a:t>
            </a:r>
          </a:p>
          <a:p>
            <a:pPr algn="just"/>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20414" y="2587083"/>
            <a:ext cx="4305090" cy="29439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5213398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Illegal Abortion</a:t>
            </a:r>
            <a:br>
              <a:rPr lang="en-US" dirty="0"/>
            </a:br>
            <a:endParaRPr lang="en-US" dirty="0"/>
          </a:p>
        </p:txBody>
      </p:sp>
      <p:sp>
        <p:nvSpPr>
          <p:cNvPr id="3" name="TextBox 2"/>
          <p:cNvSpPr txBox="1"/>
          <p:nvPr/>
        </p:nvSpPr>
        <p:spPr>
          <a:xfrm>
            <a:off x="307477" y="2620798"/>
            <a:ext cx="10125307" cy="3970318"/>
          </a:xfrm>
          <a:prstGeom prst="rect">
            <a:avLst/>
          </a:prstGeom>
          <a:noFill/>
        </p:spPr>
        <p:txBody>
          <a:bodyPr wrap="square" rtlCol="0">
            <a:spAutoFit/>
          </a:bodyPr>
          <a:lstStyle/>
          <a:p>
            <a:pPr algn="just"/>
            <a:r>
              <a:rPr lang="en-US" dirty="0"/>
              <a:t>Illegal abortions are more likely meet the criteria for ‘unsafe’ and are more likely to occur in settings with inadequate or no medical backup in the event of an emergency and inadequate post-abortion care</a:t>
            </a:r>
            <a:r>
              <a:rPr lang="en-US" dirty="0" smtClean="0"/>
              <a:t>.</a:t>
            </a:r>
          </a:p>
          <a:p>
            <a:pPr algn="just"/>
            <a:r>
              <a:rPr lang="en-US" dirty="0" smtClean="0"/>
              <a:t>Most</a:t>
            </a:r>
            <a:r>
              <a:rPr lang="en-US" dirty="0"/>
              <a:t> illegal abortions are performed under unsafe conditions, and most legal abortions are performed under safe conditions (although there are a number of exceptions to this general rule).</a:t>
            </a:r>
          </a:p>
          <a:p>
            <a:pPr algn="just"/>
            <a:r>
              <a:rPr lang="en-US" dirty="0"/>
              <a:t>Out of the 43.8 million induced abortions estimated for 2008, 22.3 million corresponded to generally safe legal abortions and 21.5 million to mostly unsafe illegal abortions </a:t>
            </a:r>
            <a:r>
              <a:rPr lang="en-US" dirty="0" smtClean="0"/>
              <a:t>(</a:t>
            </a:r>
            <a:r>
              <a:rPr lang="en-US" dirty="0" err="1" smtClean="0"/>
              <a:t>Sedgh</a:t>
            </a:r>
            <a:r>
              <a:rPr lang="en-US" dirty="0" smtClean="0"/>
              <a:t> et al., 2012).</a:t>
            </a:r>
          </a:p>
          <a:p>
            <a:pPr algn="just"/>
            <a:r>
              <a:rPr lang="en-US" dirty="0" smtClean="0"/>
              <a:t>Safe and unsafe abortions are not homogeneously distributed throughout the different regions of the world, however. Developed countries make up more than 20% of the world's population but only 2.5% of unsafe abortions occur in these countries. This incongruity occurs because abortions in developed countries are mostly legal and safe, whereas abortions in developing countries, with the exception of China and a few other countries, are mostly illegal and unsafe. Like China, India is also a densely populated country where abortion is legal on broad grounds, but in India a large proportion of induced abortions are still performed in unsafe conditions outside the official health system.</a:t>
            </a:r>
          </a:p>
          <a:p>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0337" y="284176"/>
            <a:ext cx="3613918" cy="19226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1950618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Illegal Abortion</a:t>
            </a:r>
            <a:r>
              <a:rPr lang="en-US" dirty="0"/>
              <a:t/>
            </a:r>
            <a:br>
              <a:rPr lang="en-US" dirty="0"/>
            </a:b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0337" y="284176"/>
            <a:ext cx="3613918" cy="19226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TextBox 8"/>
          <p:cNvSpPr txBox="1"/>
          <p:nvPr/>
        </p:nvSpPr>
        <p:spPr>
          <a:xfrm>
            <a:off x="156117" y="2475571"/>
            <a:ext cx="6969512" cy="2554545"/>
          </a:xfrm>
          <a:prstGeom prst="rect">
            <a:avLst/>
          </a:prstGeom>
          <a:noFill/>
        </p:spPr>
        <p:txBody>
          <a:bodyPr wrap="square" rtlCol="0">
            <a:spAutoFit/>
          </a:bodyPr>
          <a:lstStyle/>
          <a:p>
            <a:pPr algn="just"/>
            <a:r>
              <a:rPr lang="en-US" sz="2000" dirty="0">
                <a:latin typeface="Times New Roman" panose="02020603050405020304" pitchFamily="18" charset="0"/>
                <a:cs typeface="Times New Roman" panose="02020603050405020304" pitchFamily="18" charset="0"/>
              </a:rPr>
              <a:t>The most recent available estimates of unsafe abortion rates according to </a:t>
            </a:r>
            <a:r>
              <a:rPr lang="en-US" sz="2000" dirty="0">
                <a:latin typeface="Times New Roman" panose="02020603050405020304" pitchFamily="18" charset="0"/>
                <a:cs typeface="Times New Roman" panose="02020603050405020304" pitchFamily="18" charset="0"/>
                <a:hlinkClick r:id="rId3" tooltip="Learn more about Geographical Region from ScienceDirect's AI-generated Topic Pages"/>
              </a:rPr>
              <a:t>geographical region</a:t>
            </a:r>
            <a:r>
              <a:rPr lang="en-US" sz="2000" dirty="0">
                <a:latin typeface="Times New Roman" panose="02020603050405020304" pitchFamily="18" charset="0"/>
                <a:cs typeface="Times New Roman" panose="02020603050405020304" pitchFamily="18" charset="0"/>
              </a:rPr>
              <a:t> are shown in Figure 1. When sub-regions are considered, the highest rate is found in Eastern Africa and Middle Africa, both with a rate of 36/1000 women in fertile age followed by South America (32/1000), Central America (29/1000), Southeastern Asia (22/1000), The rate of unsafe abortion in the more developed regions is close to nil</a:t>
            </a:r>
            <a:r>
              <a:rPr lang="en-US" sz="2000" dirty="0" smtClean="0">
                <a:latin typeface="Times New Roman" panose="02020603050405020304" pitchFamily="18" charset="0"/>
                <a:cs typeface="Times New Roman" panose="02020603050405020304" pitchFamily="18" charset="0"/>
              </a:rPr>
              <a:t>.</a:t>
            </a:r>
          </a:p>
          <a:p>
            <a:endParaRPr lang="en-US" sz="2000" dirty="0"/>
          </a:p>
        </p:txBody>
      </p:sp>
      <p:pic>
        <p:nvPicPr>
          <p:cNvPr id="10" name="Picture 9"/>
          <p:cNvPicPr>
            <a:picLocks noChangeAspect="1"/>
          </p:cNvPicPr>
          <p:nvPr/>
        </p:nvPicPr>
        <p:blipFill>
          <a:blip r:embed="rId4">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7409969" y="4214618"/>
            <a:ext cx="3795165" cy="1796432"/>
          </a:xfrm>
          <a:prstGeom prst="rect">
            <a:avLst/>
          </a:prstGeom>
        </p:spPr>
      </p:pic>
    </p:spTree>
    <p:extLst>
      <p:ext uri="{BB962C8B-B14F-4D97-AF65-F5344CB8AC3E}">
        <p14:creationId xmlns:p14="http://schemas.microsoft.com/office/powerpoint/2010/main" val="2115856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  Medication / legal abortion</a:t>
            </a:r>
            <a:endParaRPr lang="en-US" dirty="0"/>
          </a:p>
        </p:txBody>
      </p:sp>
      <p:sp>
        <p:nvSpPr>
          <p:cNvPr id="3" name="TextBox 2"/>
          <p:cNvSpPr txBox="1"/>
          <p:nvPr/>
        </p:nvSpPr>
        <p:spPr>
          <a:xfrm>
            <a:off x="211874" y="2620538"/>
            <a:ext cx="11731082" cy="1754326"/>
          </a:xfrm>
          <a:prstGeom prst="rect">
            <a:avLst/>
          </a:prstGeom>
          <a:noFill/>
        </p:spPr>
        <p:txBody>
          <a:bodyPr wrap="square" rtlCol="0">
            <a:spAutoFit/>
          </a:bodyPr>
          <a:lstStyle/>
          <a:p>
            <a:pPr algn="just"/>
            <a:r>
              <a:rPr lang="en-US" dirty="0">
                <a:latin typeface="Times New Roman" panose="02020603050405020304" pitchFamily="18" charset="0"/>
                <a:cs typeface="Times New Roman" panose="02020603050405020304" pitchFamily="18" charset="0"/>
              </a:rPr>
              <a:t>Medication abortion (also referred to as medical abortion) is the termination of pregnancy by using medications to induce a process similar to a miscarriage. It is an alternative to aspiration abortion (also known as aspiration curettage, suction curettage, dilation and curettage, dilation and evacuation, or surgical abortion</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Use of a combination of mifepristone (an </a:t>
            </a:r>
            <a:r>
              <a:rPr lang="en-US" dirty="0" err="1">
                <a:latin typeface="Times New Roman" panose="02020603050405020304" pitchFamily="18" charset="0"/>
                <a:cs typeface="Times New Roman" panose="02020603050405020304" pitchFamily="18" charset="0"/>
              </a:rPr>
              <a:t>antiprogesterone</a:t>
            </a:r>
            <a:r>
              <a:rPr lang="en-US" dirty="0">
                <a:latin typeface="Times New Roman" panose="02020603050405020304" pitchFamily="18" charset="0"/>
                <a:cs typeface="Times New Roman" panose="02020603050405020304" pitchFamily="18" charset="0"/>
              </a:rPr>
              <a:t>) and misoprostol (a prostaglandin) is the primary method of medication abortion in the United States in pregnancies up to 77 days (11 weeks) of gestation. However, first-trimester medication abortion beyond 70 days may result in lower efficacy or more pronounced symptoms of bleeding or cramping</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68522" y="4374864"/>
            <a:ext cx="2170902" cy="21709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8219382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 Medication </a:t>
            </a:r>
            <a:r>
              <a:rPr lang="en-US" b="1" dirty="0" smtClean="0"/>
              <a:t>/ legal abortion</a:t>
            </a:r>
            <a:endParaRPr lang="en-US" dirty="0"/>
          </a:p>
        </p:txBody>
      </p:sp>
      <p:sp>
        <p:nvSpPr>
          <p:cNvPr id="3" name="TextBox 2"/>
          <p:cNvSpPr txBox="1"/>
          <p:nvPr/>
        </p:nvSpPr>
        <p:spPr>
          <a:xfrm>
            <a:off x="211874" y="2620538"/>
            <a:ext cx="11731082" cy="1754326"/>
          </a:xfrm>
          <a:prstGeom prst="rect">
            <a:avLst/>
          </a:prstGeom>
          <a:noFill/>
        </p:spPr>
        <p:txBody>
          <a:bodyPr wrap="square" rtlCol="0">
            <a:spAutoFit/>
          </a:bodyPr>
          <a:lstStyle/>
          <a:p>
            <a:pPr algn="just"/>
            <a:r>
              <a:rPr lang="en-US" dirty="0">
                <a:latin typeface="Times New Roman" panose="02020603050405020304" pitchFamily="18" charset="0"/>
                <a:cs typeface="Times New Roman" panose="02020603050405020304" pitchFamily="18" charset="0"/>
              </a:rPr>
              <a:t>As abortion provision has streamlined and improved, several resource-rich countries have experienced increased utilization of medication abortion as compared with aspiration abortion, improved access to medication abortion methods, and a decline in medication abortion complications </a:t>
            </a:r>
            <a:r>
              <a:rPr lang="en-US" dirty="0" smtClean="0">
                <a:latin typeface="Times New Roman" panose="02020603050405020304" pitchFamily="18" charset="0"/>
                <a:cs typeface="Times New Roman" panose="02020603050405020304" pitchFamily="18" charset="0"/>
              </a:rPr>
              <a:t>.In </a:t>
            </a:r>
            <a:r>
              <a:rPr lang="en-US" dirty="0">
                <a:latin typeface="Times New Roman" panose="02020603050405020304" pitchFamily="18" charset="0"/>
                <a:cs typeface="Times New Roman" panose="02020603050405020304" pitchFamily="18" charset="0"/>
              </a:rPr>
              <a:t>countries where abortion medications (mifepristone/misoprostol) are available directly from pharmacies rather than requiring dispensation by a physician in an office, clinic, or hospital, abortion provision happens at substantially earlier gestations </a:t>
            </a:r>
            <a:r>
              <a:rPr lang="en-US" dirty="0" smtClean="0">
                <a:latin typeface="Times New Roman" panose="02020603050405020304" pitchFamily="18" charset="0"/>
                <a:cs typeface="Times New Roman" panose="02020603050405020304" pitchFamily="18" charset="0"/>
              </a:rPr>
              <a:t>.In </a:t>
            </a:r>
            <a:r>
              <a:rPr lang="en-US" dirty="0">
                <a:latin typeface="Times New Roman" panose="02020603050405020304" pitchFamily="18" charset="0"/>
                <a:cs typeface="Times New Roman" panose="02020603050405020304" pitchFamily="18" charset="0"/>
              </a:rPr>
              <a:t>the United States, medication abortion accounted for approximately 40 percent of all abortions in 2018, and the majority of these abortions were performed at or before 9 weeks of </a:t>
            </a:r>
            <a:r>
              <a:rPr lang="en-US" dirty="0" smtClean="0">
                <a:latin typeface="Times New Roman" panose="02020603050405020304" pitchFamily="18" charset="0"/>
                <a:cs typeface="Times New Roman" panose="02020603050405020304" pitchFamily="18" charset="0"/>
              </a:rPr>
              <a:t>gestation.</a:t>
            </a:r>
            <a:endParaRPr lang="en-US" dirty="0">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32180" y="4497527"/>
            <a:ext cx="3087344" cy="20482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4243928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Medication / legal abortion</a:t>
            </a:r>
            <a:endParaRPr lang="en-US" dirty="0"/>
          </a:p>
        </p:txBody>
      </p:sp>
      <p:sp>
        <p:nvSpPr>
          <p:cNvPr id="3" name="TextBox 2"/>
          <p:cNvSpPr txBox="1"/>
          <p:nvPr/>
        </p:nvSpPr>
        <p:spPr>
          <a:xfrm>
            <a:off x="267629" y="2319454"/>
            <a:ext cx="11385395" cy="2585323"/>
          </a:xfrm>
          <a:prstGeom prst="rect">
            <a:avLst/>
          </a:prstGeom>
          <a:noFill/>
        </p:spPr>
        <p:txBody>
          <a:bodyPr wrap="square" rtlCol="0">
            <a:spAutoFit/>
          </a:bodyPr>
          <a:lstStyle/>
          <a:p>
            <a:pPr algn="just"/>
            <a:r>
              <a:rPr lang="en-US" dirty="0">
                <a:latin typeface="Times New Roman" panose="02020603050405020304" pitchFamily="18" charset="0"/>
                <a:cs typeface="Times New Roman" panose="02020603050405020304" pitchFamily="18" charset="0"/>
              </a:rPr>
              <a:t>Medical methods for induced abortion have emerged over the past three decades as safe, effective, and feasible alternatives to surgery. Nonsurgical alternatives expand a patient's treatment options and, in turn, the quality of care </a:t>
            </a:r>
            <a:r>
              <a:rPr lang="en-US" dirty="0" smtClean="0">
                <a:latin typeface="Times New Roman" panose="02020603050405020304" pitchFamily="18" charset="0"/>
                <a:cs typeface="Times New Roman" panose="02020603050405020304" pitchFamily="18" charset="0"/>
              </a:rPr>
              <a:t>.Moreover</a:t>
            </a:r>
            <a:r>
              <a:rPr lang="en-US" dirty="0">
                <a:latin typeface="Times New Roman" panose="02020603050405020304" pitchFamily="18" charset="0"/>
                <a:cs typeface="Times New Roman" panose="02020603050405020304" pitchFamily="18" charset="0"/>
              </a:rPr>
              <a:t>, in some settings, surgical options are not available or are not medically feasible.</a:t>
            </a:r>
          </a:p>
          <a:p>
            <a:pPr algn="just"/>
            <a:r>
              <a:rPr lang="en-US" dirty="0">
                <a:latin typeface="Times New Roman" panose="02020603050405020304" pitchFamily="18" charset="0"/>
                <a:cs typeface="Times New Roman" panose="02020603050405020304" pitchFamily="18" charset="0"/>
              </a:rPr>
              <a:t>In first- and second-trimester abortion, combined treatment with misoprostol and mifepristone is more effective than treatment with misoprostol alone, and thus are considered the gold standard for medication abortion </a:t>
            </a:r>
            <a:r>
              <a:rPr lang="en-US" dirty="0" smtClean="0">
                <a:latin typeface="Times New Roman" panose="02020603050405020304" pitchFamily="18" charset="0"/>
                <a:cs typeface="Times New Roman" panose="02020603050405020304" pitchFamily="18" charset="0"/>
              </a:rPr>
              <a:t>.However</a:t>
            </a:r>
            <a:r>
              <a:rPr lang="en-US" dirty="0">
                <a:latin typeface="Times New Roman" panose="02020603050405020304" pitchFamily="18" charset="0"/>
                <a:cs typeface="Times New Roman" panose="02020603050405020304" pitchFamily="18" charset="0"/>
              </a:rPr>
              <a:t>, misoprostol-alone regimens may be the treatment of choice in settings in which mifepristone is not available or is too costly. In particular, misoprostol is commonly used as a single agent for second-trimester induced abortion in the United States and many other parts of the </a:t>
            </a:r>
            <a:r>
              <a:rPr lang="en-US" dirty="0" smtClean="0">
                <a:latin typeface="Times New Roman" panose="02020603050405020304" pitchFamily="18" charset="0"/>
                <a:cs typeface="Times New Roman" panose="02020603050405020304" pitchFamily="18" charset="0"/>
              </a:rPr>
              <a:t>world.</a:t>
            </a:r>
            <a:endParaRPr lang="en-US" dirty="0">
              <a:latin typeface="Times New Roman" panose="02020603050405020304" pitchFamily="18" charset="0"/>
              <a:cs typeface="Times New Roman" panose="02020603050405020304" pitchFamily="18" charset="0"/>
            </a:endParaRP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37913" y="4602396"/>
            <a:ext cx="3681296" cy="19593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1249091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Second-trimester pregnancy</a:t>
            </a:r>
            <a:endParaRPr lang="en-US" dirty="0"/>
          </a:p>
        </p:txBody>
      </p:sp>
      <p:sp>
        <p:nvSpPr>
          <p:cNvPr id="3" name="TextBox 2"/>
          <p:cNvSpPr txBox="1"/>
          <p:nvPr/>
        </p:nvSpPr>
        <p:spPr>
          <a:xfrm>
            <a:off x="412595" y="2464420"/>
            <a:ext cx="10894742" cy="2862322"/>
          </a:xfrm>
          <a:prstGeom prst="rect">
            <a:avLst/>
          </a:prstGeom>
          <a:noFill/>
        </p:spPr>
        <p:txBody>
          <a:bodyPr wrap="square" rtlCol="0">
            <a:spAutoFit/>
          </a:bodyPr>
          <a:lstStyle/>
          <a:p>
            <a:pPr algn="just"/>
            <a:r>
              <a:rPr lang="en-US" dirty="0">
                <a:latin typeface="Times New Roman" panose="02020603050405020304" pitchFamily="18" charset="0"/>
                <a:cs typeface="Times New Roman" panose="02020603050405020304" pitchFamily="18" charset="0"/>
              </a:rPr>
              <a:t>Second-trimester pregnancy termination may be performed with medication or surgery. Surgical termination, or dilation and evacuation (D&amp;E), requires dilating the cervix followed by surgical extraction of products of conception. Medication termination, or induction abortion, involves the administration of medication through one of a variety of routes to induce labor and deliver the fetus. Both methods are safe and effective, and each offers different advantages and disadvantages.</a:t>
            </a:r>
          </a:p>
          <a:p>
            <a:pPr algn="just"/>
            <a:r>
              <a:rPr lang="en-US" dirty="0">
                <a:latin typeface="Times New Roman" panose="02020603050405020304" pitchFamily="18" charset="0"/>
                <a:cs typeface="Times New Roman" panose="02020603050405020304" pitchFamily="18" charset="0"/>
              </a:rPr>
              <a:t>Women may choose medication abortion if they prefer more awareness of the termination process, if they prefer an intact fetus, or if they want to avoid surgery. An intact fetus may be desirable if the patient desires to hold the fetus or, in cases of fetal anomalies, if an intact fetus is beneficial for a morphologic evaluation. In some health care settings, there is more access to second-trimester induction abortion than surgical abortion.</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9343" y="4882046"/>
            <a:ext cx="2395217" cy="159681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2123152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4176"/>
            <a:ext cx="12110223" cy="1508760"/>
          </a:xfrm>
        </p:spPr>
        <p:txBody>
          <a:bodyPr/>
          <a:lstStyle/>
          <a:p>
            <a:r>
              <a:rPr lang="en-US" b="1" dirty="0"/>
              <a:t>Toxic shock </a:t>
            </a:r>
            <a:r>
              <a:rPr lang="en-US" b="1" dirty="0" smtClean="0"/>
              <a:t>syndrome</a:t>
            </a:r>
            <a:endParaRPr lang="en-US" dirty="0"/>
          </a:p>
        </p:txBody>
      </p:sp>
      <p:sp>
        <p:nvSpPr>
          <p:cNvPr id="3" name="TextBox 2"/>
          <p:cNvSpPr txBox="1"/>
          <p:nvPr/>
        </p:nvSpPr>
        <p:spPr>
          <a:xfrm>
            <a:off x="301083" y="2375210"/>
            <a:ext cx="11050858" cy="4524315"/>
          </a:xfrm>
          <a:prstGeom prst="rect">
            <a:avLst/>
          </a:prstGeom>
          <a:noFill/>
        </p:spPr>
        <p:txBody>
          <a:bodyPr wrap="square" rtlCol="0">
            <a:spAutoFit/>
          </a:bodyPr>
          <a:lstStyle/>
          <a:p>
            <a:pPr algn="just"/>
            <a:r>
              <a:rPr lang="en-US" i="1" dirty="0">
                <a:latin typeface="Times New Roman" panose="02020603050405020304" pitchFamily="18" charset="0"/>
                <a:cs typeface="Times New Roman" panose="02020603050405020304" pitchFamily="18" charset="0"/>
              </a:rPr>
              <a:t>Clostridium </a:t>
            </a:r>
            <a:r>
              <a:rPr lang="en-US" i="1" dirty="0" err="1">
                <a:latin typeface="Times New Roman" panose="02020603050405020304" pitchFamily="18" charset="0"/>
                <a:cs typeface="Times New Roman" panose="02020603050405020304" pitchFamily="18" charset="0"/>
              </a:rPr>
              <a:t>sordellii</a:t>
            </a:r>
            <a:r>
              <a:rPr lang="en-US" dirty="0">
                <a:latin typeface="Times New Roman" panose="02020603050405020304" pitchFamily="18" charset="0"/>
                <a:cs typeface="Times New Roman" panose="02020603050405020304" pitchFamily="18" charset="0"/>
              </a:rPr>
              <a:t> is part of the normal flora of the vagina and may gain entry to the uterus via the cervix during spontaneous or induced abortion, childbirth, or menstruation. </a:t>
            </a:r>
            <a:r>
              <a:rPr lang="en-US" i="1" dirty="0">
                <a:latin typeface="Times New Roman" panose="02020603050405020304" pitchFamily="18" charset="0"/>
                <a:cs typeface="Times New Roman" panose="02020603050405020304" pitchFamily="18" charset="0"/>
              </a:rPr>
              <a:t>C. </a:t>
            </a:r>
            <a:r>
              <a:rPr lang="en-US" i="1" dirty="0" err="1">
                <a:latin typeface="Times New Roman" panose="02020603050405020304" pitchFamily="18" charset="0"/>
                <a:cs typeface="Times New Roman" panose="02020603050405020304" pitchFamily="18" charset="0"/>
              </a:rPr>
              <a:t>sordellii</a:t>
            </a:r>
            <a:r>
              <a:rPr lang="en-US" dirty="0">
                <a:latin typeface="Times New Roman" panose="02020603050405020304" pitchFamily="18" charset="0"/>
                <a:cs typeface="Times New Roman" panose="02020603050405020304" pitchFamily="18" charset="0"/>
              </a:rPr>
              <a:t> is a cause of toxic shock syndrome associated with gynecologic procedures, childbirth, and abortion (including spontaneous, surgical, and medical abortion) </a:t>
            </a:r>
            <a:r>
              <a:rPr lang="en-US" dirty="0" smtClean="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a:t>
            </a:r>
            <a:r>
              <a:rPr lang="en-US" i="1" dirty="0">
                <a:latin typeface="Times New Roman" panose="02020603050405020304" pitchFamily="18" charset="0"/>
                <a:cs typeface="Times New Roman" panose="02020603050405020304" pitchFamily="18" charset="0"/>
              </a:rPr>
              <a:t>C. </a:t>
            </a:r>
            <a:r>
              <a:rPr lang="en-US" i="1" dirty="0" err="1">
                <a:latin typeface="Times New Roman" panose="02020603050405020304" pitchFamily="18" charset="0"/>
                <a:cs typeface="Times New Roman" panose="02020603050405020304" pitchFamily="18" charset="0"/>
              </a:rPr>
              <a:t>sordellii</a:t>
            </a:r>
            <a:r>
              <a:rPr lang="en-US" dirty="0">
                <a:latin typeface="Times New Roman" panose="02020603050405020304" pitchFamily="18" charset="0"/>
                <a:cs typeface="Times New Roman" panose="02020603050405020304" pitchFamily="18" charset="0"/>
              </a:rPr>
              <a:t> toxic shock (CSTS) is an uncommonly reported condition with a limited number of case reports and small case series</a:t>
            </a:r>
            <a:r>
              <a:rPr lang="en-US" dirty="0" smtClean="0">
                <a:latin typeface="Times New Roman" panose="02020603050405020304" pitchFamily="18" charset="0"/>
                <a:cs typeface="Times New Roman" panose="02020603050405020304" pitchFamily="18" charset="0"/>
              </a:rPr>
              <a:t>.</a:t>
            </a:r>
          </a:p>
          <a:p>
            <a:r>
              <a:rPr lang="en-US" i="1" dirty="0">
                <a:latin typeface="Times New Roman" panose="02020603050405020304" pitchFamily="18" charset="0"/>
                <a:cs typeface="Times New Roman" panose="02020603050405020304" pitchFamily="18" charset="0"/>
              </a:rPr>
              <a:t>C. </a:t>
            </a:r>
            <a:r>
              <a:rPr lang="en-US" i="1" dirty="0" err="1">
                <a:latin typeface="Times New Roman" panose="02020603050405020304" pitchFamily="18" charset="0"/>
                <a:cs typeface="Times New Roman" panose="02020603050405020304" pitchFamily="18" charset="0"/>
              </a:rPr>
              <a:t>sordellii</a:t>
            </a:r>
            <a:r>
              <a:rPr lang="en-US" dirty="0">
                <a:latin typeface="Times New Roman" panose="02020603050405020304" pitchFamily="18" charset="0"/>
                <a:cs typeface="Times New Roman" panose="02020603050405020304" pitchFamily="18" charset="0"/>
              </a:rPr>
              <a:t> can be found in soil, sewage, and the gastrointestinal tracts of humans and animals </a:t>
            </a:r>
            <a:r>
              <a:rPr lang="en-US" dirty="0" smtClean="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a:t>
            </a:r>
            <a:r>
              <a:rPr lang="en-US" i="1" dirty="0">
                <a:latin typeface="Times New Roman" panose="02020603050405020304" pitchFamily="18" charset="0"/>
                <a:cs typeface="Times New Roman" panose="02020603050405020304" pitchFamily="18" charset="0"/>
              </a:rPr>
              <a:t>C. </a:t>
            </a:r>
            <a:r>
              <a:rPr lang="en-US" i="1" dirty="0" err="1">
                <a:latin typeface="Times New Roman" panose="02020603050405020304" pitchFamily="18" charset="0"/>
                <a:cs typeface="Times New Roman" panose="02020603050405020304" pitchFamily="18" charset="0"/>
              </a:rPr>
              <a:t>sordellii</a:t>
            </a:r>
            <a:r>
              <a:rPr lang="en-US" dirty="0">
                <a:latin typeface="Times New Roman" panose="02020603050405020304" pitchFamily="18" charset="0"/>
                <a:cs typeface="Times New Roman" panose="02020603050405020304" pitchFamily="18" charset="0"/>
              </a:rPr>
              <a:t> has been identified in the gastrointestinal tracts of 0.5 percent of humans </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Healthy women can harbor </a:t>
            </a:r>
            <a:r>
              <a:rPr lang="en-US" dirty="0" err="1">
                <a:latin typeface="Times New Roman" panose="02020603050405020304" pitchFamily="18" charset="0"/>
                <a:cs typeface="Times New Roman" panose="02020603050405020304" pitchFamily="18" charset="0"/>
              </a:rPr>
              <a:t>clostridial</a:t>
            </a:r>
            <a:r>
              <a:rPr lang="en-US" dirty="0">
                <a:latin typeface="Times New Roman" panose="02020603050405020304" pitchFamily="18" charset="0"/>
                <a:cs typeface="Times New Roman" panose="02020603050405020304" pitchFamily="18" charset="0"/>
              </a:rPr>
              <a:t> species in the vagina. </a:t>
            </a:r>
            <a:r>
              <a:rPr lang="en-US" i="1" dirty="0">
                <a:latin typeface="Times New Roman" panose="02020603050405020304" pitchFamily="18" charset="0"/>
                <a:cs typeface="Times New Roman" panose="02020603050405020304" pitchFamily="18" charset="0"/>
              </a:rPr>
              <a:t>Clostridium </a:t>
            </a:r>
            <a:r>
              <a:rPr lang="en-US" i="1" dirty="0" err="1">
                <a:latin typeface="Times New Roman" panose="02020603050405020304" pitchFamily="18" charset="0"/>
                <a:cs typeface="Times New Roman" panose="02020603050405020304" pitchFamily="18" charset="0"/>
              </a:rPr>
              <a:t>perfringens</a:t>
            </a:r>
            <a:r>
              <a:rPr lang="en-US" dirty="0">
                <a:latin typeface="Times New Roman" panose="02020603050405020304" pitchFamily="18" charset="0"/>
                <a:cs typeface="Times New Roman" panose="02020603050405020304" pitchFamily="18" charset="0"/>
              </a:rPr>
              <a:t> is the most common </a:t>
            </a:r>
            <a:r>
              <a:rPr lang="en-US" dirty="0" err="1">
                <a:latin typeface="Times New Roman" panose="02020603050405020304" pitchFamily="18" charset="0"/>
                <a:cs typeface="Times New Roman" panose="02020603050405020304" pitchFamily="18" charset="0"/>
              </a:rPr>
              <a:t>clostridial</a:t>
            </a:r>
            <a:r>
              <a:rPr lang="en-US" dirty="0">
                <a:latin typeface="Times New Roman" panose="02020603050405020304" pitchFamily="18" charset="0"/>
                <a:cs typeface="Times New Roman" panose="02020603050405020304" pitchFamily="18" charset="0"/>
              </a:rPr>
              <a:t> species (4 to 18 percent of healthy women); </a:t>
            </a:r>
            <a:r>
              <a:rPr lang="en-US" i="1" dirty="0">
                <a:latin typeface="Times New Roman" panose="02020603050405020304" pitchFamily="18" charset="0"/>
                <a:cs typeface="Times New Roman" panose="02020603050405020304" pitchFamily="18" charset="0"/>
              </a:rPr>
              <a:t>C. </a:t>
            </a:r>
            <a:r>
              <a:rPr lang="en-US" i="1" dirty="0" err="1">
                <a:latin typeface="Times New Roman" panose="02020603050405020304" pitchFamily="18" charset="0"/>
                <a:cs typeface="Times New Roman" panose="02020603050405020304" pitchFamily="18" charset="0"/>
              </a:rPr>
              <a:t>sordellii</a:t>
            </a:r>
            <a:r>
              <a:rPr lang="en-US" dirty="0">
                <a:latin typeface="Times New Roman" panose="02020603050405020304" pitchFamily="18" charset="0"/>
                <a:cs typeface="Times New Roman" panose="02020603050405020304" pitchFamily="18" charset="0"/>
              </a:rPr>
              <a:t> is less common (0.5 to 10 percent of healthy women) </a:t>
            </a:r>
            <a:r>
              <a:rPr lang="en-US" dirty="0" smtClean="0">
                <a:latin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cs typeface="Times New Roman" panose="02020603050405020304" pitchFamily="18" charset="0"/>
              </a:rPr>
              <a:t>Clostridial</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vaginal colonization following abortion has been observed in up to 29 percent of women </a:t>
            </a:r>
            <a:r>
              <a:rPr lang="en-US" dirty="0" smtClean="0">
                <a:latin typeface="Times New Roman" panose="02020603050405020304" pitchFamily="18" charset="0"/>
                <a:cs typeface="Times New Roman" panose="02020603050405020304" pitchFamily="18" charset="0"/>
              </a:rPr>
              <a:t>.Similarly</a:t>
            </a:r>
            <a:r>
              <a:rPr lang="en-US" dirty="0">
                <a:latin typeface="Times New Roman" panose="02020603050405020304" pitchFamily="18" charset="0"/>
                <a:cs typeface="Times New Roman" panose="02020603050405020304" pitchFamily="18" charset="0"/>
              </a:rPr>
              <a:t>, fecal vaginal contamination during or after childbirth could be the source of </a:t>
            </a:r>
            <a:r>
              <a:rPr lang="en-US" i="1" dirty="0">
                <a:latin typeface="Times New Roman" panose="02020603050405020304" pitchFamily="18" charset="0"/>
                <a:cs typeface="Times New Roman" panose="02020603050405020304" pitchFamily="18" charset="0"/>
              </a:rPr>
              <a:t>C. </a:t>
            </a:r>
            <a:r>
              <a:rPr lang="en-US" i="1" dirty="0" err="1">
                <a:latin typeface="Times New Roman" panose="02020603050405020304" pitchFamily="18" charset="0"/>
                <a:cs typeface="Times New Roman" panose="02020603050405020304" pitchFamily="18" charset="0"/>
              </a:rPr>
              <a:t>sordellii</a:t>
            </a:r>
            <a:r>
              <a:rPr lang="en-US" dirty="0">
                <a:latin typeface="Times New Roman" panose="02020603050405020304" pitchFamily="18" charset="0"/>
                <a:cs typeface="Times New Roman" panose="02020603050405020304" pitchFamily="18" charset="0"/>
              </a:rPr>
              <a:t> infection </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The incidence of </a:t>
            </a:r>
            <a:r>
              <a:rPr lang="en-US" i="1" dirty="0">
                <a:latin typeface="Times New Roman" panose="02020603050405020304" pitchFamily="18" charset="0"/>
                <a:cs typeface="Times New Roman" panose="02020603050405020304" pitchFamily="18" charset="0"/>
              </a:rPr>
              <a:t>C. </a:t>
            </a:r>
            <a:r>
              <a:rPr lang="en-US" i="1" dirty="0" err="1">
                <a:latin typeface="Times New Roman" panose="02020603050405020304" pitchFamily="18" charset="0"/>
                <a:cs typeface="Times New Roman" panose="02020603050405020304" pitchFamily="18" charset="0"/>
              </a:rPr>
              <a:t>sordellii</a:t>
            </a:r>
            <a:r>
              <a:rPr lang="en-US" dirty="0">
                <a:latin typeface="Times New Roman" panose="02020603050405020304" pitchFamily="18" charset="0"/>
                <a:cs typeface="Times New Roman" panose="02020603050405020304" pitchFamily="18" charset="0"/>
              </a:rPr>
              <a:t> toxic shock (CSTS) is unknown; one review of death certificates suggested that CSTS was the cause of 1 in 200 deaths among young women of childbearing age </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a:p>
            <a:pPr algn="just"/>
            <a:endParaRPr lang="en-US" dirty="0">
              <a:latin typeface="Times New Roman" panose="02020603050405020304" pitchFamily="18" charset="0"/>
              <a:cs typeface="Times New Roman" panose="02020603050405020304" pitchFamily="18" charset="0"/>
            </a:endParaRPr>
          </a:p>
          <a:p>
            <a:r>
              <a:rPr lang="en-US" dirty="0" smtClean="0"/>
              <a:t/>
            </a:r>
            <a:br>
              <a:rPr lang="en-US" dirty="0" smtClean="0"/>
            </a:b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98465" y="203021"/>
            <a:ext cx="2130813" cy="1589915"/>
          </a:xfrm>
          <a:prstGeom prst="rect">
            <a:avLst/>
          </a:prstGeom>
          <a:ln>
            <a:noFill/>
          </a:ln>
          <a:effectLst>
            <a:softEdge rad="112500"/>
          </a:effectLst>
        </p:spPr>
      </p:pic>
    </p:spTree>
    <p:extLst>
      <p:ext uri="{BB962C8B-B14F-4D97-AF65-F5344CB8AC3E}">
        <p14:creationId xmlns:p14="http://schemas.microsoft.com/office/powerpoint/2010/main" val="36078600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Comolication</a:t>
            </a:r>
            <a:r>
              <a:rPr lang="en-US" b="1" dirty="0" smtClean="0"/>
              <a:t> of abortion</a:t>
            </a:r>
            <a:endParaRPr lang="en-US" b="1" dirty="0"/>
          </a:p>
        </p:txBody>
      </p:sp>
      <p:sp>
        <p:nvSpPr>
          <p:cNvPr id="3" name="TextBox 2"/>
          <p:cNvSpPr txBox="1"/>
          <p:nvPr/>
        </p:nvSpPr>
        <p:spPr>
          <a:xfrm>
            <a:off x="745719" y="2219093"/>
            <a:ext cx="5945013" cy="3693319"/>
          </a:xfrm>
          <a:prstGeom prst="rect">
            <a:avLst/>
          </a:prstGeom>
          <a:noFill/>
        </p:spPr>
        <p:txBody>
          <a:bodyPr wrap="square" rtlCol="0">
            <a:spAutoFit/>
          </a:bodyPr>
          <a:lstStyle/>
          <a:p>
            <a:pPr algn="just"/>
            <a:r>
              <a:rPr lang="en-US" dirty="0"/>
              <a:t>Roughly one million abortions are performed each year in the United States alone. The total abortion-related complication rate is estimated to be about 2%. Most complications are considered minor such as pain, bleeding, infection, and post-anesthesia complications, while others are major, namely uterine atony and subsequent hemorrhage, uterine perforation, injuries to adjacent organs (bladder or bowels), cervical laceration, failed abortion, septic abortion, and disseminated intravascular coagulation. This activity reviews abortion complications and their treatments and emphasizes the interplay between </a:t>
            </a:r>
            <a:r>
              <a:rPr lang="en-US" dirty="0" err="1"/>
              <a:t>interprofessional</a:t>
            </a:r>
            <a:r>
              <a:rPr lang="en-US" dirty="0"/>
              <a:t> team members to minimize the occurrence of abortion complications and optimize management and treatment.</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86625" y="2832408"/>
            <a:ext cx="4097827" cy="2729961"/>
          </a:xfrm>
          <a:prstGeom prst="rect">
            <a:avLst/>
          </a:prstGeom>
        </p:spPr>
      </p:pic>
    </p:spTree>
    <p:extLst>
      <p:ext uri="{BB962C8B-B14F-4D97-AF65-F5344CB8AC3E}">
        <p14:creationId xmlns:p14="http://schemas.microsoft.com/office/powerpoint/2010/main" val="30283749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aBORTION</a:t>
            </a:r>
            <a:endParaRPr lang="en-US" dirty="0"/>
          </a:p>
        </p:txBody>
      </p:sp>
      <p:sp>
        <p:nvSpPr>
          <p:cNvPr id="3" name="Subtitle 2"/>
          <p:cNvSpPr>
            <a:spLocks noGrp="1"/>
          </p:cNvSpPr>
          <p:nvPr>
            <p:ph type="subTitle" idx="1"/>
          </p:nvPr>
        </p:nvSpPr>
        <p:spPr/>
        <p:txBody>
          <a:bodyPr/>
          <a:lstStyle/>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663" y="135591"/>
            <a:ext cx="1857143" cy="3190476"/>
          </a:xfrm>
          <a:prstGeom prst="rect">
            <a:avLst/>
          </a:prstGeom>
        </p:spPr>
      </p:pic>
    </p:spTree>
    <p:extLst>
      <p:ext uri="{BB962C8B-B14F-4D97-AF65-F5344CB8AC3E}">
        <p14:creationId xmlns:p14="http://schemas.microsoft.com/office/powerpoint/2010/main" val="4703774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25583" y="710333"/>
            <a:ext cx="9784080" cy="1508760"/>
          </a:xfrm>
        </p:spPr>
        <p:txBody>
          <a:bodyPr>
            <a:normAutofit fontScale="90000"/>
          </a:bodyPr>
          <a:lstStyle/>
          <a:p>
            <a:r>
              <a:rPr lang="en-US" b="1" dirty="0" err="1" smtClean="0"/>
              <a:t>Comolication</a:t>
            </a:r>
            <a:r>
              <a:rPr lang="en-US" b="1" dirty="0" smtClean="0"/>
              <a:t> of abortion</a:t>
            </a:r>
            <a:br>
              <a:rPr lang="en-US" b="1" dirty="0" smtClean="0"/>
            </a:br>
            <a:r>
              <a:rPr lang="en-US" b="1" dirty="0" smtClean="0"/>
              <a:t>Etiology &amp; </a:t>
            </a:r>
            <a:r>
              <a:rPr lang="en-US" b="1" dirty="0"/>
              <a:t>Pathophysiology</a:t>
            </a:r>
            <a:br>
              <a:rPr lang="en-US" b="1" dirty="0"/>
            </a:br>
            <a:r>
              <a:rPr lang="en-US" b="1" dirty="0"/>
              <a:t/>
            </a:r>
            <a:br>
              <a:rPr lang="en-US" b="1" dirty="0"/>
            </a:br>
            <a:endParaRPr lang="en-US" b="1" dirty="0"/>
          </a:p>
        </p:txBody>
      </p:sp>
      <p:sp>
        <p:nvSpPr>
          <p:cNvPr id="3" name="TextBox 2"/>
          <p:cNvSpPr txBox="1"/>
          <p:nvPr/>
        </p:nvSpPr>
        <p:spPr>
          <a:xfrm>
            <a:off x="1002197" y="2218402"/>
            <a:ext cx="10026360" cy="3785652"/>
          </a:xfrm>
          <a:prstGeom prst="rect">
            <a:avLst/>
          </a:prstGeom>
          <a:noFill/>
        </p:spPr>
        <p:txBody>
          <a:bodyPr wrap="square" rtlCol="0">
            <a:spAutoFit/>
          </a:bodyPr>
          <a:lstStyle/>
          <a:p>
            <a:pPr algn="just"/>
            <a:r>
              <a:rPr lang="en-US" sz="2000" dirty="0"/>
              <a:t>Post-abortion complications develop as a result of three major mechanisms: (1) infection, (2) incomplete evacuation of the products of conception, leading to hemorrhagic complication, and (3) injury from the surgical procedure itself</a:t>
            </a:r>
            <a:r>
              <a:rPr lang="en-US" sz="2000" dirty="0" smtClean="0"/>
              <a:t>.</a:t>
            </a:r>
          </a:p>
          <a:p>
            <a:pPr algn="just"/>
            <a:r>
              <a:rPr lang="en-US" sz="2000" dirty="0"/>
              <a:t>there are three major mechanisms by which abortion complications can be classified. Infection can be the result of a failure to exercise universal precautions prior to the procedure, such as hand washing, surgical glove use, proper sterilization of the field, use of non-sterile instruments, as well as the presence of a pre-existing infectious process in a patient such as cervicitis or </a:t>
            </a:r>
            <a:r>
              <a:rPr lang="en-US" sz="2000" dirty="0" err="1"/>
              <a:t>endometritis</a:t>
            </a:r>
            <a:r>
              <a:rPr lang="en-US" sz="2000" dirty="0"/>
              <a:t>. (2) Incomplete evacuation of the products of conception leads to the collection of blood in the uterine, causing </a:t>
            </a:r>
            <a:r>
              <a:rPr lang="en-US" sz="2000" dirty="0" err="1"/>
              <a:t>overdistention</a:t>
            </a:r>
            <a:r>
              <a:rPr lang="en-US" sz="2000" dirty="0"/>
              <a:t> and atony which results in hemorrhage. It can also lead to infection and possible sepsis. (3) Injury from the surgical procedure itself depends upon the method used and include vaginal or cervical lacerations, as well as uterine, bowel, or bladder injury.</a:t>
            </a:r>
            <a:r>
              <a:rPr lang="en-US" dirty="0"/>
              <a:t>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33931" y="253381"/>
            <a:ext cx="2263697" cy="1508069"/>
          </a:xfrm>
          <a:prstGeom prst="rect">
            <a:avLst/>
          </a:prstGeom>
        </p:spPr>
      </p:pic>
    </p:spTree>
    <p:extLst>
      <p:ext uri="{BB962C8B-B14F-4D97-AF65-F5344CB8AC3E}">
        <p14:creationId xmlns:p14="http://schemas.microsoft.com/office/powerpoint/2010/main" val="9797914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Complications</a:t>
            </a:r>
            <a:br>
              <a:rPr lang="en-US" b="1" dirty="0"/>
            </a:br>
            <a:endParaRPr lang="en-US" dirty="0"/>
          </a:p>
        </p:txBody>
      </p:sp>
      <p:sp>
        <p:nvSpPr>
          <p:cNvPr id="3" name="TextBox 2"/>
          <p:cNvSpPr txBox="1"/>
          <p:nvPr/>
        </p:nvSpPr>
        <p:spPr>
          <a:xfrm>
            <a:off x="769434" y="2040673"/>
            <a:ext cx="6043961" cy="3139321"/>
          </a:xfrm>
          <a:prstGeom prst="rect">
            <a:avLst/>
          </a:prstGeom>
          <a:noFill/>
        </p:spPr>
        <p:txBody>
          <a:bodyPr wrap="square" rtlCol="0">
            <a:spAutoFit/>
          </a:bodyPr>
          <a:lstStyle/>
          <a:p>
            <a:pPr algn="just"/>
            <a:r>
              <a:rPr lang="en-US" sz="2000" dirty="0">
                <a:latin typeface="Times New Roman" panose="02020603050405020304" pitchFamily="18" charset="0"/>
                <a:cs typeface="Times New Roman" panose="02020603050405020304" pitchFamily="18" charset="0"/>
              </a:rPr>
              <a:t>Hemorrhage</a:t>
            </a:r>
          </a:p>
          <a:p>
            <a:pPr algn="just"/>
            <a:r>
              <a:rPr lang="en-US" sz="2000" dirty="0">
                <a:latin typeface="Times New Roman" panose="02020603050405020304" pitchFamily="18" charset="0"/>
                <a:cs typeface="Times New Roman" panose="02020603050405020304" pitchFamily="18" charset="0"/>
              </a:rPr>
              <a:t>Sepsis</a:t>
            </a:r>
          </a:p>
          <a:p>
            <a:pPr algn="just"/>
            <a:r>
              <a:rPr lang="en-US" sz="2000" dirty="0">
                <a:latin typeface="Times New Roman" panose="02020603050405020304" pitchFamily="18" charset="0"/>
                <a:cs typeface="Times New Roman" panose="02020603050405020304" pitchFamily="18" charset="0"/>
              </a:rPr>
              <a:t>Peritonitis</a:t>
            </a:r>
          </a:p>
          <a:p>
            <a:pPr algn="just"/>
            <a:r>
              <a:rPr lang="en-US" sz="2000" dirty="0">
                <a:latin typeface="Times New Roman" panose="02020603050405020304" pitchFamily="18" charset="0"/>
                <a:cs typeface="Times New Roman" panose="02020603050405020304" pitchFamily="18" charset="0"/>
              </a:rPr>
              <a:t>Deep vein thrombosis</a:t>
            </a:r>
          </a:p>
          <a:p>
            <a:pPr algn="just"/>
            <a:r>
              <a:rPr lang="en-US" sz="2000" dirty="0">
                <a:latin typeface="Times New Roman" panose="02020603050405020304" pitchFamily="18" charset="0"/>
                <a:cs typeface="Times New Roman" panose="02020603050405020304" pitchFamily="18" charset="0"/>
              </a:rPr>
              <a:t>Death</a:t>
            </a:r>
          </a:p>
          <a:p>
            <a:pPr algn="just"/>
            <a:r>
              <a:rPr lang="en-US" sz="2000" dirty="0">
                <a:latin typeface="Times New Roman" panose="02020603050405020304" pitchFamily="18" charset="0"/>
                <a:cs typeface="Times New Roman" panose="02020603050405020304" pitchFamily="18" charset="0"/>
              </a:rPr>
              <a:t>Medical/Legal Issues</a:t>
            </a:r>
          </a:p>
          <a:p>
            <a:pPr algn="just"/>
            <a:r>
              <a:rPr lang="en-US" sz="2000" dirty="0">
                <a:latin typeface="Times New Roman" panose="02020603050405020304" pitchFamily="18" charset="0"/>
                <a:cs typeface="Times New Roman" panose="02020603050405020304" pitchFamily="18" charset="0"/>
              </a:rPr>
              <a:t>Abortion may seem to be a minor procedure but there are many medical and legal issues surrounding this procedure and they include the following:</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24286" y="2334540"/>
            <a:ext cx="3239529" cy="24047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57606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Complications</a:t>
            </a:r>
            <a:br>
              <a:rPr lang="en-US" b="1" dirty="0"/>
            </a:b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05594" y="284176"/>
            <a:ext cx="1968290" cy="146107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p:cNvSpPr txBox="1"/>
          <p:nvPr/>
        </p:nvSpPr>
        <p:spPr>
          <a:xfrm>
            <a:off x="446049" y="2442118"/>
            <a:ext cx="11084312" cy="3693319"/>
          </a:xfrm>
          <a:prstGeom prst="rect">
            <a:avLst/>
          </a:prstGeom>
          <a:noFill/>
        </p:spPr>
        <p:txBody>
          <a:bodyPr wrap="square" rtlCol="0">
            <a:spAutoFit/>
          </a:bodyPr>
          <a:lstStyle/>
          <a:p>
            <a:pPr algn="just"/>
            <a:r>
              <a:rPr lang="en-US" dirty="0" smtClean="0">
                <a:latin typeface="Times New Roman" panose="02020603050405020304" pitchFamily="18" charset="0"/>
                <a:cs typeface="Times New Roman" panose="02020603050405020304" pitchFamily="18" charset="0"/>
              </a:rPr>
              <a:t>The rate and amount of bleeding can be easily underestimated especially when the patient is in the supine position. Thus, clinicians should always perform a pelvic exam in a post-abortion patient to determine that there is no blood that has collected in the vagina or </a:t>
            </a:r>
            <a:r>
              <a:rPr lang="en-US" dirty="0" err="1" smtClean="0">
                <a:latin typeface="Times New Roman" panose="02020603050405020304" pitchFamily="18" charset="0"/>
                <a:cs typeface="Times New Roman" panose="02020603050405020304" pitchFamily="18" charset="0"/>
              </a:rPr>
              <a:t>uterus.All</a:t>
            </a:r>
            <a:r>
              <a:rPr lang="en-US" dirty="0" smtClean="0">
                <a:latin typeface="Times New Roman" panose="02020603050405020304" pitchFamily="18" charset="0"/>
                <a:cs typeface="Times New Roman" panose="02020603050405020304" pitchFamily="18" charset="0"/>
              </a:rPr>
              <a:t> patients should have 2 large-bore IVs and oxygen, even if they initially appear to be stable. Blood must be crossed and typed in cases of bleeding.</a:t>
            </a:r>
          </a:p>
          <a:p>
            <a:pPr algn="just"/>
            <a:r>
              <a:rPr lang="en-US" dirty="0" smtClean="0">
                <a:latin typeface="Times New Roman" panose="02020603050405020304" pitchFamily="18" charset="0"/>
                <a:cs typeface="Times New Roman" panose="02020603050405020304" pitchFamily="18" charset="0"/>
              </a:rPr>
              <a:t>The vital signs have to be frequently monitored.</a:t>
            </a:r>
          </a:p>
          <a:p>
            <a:pPr algn="just"/>
            <a:r>
              <a:rPr lang="en-US" dirty="0" smtClean="0">
                <a:latin typeface="Times New Roman" panose="02020603050405020304" pitchFamily="18" charset="0"/>
                <a:cs typeface="Times New Roman" panose="02020603050405020304" pitchFamily="18" charset="0"/>
              </a:rPr>
              <a:t>Uterine perforation if missed can be life-threatening. If the patient has abdominal pain post-abortion, the gynecologist should be consulted ASAP and a CT scan ordered. Some patients may benefit from a diagnostic laparoscopy.</a:t>
            </a:r>
          </a:p>
          <a:p>
            <a:pPr algn="just"/>
            <a:r>
              <a:rPr lang="en-US" dirty="0" smtClean="0">
                <a:latin typeface="Times New Roman" panose="02020603050405020304" pitchFamily="18" charset="0"/>
                <a:cs typeface="Times New Roman" panose="02020603050405020304" pitchFamily="18" charset="0"/>
              </a:rPr>
              <a:t>In any post-abortion patient, one should never assume that ectopic pregnancy is ruled out</a:t>
            </a:r>
          </a:p>
          <a:p>
            <a:pPr algn="just"/>
            <a:r>
              <a:rPr lang="en-US" dirty="0" smtClean="0">
                <a:latin typeface="Times New Roman" panose="02020603050405020304" pitchFamily="18" charset="0"/>
                <a:cs typeface="Times New Roman" panose="02020603050405020304" pitchFamily="18" charset="0"/>
              </a:rPr>
              <a:t>If the patient appears septic, broad-spectrum antibiotics need to be started even before the diagnostic workup is complete</a:t>
            </a:r>
          </a:p>
          <a:p>
            <a:pPr algn="just"/>
            <a:r>
              <a:rPr lang="en-US" dirty="0" smtClean="0">
                <a:latin typeface="Times New Roman" panose="02020603050405020304" pitchFamily="18" charset="0"/>
                <a:cs typeface="Times New Roman" panose="02020603050405020304" pitchFamily="18" charset="0"/>
              </a:rPr>
              <a:t>Always obtain a thorough gynecological and obstetric history</a:t>
            </a:r>
          </a:p>
          <a:p>
            <a:pPr algn="just"/>
            <a:r>
              <a:rPr lang="en-US" dirty="0" smtClean="0">
                <a:latin typeface="Times New Roman" panose="02020603050405020304" pitchFamily="18" charset="0"/>
                <a:cs typeface="Times New Roman" panose="02020603050405020304" pitchFamily="18" charset="0"/>
              </a:rPr>
              <a:t>Consider the fact that the patient may have retained products of conception which may be the cause of complications.</a:t>
            </a:r>
          </a:p>
          <a:p>
            <a:pPr algn="just"/>
            <a:r>
              <a:rPr lang="en-US" dirty="0" smtClean="0">
                <a:latin typeface="Times New Roman" panose="02020603050405020304" pitchFamily="18" charset="0"/>
                <a:cs typeface="Times New Roman" panose="02020603050405020304" pitchFamily="18" charset="0"/>
              </a:rPr>
              <a:t>Finally always rule out bowel injury post-abortion, because if missed, it carries a high mortality.</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739025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7356" y="465551"/>
            <a:ext cx="10556806" cy="59382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3"/>
          <p:cNvSpPr txBox="1"/>
          <p:nvPr/>
        </p:nvSpPr>
        <p:spPr>
          <a:xfrm>
            <a:off x="2255517" y="1050432"/>
            <a:ext cx="5086369" cy="830997"/>
          </a:xfrm>
          <a:prstGeom prst="rect">
            <a:avLst/>
          </a:prstGeom>
          <a:noFill/>
        </p:spPr>
        <p:txBody>
          <a:bodyPr wrap="square" rtlCol="0">
            <a:spAutoFit/>
          </a:bodyPr>
          <a:lstStyle/>
          <a:p>
            <a:r>
              <a:rPr lang="en-US" sz="4800" b="1" dirty="0" smtClean="0"/>
              <a:t>Thank you….</a:t>
            </a:r>
            <a:endParaRPr lang="en-US" sz="4800" b="1" dirty="0"/>
          </a:p>
        </p:txBody>
      </p:sp>
      <p:pic>
        <p:nvPicPr>
          <p:cNvPr id="2" name="Picture 1"/>
          <p:cNvPicPr>
            <a:picLocks noChangeAspect="1"/>
          </p:cNvPicPr>
          <p:nvPr/>
        </p:nvPicPr>
        <p:blipFill>
          <a:blip r:embed="rId3"/>
          <a:stretch>
            <a:fillRect/>
          </a:stretch>
        </p:blipFill>
        <p:spPr>
          <a:xfrm>
            <a:off x="42940" y="109444"/>
            <a:ext cx="1859441" cy="3194581"/>
          </a:xfrm>
          <a:prstGeom prst="rect">
            <a:avLst/>
          </a:prstGeom>
        </p:spPr>
      </p:pic>
    </p:spTree>
    <p:extLst>
      <p:ext uri="{BB962C8B-B14F-4D97-AF65-F5344CB8AC3E}">
        <p14:creationId xmlns:p14="http://schemas.microsoft.com/office/powerpoint/2010/main" val="39216244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Types of abortion</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marL="457200" indent="-457200">
              <a:buFont typeface="+mj-lt"/>
              <a:buAutoNum type="alphaLcParenR"/>
            </a:pPr>
            <a:r>
              <a:rPr lang="en-US" sz="2800" dirty="0" smtClean="0">
                <a:latin typeface="Times New Roman" panose="02020603050405020304" pitchFamily="18" charset="0"/>
                <a:cs typeface="Times New Roman" panose="02020603050405020304" pitchFamily="18" charset="0"/>
              </a:rPr>
              <a:t>Missed abortion </a:t>
            </a:r>
            <a:endParaRPr lang="fa-IR" sz="2800" dirty="0" smtClean="0">
              <a:latin typeface="Times New Roman" panose="02020603050405020304" pitchFamily="18" charset="0"/>
              <a:cs typeface="Times New Roman" panose="02020603050405020304" pitchFamily="18" charset="0"/>
            </a:endParaRPr>
          </a:p>
          <a:p>
            <a:pPr marL="457200" indent="-457200">
              <a:buFont typeface="+mj-lt"/>
              <a:buAutoNum type="alphaLcParenR"/>
            </a:pPr>
            <a:r>
              <a:rPr lang="en-US" sz="2800" dirty="0">
                <a:latin typeface="Times New Roman" panose="02020603050405020304" pitchFamily="18" charset="0"/>
                <a:cs typeface="Times New Roman" panose="02020603050405020304" pitchFamily="18" charset="0"/>
              </a:rPr>
              <a:t>spontaneous </a:t>
            </a:r>
            <a:r>
              <a:rPr lang="en-US" sz="2800" dirty="0" smtClean="0">
                <a:latin typeface="Times New Roman" panose="02020603050405020304" pitchFamily="18" charset="0"/>
                <a:cs typeface="Times New Roman" panose="02020603050405020304" pitchFamily="18" charset="0"/>
              </a:rPr>
              <a:t>abortion</a:t>
            </a:r>
          </a:p>
          <a:p>
            <a:pPr>
              <a:buFont typeface="Wingdings" panose="05000000000000000000" pitchFamily="2" charset="2"/>
              <a:buChar char="§"/>
            </a:pPr>
            <a:r>
              <a:rPr lang="en-US" sz="2800" dirty="0" smtClean="0">
                <a:latin typeface="Times New Roman" panose="02020603050405020304" pitchFamily="18" charset="0"/>
                <a:cs typeface="Times New Roman" panose="02020603050405020304" pitchFamily="18" charset="0"/>
              </a:rPr>
              <a:t>Complete abortion</a:t>
            </a:r>
          </a:p>
          <a:p>
            <a:pPr>
              <a:buFont typeface="Wingdings" panose="05000000000000000000" pitchFamily="2" charset="2"/>
              <a:buChar char="§"/>
            </a:pPr>
            <a:r>
              <a:rPr lang="en-US" sz="2800" dirty="0" smtClean="0">
                <a:latin typeface="Times New Roman" panose="02020603050405020304" pitchFamily="18" charset="0"/>
                <a:cs typeface="Times New Roman" panose="02020603050405020304" pitchFamily="18" charset="0"/>
              </a:rPr>
              <a:t>Incomplete abortion</a:t>
            </a:r>
          </a:p>
          <a:p>
            <a:pPr marL="457200" indent="-457200">
              <a:buFont typeface="+mj-lt"/>
              <a:buAutoNum type="alphaLcParenR"/>
            </a:pPr>
            <a:r>
              <a:rPr lang="en-US" sz="2800" dirty="0">
                <a:latin typeface="Times New Roman" panose="02020603050405020304" pitchFamily="18" charset="0"/>
                <a:cs typeface="Times New Roman" panose="02020603050405020304" pitchFamily="18" charset="0"/>
              </a:rPr>
              <a:t>inevitable abortion </a:t>
            </a:r>
            <a:endParaRPr lang="en-US" sz="2800" dirty="0" smtClean="0">
              <a:latin typeface="Times New Roman" panose="02020603050405020304" pitchFamily="18" charset="0"/>
              <a:cs typeface="Times New Roman" panose="02020603050405020304" pitchFamily="18" charset="0"/>
            </a:endParaRPr>
          </a:p>
          <a:p>
            <a:pPr marL="457200" indent="-457200">
              <a:buFont typeface="+mj-lt"/>
              <a:buAutoNum type="alphaLcParenR"/>
            </a:pPr>
            <a:r>
              <a:rPr lang="en-US" sz="3100" dirty="0">
                <a:latin typeface="Times New Roman" panose="02020603050405020304" pitchFamily="18" charset="0"/>
                <a:cs typeface="Times New Roman" panose="02020603050405020304" pitchFamily="18" charset="0"/>
              </a:rPr>
              <a:t>Habitual </a:t>
            </a:r>
            <a:r>
              <a:rPr lang="en-US" sz="3100" dirty="0" smtClean="0">
                <a:latin typeface="Times New Roman" panose="02020603050405020304" pitchFamily="18" charset="0"/>
                <a:cs typeface="Times New Roman" panose="02020603050405020304" pitchFamily="18" charset="0"/>
              </a:rPr>
              <a:t>Abortion</a:t>
            </a:r>
            <a:endParaRPr lang="en-US" sz="2800" dirty="0" smtClean="0">
              <a:latin typeface="Times New Roman" panose="02020603050405020304" pitchFamily="18" charset="0"/>
              <a:cs typeface="Times New Roman" panose="02020603050405020304" pitchFamily="18" charset="0"/>
            </a:endParaRPr>
          </a:p>
          <a:p>
            <a:pPr marL="457200" indent="-457200">
              <a:buFont typeface="+mj-lt"/>
              <a:buAutoNum type="alphaLcParenR"/>
            </a:pPr>
            <a:r>
              <a:rPr lang="en-US" sz="2800" dirty="0" smtClean="0">
                <a:latin typeface="Times New Roman" panose="02020603050405020304" pitchFamily="18" charset="0"/>
                <a:cs typeface="Times New Roman" panose="02020603050405020304" pitchFamily="18" charset="0"/>
              </a:rPr>
              <a:t>Threat of abortion </a:t>
            </a:r>
          </a:p>
          <a:p>
            <a:pPr marL="457200" indent="-457200">
              <a:buFont typeface="+mj-lt"/>
              <a:buAutoNum type="alphaLcParenR"/>
            </a:pPr>
            <a:r>
              <a:rPr lang="en-US" sz="2800" dirty="0" smtClean="0">
                <a:latin typeface="Times New Roman" panose="02020603050405020304" pitchFamily="18" charset="0"/>
                <a:cs typeface="Times New Roman" panose="02020603050405020304" pitchFamily="18" charset="0"/>
              </a:rPr>
              <a:t>Illegal abortion</a:t>
            </a:r>
            <a:endParaRPr lang="fa-IR" sz="2800" dirty="0" smtClean="0">
              <a:latin typeface="Times New Roman" panose="02020603050405020304" pitchFamily="18" charset="0"/>
              <a:cs typeface="Times New Roman" panose="02020603050405020304" pitchFamily="18" charset="0"/>
            </a:endParaRPr>
          </a:p>
          <a:p>
            <a:pPr marL="457200" indent="-457200">
              <a:buFont typeface="+mj-lt"/>
              <a:buAutoNum type="alphaLcParenR"/>
            </a:pPr>
            <a:r>
              <a:rPr lang="en-US" sz="2800" dirty="0" err="1" smtClean="0">
                <a:latin typeface="Times New Roman" panose="02020603050405020304" pitchFamily="18" charset="0"/>
                <a:cs typeface="Times New Roman" panose="02020603050405020304" pitchFamily="18" charset="0"/>
              </a:rPr>
              <a:t>llegal</a:t>
            </a:r>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abortion</a:t>
            </a:r>
            <a:endParaRPr lang="fa-IR" sz="2800" dirty="0">
              <a:latin typeface="Times New Roman" panose="02020603050405020304" pitchFamily="18" charset="0"/>
              <a:cs typeface="Times New Roman" panose="02020603050405020304" pitchFamily="18" charset="0"/>
            </a:endParaRPr>
          </a:p>
          <a:p>
            <a:pPr marL="457200" indent="-457200">
              <a:buFont typeface="+mj-lt"/>
              <a:buAutoNum type="alphaLcParenR"/>
            </a:pPr>
            <a:endParaRPr lang="fa-IR" sz="2800" dirty="0" smtClean="0">
              <a:latin typeface="Times New Roman" panose="02020603050405020304" pitchFamily="18" charset="0"/>
              <a:cs typeface="Times New Roman" panose="02020603050405020304" pitchFamily="18" charset="0"/>
            </a:endParaRPr>
          </a:p>
          <a:p>
            <a:pPr marL="457200" indent="-457200">
              <a:buFont typeface="+mj-lt"/>
              <a:buAutoNum type="alphaLcParenR"/>
            </a:pPr>
            <a:endParaRPr lang="en-US" sz="2800" dirty="0">
              <a:latin typeface="Times New Roman" panose="02020603050405020304" pitchFamily="18" charset="0"/>
              <a:cs typeface="Times New Roman" panose="02020603050405020304" pitchFamily="18" charset="0"/>
            </a:endParaRPr>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83216" y="4134098"/>
            <a:ext cx="4792584" cy="2549769"/>
          </a:xfrm>
          <a:prstGeom prst="rect">
            <a:avLst/>
          </a:prstGeom>
          <a:ln>
            <a:noFill/>
          </a:ln>
          <a:effectLst>
            <a:softEdge rad="112500"/>
          </a:effectLst>
        </p:spPr>
      </p:pic>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48515" y="1492594"/>
            <a:ext cx="3693808" cy="2463119"/>
          </a:xfrm>
          <a:prstGeom prst="rect">
            <a:avLst/>
          </a:prstGeom>
          <a:ln>
            <a:noFill/>
          </a:ln>
          <a:effectLst>
            <a:softEdge rad="112500"/>
          </a:effectLst>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09063" y="284176"/>
            <a:ext cx="2650274" cy="1490779"/>
          </a:xfrm>
          <a:prstGeom prst="rect">
            <a:avLst/>
          </a:prstGeom>
          <a:ln>
            <a:noFill/>
          </a:ln>
          <a:effectLst>
            <a:softEdge rad="112500"/>
          </a:effectLst>
        </p:spPr>
      </p:pic>
    </p:spTree>
    <p:extLst>
      <p:ext uri="{BB962C8B-B14F-4D97-AF65-F5344CB8AC3E}">
        <p14:creationId xmlns:p14="http://schemas.microsoft.com/office/powerpoint/2010/main" val="603686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EPIDEMIOLOGY</a:t>
            </a:r>
            <a:endParaRPr lang="en-US" dirty="0"/>
          </a:p>
        </p:txBody>
      </p:sp>
      <p:sp>
        <p:nvSpPr>
          <p:cNvPr id="3" name="TextBox 2"/>
          <p:cNvSpPr txBox="1"/>
          <p:nvPr/>
        </p:nvSpPr>
        <p:spPr>
          <a:xfrm>
            <a:off x="602167" y="2174488"/>
            <a:ext cx="6198684" cy="3831818"/>
          </a:xfrm>
          <a:prstGeom prst="rect">
            <a:avLst/>
          </a:prstGeom>
          <a:noFill/>
        </p:spPr>
        <p:txBody>
          <a:bodyPr wrap="square" rtlCol="0">
            <a:spAutoFit/>
          </a:bodyPr>
          <a:lstStyle/>
          <a:p>
            <a:pPr algn="just">
              <a:lnSpc>
                <a:spcPct val="150000"/>
              </a:lnSpc>
            </a:pPr>
            <a:r>
              <a:rPr lang="en-US" dirty="0">
                <a:latin typeface="Times New Roman" panose="02020603050405020304" pitchFamily="18" charset="0"/>
                <a:cs typeface="Times New Roman" panose="02020603050405020304" pitchFamily="18" charset="0"/>
              </a:rPr>
              <a:t>Worldwide, the estimated rate for abortion from 2010 to 2014 was 35 per 1000 women ages 15 to </a:t>
            </a:r>
            <a:r>
              <a:rPr lang="en-US" dirty="0" smtClean="0">
                <a:latin typeface="Times New Roman" panose="02020603050405020304" pitchFamily="18" charset="0"/>
                <a:cs typeface="Times New Roman" panose="02020603050405020304" pitchFamily="18" charset="0"/>
              </a:rPr>
              <a:t>44. </a:t>
            </a:r>
            <a:r>
              <a:rPr lang="en-US" dirty="0">
                <a:latin typeface="Times New Roman" panose="02020603050405020304" pitchFamily="18" charset="0"/>
                <a:cs typeface="Times New Roman" panose="02020603050405020304" pitchFamily="18" charset="0"/>
              </a:rPr>
              <a:t>The rate in resource-rich countries was 27 per 1000 and in resource-limited countries was 37 per 1000. The highest rate was in the Caribbean (65 per 1000), and the lowest rate was in North America (17 per 1000) and northern or western Europe (18 per 1000). An estimated 25 percent of pregnancies worldwide ended in induced abortion. Similarly, in the United States, close to one in four women will have an abortion during their reproductive life</a:t>
            </a:r>
          </a:p>
        </p:txBody>
      </p:sp>
      <p:pic>
        <p:nvPicPr>
          <p:cNvPr id="4" name="Picture 3"/>
          <p:cNvPicPr>
            <a:picLocks noChangeAspect="1"/>
          </p:cNvPicPr>
          <p:nvPr/>
        </p:nvPicPr>
        <p:blipFill>
          <a:blip r:embed="rId2">
            <a:duotone>
              <a:prstClr val="black"/>
              <a:schemeClr val="bg2">
                <a:lumMod val="75000"/>
                <a:tint val="45000"/>
                <a:satMod val="400000"/>
              </a:schemeClr>
            </a:duotone>
            <a:extLst>
              <a:ext uri="{28A0092B-C50C-407E-A947-70E740481C1C}">
                <a14:useLocalDpi xmlns:a14="http://schemas.microsoft.com/office/drawing/2010/main" val="0"/>
              </a:ext>
            </a:extLst>
          </a:blip>
          <a:stretch>
            <a:fillRect/>
          </a:stretch>
        </p:blipFill>
        <p:spPr>
          <a:xfrm>
            <a:off x="7699638" y="2270485"/>
            <a:ext cx="3833232" cy="39245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5602046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Missed abortion </a:t>
            </a:r>
            <a:r>
              <a:rPr lang="fa-IR" dirty="0">
                <a:latin typeface="Times New Roman" panose="02020603050405020304" pitchFamily="18" charset="0"/>
                <a:cs typeface="Times New Roman" panose="02020603050405020304" pitchFamily="18" charset="0"/>
              </a:rPr>
              <a:t/>
            </a:r>
            <a:br>
              <a:rPr lang="fa-IR" dirty="0">
                <a:latin typeface="Times New Roman" panose="02020603050405020304" pitchFamily="18" charset="0"/>
                <a:cs typeface="Times New Roman" panose="02020603050405020304" pitchFamily="18" charset="0"/>
              </a:rPr>
            </a:br>
            <a:endParaRPr lang="en-US" dirty="0"/>
          </a:p>
        </p:txBody>
      </p:sp>
      <p:sp>
        <p:nvSpPr>
          <p:cNvPr id="3" name="Content Placeholder 2"/>
          <p:cNvSpPr>
            <a:spLocks noGrp="1"/>
          </p:cNvSpPr>
          <p:nvPr>
            <p:ph idx="1"/>
          </p:nvPr>
        </p:nvSpPr>
        <p:spPr>
          <a:xfrm>
            <a:off x="242799" y="2125980"/>
            <a:ext cx="6618439" cy="4206240"/>
          </a:xfrm>
        </p:spPr>
        <p:txBody>
          <a:bodyPr>
            <a:normAutofit fontScale="92500" lnSpcReduction="20000"/>
          </a:bodyPr>
          <a:lstStyle/>
          <a:p>
            <a:pPr algn="just">
              <a:lnSpc>
                <a:spcPct val="110000"/>
              </a:lnSpc>
            </a:pPr>
            <a:r>
              <a:rPr lang="en-US" dirty="0">
                <a:latin typeface="Times New Roman" panose="02020603050405020304" pitchFamily="18" charset="0"/>
                <a:cs typeface="Times New Roman" panose="02020603050405020304" pitchFamily="18" charset="0"/>
              </a:rPr>
              <a:t> Missed abortion refers to the clinical situation in which an intrauterine pregnancy is present but no longer developing normally. The gestation would be termed a missed abortion only if the diagnosis of incomplete abortion or inevitable abortion was excluded. The condition may present as an </a:t>
            </a:r>
            <a:r>
              <a:rPr lang="en-US" dirty="0" err="1">
                <a:latin typeface="Times New Roman" panose="02020603050405020304" pitchFamily="18" charset="0"/>
                <a:cs typeface="Times New Roman" panose="02020603050405020304" pitchFamily="18" charset="0"/>
              </a:rPr>
              <a:t>anembryonic</a:t>
            </a:r>
            <a:r>
              <a:rPr lang="en-US" dirty="0">
                <a:latin typeface="Times New Roman" panose="02020603050405020304" pitchFamily="18" charset="0"/>
                <a:cs typeface="Times New Roman" panose="02020603050405020304" pitchFamily="18" charset="0"/>
              </a:rPr>
              <a:t> gestation (empty sac or blighted ovum) or as fetal demise prior to 20 weeks gestation. Before widespread use of ultrasonography, the term missed abortion was given to pregnancies with no uterine growth over a prolonged period of time, typically 6 weeks. Some authorities feel that more specific, descriptive terms should be used; however, the term missed abortion is still widely used among clinicians and is a commonly used indexing term for MEDLINE and other resources. </a:t>
            </a:r>
          </a:p>
        </p:txBody>
      </p:sp>
      <p:pic>
        <p:nvPicPr>
          <p:cNvPr id="4" name="Picture 3"/>
          <p:cNvPicPr>
            <a:picLocks noChangeAspect="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7372350" y="2029612"/>
            <a:ext cx="4450033" cy="39189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8466382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spontaneous abortion</a:t>
            </a:r>
            <a:endParaRPr lang="en-US" dirty="0"/>
          </a:p>
        </p:txBody>
      </p:sp>
      <p:sp>
        <p:nvSpPr>
          <p:cNvPr id="3" name="TextBox 2"/>
          <p:cNvSpPr txBox="1"/>
          <p:nvPr/>
        </p:nvSpPr>
        <p:spPr>
          <a:xfrm>
            <a:off x="373268" y="2587084"/>
            <a:ext cx="6406673" cy="3416320"/>
          </a:xfrm>
          <a:prstGeom prst="rect">
            <a:avLst/>
          </a:prstGeom>
          <a:noFill/>
        </p:spPr>
        <p:txBody>
          <a:bodyPr wrap="square" rtlCol="0">
            <a:spAutoFit/>
          </a:bodyPr>
          <a:lstStyle/>
          <a:p>
            <a:pPr marL="285750" indent="-285750" fontAlgn="base">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Complete abortion: All of the products (tissue) of conception leave the body.</a:t>
            </a:r>
          </a:p>
          <a:p>
            <a:pPr marL="285750" indent="-285750" fontAlgn="base">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Incomplete abortion: Only some of the products of conception leave the body.</a:t>
            </a:r>
          </a:p>
          <a:p>
            <a:pPr algn="just"/>
            <a:r>
              <a:rPr lang="en-US" dirty="0" smtClean="0">
                <a:latin typeface="Times New Roman" panose="02020603050405020304" pitchFamily="18" charset="0"/>
                <a:cs typeface="Times New Roman" panose="02020603050405020304" pitchFamily="18" charset="0"/>
              </a:rPr>
              <a:t>Pregnancy </a:t>
            </a:r>
            <a:r>
              <a:rPr lang="en-US" dirty="0">
                <a:latin typeface="Times New Roman" panose="02020603050405020304" pitchFamily="18" charset="0"/>
                <a:cs typeface="Times New Roman" panose="02020603050405020304" pitchFamily="18" charset="0"/>
              </a:rPr>
              <a:t>loss, also referred to as miscarriage or spontaneous abortion, is generally defined as a nonviable intrauterine pregnancy up to 20 weeks of gestation. Early pregnancy loss, which occurs in the first trimester (</a:t>
            </a:r>
            <a:r>
              <a:rPr lang="en-US" dirty="0" err="1">
                <a:latin typeface="Times New Roman" panose="02020603050405020304" pitchFamily="18" charset="0"/>
                <a:cs typeface="Times New Roman" panose="02020603050405020304" pitchFamily="18" charset="0"/>
              </a:rPr>
              <a:t>ie</a:t>
            </a:r>
            <a:r>
              <a:rPr lang="en-US" dirty="0">
                <a:latin typeface="Times New Roman" panose="02020603050405020304" pitchFamily="18" charset="0"/>
                <a:cs typeface="Times New Roman" panose="02020603050405020304" pitchFamily="18" charset="0"/>
              </a:rPr>
              <a:t>, up to 12+6 weeks gestation), is the most common type. Individuals experiencing pregnancy loss are evaluated for conditions that require emergency treatment and then counseled regarding the different management options, which include expectant, medication, and surgical management.</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25627" y="2587084"/>
            <a:ext cx="3561372" cy="32167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1325580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Incomplete Abortion</a:t>
            </a:r>
            <a:br>
              <a:rPr lang="en-US" dirty="0"/>
            </a:br>
            <a:endParaRPr lang="en-US" dirty="0"/>
          </a:p>
        </p:txBody>
      </p:sp>
      <p:sp>
        <p:nvSpPr>
          <p:cNvPr id="4" name="TextBox 3"/>
          <p:cNvSpPr txBox="1"/>
          <p:nvPr/>
        </p:nvSpPr>
        <p:spPr>
          <a:xfrm>
            <a:off x="602165" y="2141033"/>
            <a:ext cx="5330283" cy="3970318"/>
          </a:xfrm>
          <a:prstGeom prst="rect">
            <a:avLst/>
          </a:prstGeom>
          <a:noFill/>
        </p:spPr>
        <p:txBody>
          <a:bodyPr wrap="square" rtlCol="0">
            <a:spAutoFit/>
          </a:bodyPr>
          <a:lstStyle/>
          <a:p>
            <a:endParaRPr lang="en-US" dirty="0"/>
          </a:p>
          <a:p>
            <a:pPr algn="just"/>
            <a:r>
              <a:rPr lang="en-US" dirty="0">
                <a:latin typeface="Times New Roman" panose="02020603050405020304" pitchFamily="18" charset="0"/>
                <a:cs typeface="Times New Roman" panose="02020603050405020304" pitchFamily="18" charset="0"/>
              </a:rPr>
              <a:t>An incomplete abortion involves vaginal bleeding, cramping (contractions), cervical dilatation, and incomplete passage of the products of conception. A woman experiencing incomplete abortion frequently describes passage of clots or pieces of tissue, and reports vaginal bleeding. The cramping may be rhythmic or labor-like, although less intense than a full-term labor. At this point, the baby has already died and has either been passed or is part of the retained tissue. Treatment focuses on helping the woman to complete the miscarriage process by expelling any retained tissue, and emotional and physical healing.</a:t>
            </a:r>
          </a:p>
          <a:p>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68023" y="2386941"/>
            <a:ext cx="2391821" cy="35942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2228774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Complete Abortion</a:t>
            </a:r>
            <a:br>
              <a:rPr lang="en-US" dirty="0"/>
            </a:br>
            <a:endParaRPr lang="en-US" dirty="0"/>
          </a:p>
        </p:txBody>
      </p:sp>
      <p:sp>
        <p:nvSpPr>
          <p:cNvPr id="3" name="TextBox 2"/>
          <p:cNvSpPr txBox="1"/>
          <p:nvPr/>
        </p:nvSpPr>
        <p:spPr>
          <a:xfrm>
            <a:off x="802888" y="2286000"/>
            <a:ext cx="5263375" cy="2554545"/>
          </a:xfrm>
          <a:prstGeom prst="rect">
            <a:avLst/>
          </a:prstGeom>
          <a:noFill/>
        </p:spPr>
        <p:txBody>
          <a:bodyPr wrap="square" rtlCol="0">
            <a:spAutoFit/>
          </a:bodyPr>
          <a:lstStyle/>
          <a:p>
            <a:pPr algn="just"/>
            <a:r>
              <a:rPr lang="en-US" sz="2000" dirty="0">
                <a:latin typeface="Times New Roman" panose="02020603050405020304" pitchFamily="18" charset="0"/>
                <a:cs typeface="Times New Roman" panose="02020603050405020304" pitchFamily="18" charset="0"/>
              </a:rPr>
              <a:t>With complete abortion, all of the uterine contents of pregnancy are expelled, after which cramping and bleeding subside, the cervix returns to an </a:t>
            </a:r>
            <a:r>
              <a:rPr lang="en-US" sz="2000" dirty="0" err="1">
                <a:latin typeface="Times New Roman" panose="02020603050405020304" pitchFamily="18" charset="0"/>
                <a:cs typeface="Times New Roman" panose="02020603050405020304" pitchFamily="18" charset="0"/>
              </a:rPr>
              <a:t>undilated</a:t>
            </a:r>
            <a:r>
              <a:rPr lang="en-US" sz="2000" dirty="0">
                <a:latin typeface="Times New Roman" panose="02020603050405020304" pitchFamily="18" charset="0"/>
                <a:cs typeface="Times New Roman" panose="02020603050405020304" pitchFamily="18" charset="0"/>
              </a:rPr>
              <a:t> state, and the uterus begins to involute. Other symptoms of pregnancy disappear, and a pregnancy test will yield a negative result. Only emotional support is generally required.</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1813" y="2085280"/>
            <a:ext cx="3675185" cy="37579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8581422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inevitable </a:t>
            </a:r>
            <a:r>
              <a:rPr lang="en-US" dirty="0" smtClean="0">
                <a:latin typeface="Times New Roman" panose="02020603050405020304" pitchFamily="18" charset="0"/>
                <a:cs typeface="Times New Roman" panose="02020603050405020304" pitchFamily="18" charset="0"/>
              </a:rPr>
              <a:t>abortion</a:t>
            </a: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endParaRPr lang="en-US" dirty="0"/>
          </a:p>
        </p:txBody>
      </p:sp>
      <p:sp>
        <p:nvSpPr>
          <p:cNvPr id="3" name="TextBox 2"/>
          <p:cNvSpPr txBox="1"/>
          <p:nvPr/>
        </p:nvSpPr>
        <p:spPr>
          <a:xfrm>
            <a:off x="981307" y="2386361"/>
            <a:ext cx="5185317" cy="3139321"/>
          </a:xfrm>
          <a:prstGeom prst="rect">
            <a:avLst/>
          </a:prstGeom>
          <a:noFill/>
        </p:spPr>
        <p:txBody>
          <a:bodyPr wrap="square" rtlCol="0">
            <a:spAutoFit/>
          </a:bodyPr>
          <a:lstStyle/>
          <a:p>
            <a:pPr algn="just"/>
            <a:r>
              <a:rPr lang="en-US" dirty="0">
                <a:latin typeface="Times New Roman" panose="02020603050405020304" pitchFamily="18" charset="0"/>
                <a:cs typeface="Times New Roman" panose="02020603050405020304" pitchFamily="18" charset="0"/>
              </a:rPr>
              <a:t>In inevitable abortion, there is both bleeding and lower abdominal cramping, accompanied by some degree of cervical dilatation. Bleeding may range from minimal to severe and even life threatening. Inevitable miscarriage should not be treated with strategies to prevent miscarriage; rather, confirmation that the baby is no longer alive should be obtained and, support for miscarriage completion should be provided. Most women miscarry spontaneously without complications or need for physical support, although emotional support may still be needed.</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18066" y="2280075"/>
            <a:ext cx="3055456" cy="370813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2974005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anded">
  <a:themeElements>
    <a:clrScheme name="Banded">
      <a:dk1>
        <a:srgbClr val="2C2C2C"/>
      </a:dk1>
      <a:lt1>
        <a:srgbClr val="FFFFFF"/>
      </a:lt1>
      <a:dk2>
        <a:srgbClr val="F56617"/>
      </a:dk2>
      <a:lt2>
        <a:srgbClr val="DDDDDD"/>
      </a:lt2>
      <a:accent1>
        <a:srgbClr val="FFC000"/>
      </a:accent1>
      <a:accent2>
        <a:srgbClr val="BD582C"/>
      </a:accent2>
      <a:accent3>
        <a:srgbClr val="865640"/>
      </a:accent3>
      <a:accent4>
        <a:srgbClr val="9B8357"/>
      </a:accent4>
      <a:accent5>
        <a:srgbClr val="C2BC80"/>
      </a:accent5>
      <a:accent6>
        <a:srgbClr val="94A080"/>
      </a:accent6>
      <a:hlink>
        <a:srgbClr val="FF9933"/>
      </a:hlink>
      <a:folHlink>
        <a:srgbClr val="6C606A"/>
      </a:folHlink>
    </a:clrScheme>
    <a:fontScheme name="Banded">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nded">
      <a:fillStyleLst>
        <a:solidFill>
          <a:schemeClr val="phClr"/>
        </a:solidFill>
        <a:gradFill rotWithShape="1">
          <a:gsLst>
            <a:gs pos="0">
              <a:schemeClr val="phClr">
                <a:tint val="65000"/>
                <a:satMod val="120000"/>
                <a:lumMod val="107000"/>
              </a:schemeClr>
            </a:gs>
            <a:gs pos="50000">
              <a:schemeClr val="phClr">
                <a:tint val="70000"/>
                <a:satMod val="124000"/>
                <a:lumMod val="103000"/>
              </a:schemeClr>
            </a:gs>
            <a:gs pos="100000">
              <a:schemeClr val="phClr">
                <a:tint val="85000"/>
                <a:satMod val="120000"/>
                <a:lumMod val="100000"/>
              </a:schemeClr>
            </a:gs>
          </a:gsLst>
          <a:lin ang="5400000" scaled="0"/>
        </a:gradFill>
        <a:gradFill rotWithShape="1">
          <a:gsLst>
            <a:gs pos="0">
              <a:schemeClr val="phClr">
                <a:tint val="85000"/>
                <a:shade val="98000"/>
                <a:satMod val="110000"/>
                <a:lumMod val="103000"/>
              </a:schemeClr>
            </a:gs>
            <a:gs pos="50000">
              <a:schemeClr val="phClr">
                <a:shade val="85000"/>
                <a:satMod val="105000"/>
                <a:lumMod val="100000"/>
              </a:schemeClr>
            </a:gs>
            <a:gs pos="100000">
              <a:schemeClr val="phClr">
                <a:shade val="60000"/>
                <a:satMod val="12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15875" dir="5400000" algn="ctr" rotWithShape="0">
              <a:srgbClr val="000000">
                <a:alpha val="68000"/>
              </a:srgbClr>
            </a:outerShdw>
          </a:effectLst>
        </a:effectStyle>
        <a:effectStyle>
          <a:effectLst>
            <a:outerShdw blurRad="88900" dist="27940" dir="5400000" algn="ctr" rotWithShape="0">
              <a:srgbClr val="000000">
                <a:alpha val="63000"/>
              </a:srgbClr>
            </a:outerShdw>
          </a:effectLst>
        </a:effectStyle>
      </a:effectStyleLst>
      <a:bgFillStyleLst>
        <a:solidFill>
          <a:schemeClr val="phClr"/>
        </a:solidFill>
        <a:blipFill rotWithShape="1">
          <a:blip xmlns:r="http://schemas.openxmlformats.org/officeDocument/2006/relationships" r:embed="rId1">
            <a:duotone>
              <a:schemeClr val="phClr"/>
              <a:schemeClr val="phClr">
                <a:shade val="91000"/>
                <a:satMod val="105000"/>
              </a:schemeClr>
            </a:duotone>
          </a:blip>
          <a:tile tx="0" ty="0" sx="100000" sy="100000" flip="none" algn="tl"/>
        </a:blipFill>
        <a:gradFill rotWithShape="1">
          <a:gsLst>
            <a:gs pos="0">
              <a:schemeClr val="phClr">
                <a:tint val="100000"/>
                <a:shade val="0"/>
                <a:satMod val="100000"/>
              </a:schemeClr>
            </a:gs>
            <a:gs pos="100000">
              <a:schemeClr val="phClr">
                <a:shade val="10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Banded" id="{98DFF888-2449-4D28-977C-6306C017633E}" vid="{B7CF026C-957E-4F4E-893C-D02C23AB6317}"/>
    </a:ext>
  </a:extLst>
</a:theme>
</file>

<file path=docProps/app.xml><?xml version="1.0" encoding="utf-8"?>
<Properties xmlns="http://schemas.openxmlformats.org/officeDocument/2006/extended-properties" xmlns:vt="http://schemas.openxmlformats.org/officeDocument/2006/docPropsVTypes">
  <Template>TM03090430[[fn=Banded]]</Template>
  <TotalTime>175</TotalTime>
  <Words>1751</Words>
  <Application>Microsoft Office PowerPoint</Application>
  <PresentationFormat>Widescreen</PresentationFormat>
  <Paragraphs>86</Paragraphs>
  <Slides>23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Arial</vt:lpstr>
      <vt:lpstr>B Nazanin</vt:lpstr>
      <vt:lpstr>Corbel</vt:lpstr>
      <vt:lpstr>Tahoma</vt:lpstr>
      <vt:lpstr>Times New Roman</vt:lpstr>
      <vt:lpstr>Wingdings</vt:lpstr>
      <vt:lpstr>Banded</vt:lpstr>
      <vt:lpstr>PowerPoint Presentation</vt:lpstr>
      <vt:lpstr>aBORTION</vt:lpstr>
      <vt:lpstr>Types of abortion </vt:lpstr>
      <vt:lpstr>EPIDEMIOLOGY</vt:lpstr>
      <vt:lpstr>Missed abortion  </vt:lpstr>
      <vt:lpstr>spontaneous abortion</vt:lpstr>
      <vt:lpstr>Incomplete Abortion </vt:lpstr>
      <vt:lpstr>Complete Abortion </vt:lpstr>
      <vt:lpstr>inevitable abortion </vt:lpstr>
      <vt:lpstr>Habitual (or Recurrent) Abortion </vt:lpstr>
      <vt:lpstr>Threat of abortion  </vt:lpstr>
      <vt:lpstr>Illegal Abortion </vt:lpstr>
      <vt:lpstr>Illegal Abortion </vt:lpstr>
      <vt:lpstr>  Medication / legal abortion</vt:lpstr>
      <vt:lpstr> Medication / legal abortion</vt:lpstr>
      <vt:lpstr>Medication / legal abortion</vt:lpstr>
      <vt:lpstr>Second-trimester pregnancy</vt:lpstr>
      <vt:lpstr>Toxic shock syndrome</vt:lpstr>
      <vt:lpstr>Comolication of abortion</vt:lpstr>
      <vt:lpstr>Comolication of abortion Etiology &amp; Pathophysiology  </vt:lpstr>
      <vt:lpstr>Complications </vt:lpstr>
      <vt:lpstr>Complications </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aBORTION</dc:title>
  <dc:creator>zohre salari</dc:creator>
  <cp:lastModifiedBy>fateme bozhabadi</cp:lastModifiedBy>
  <cp:revision>17</cp:revision>
  <dcterms:created xsi:type="dcterms:W3CDTF">2021-07-19T05:08:04Z</dcterms:created>
  <dcterms:modified xsi:type="dcterms:W3CDTF">2021-07-25T05:59:09Z</dcterms:modified>
</cp:coreProperties>
</file>