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notesSlides/notesSlide9.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xml" ContentType="application/vnd.openxmlformats-officedocument.themeOverride+xml"/>
  <Override PartName="/ppt/notesSlides/notesSlide10.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3.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drawings/drawing3.xml" ContentType="application/vnd.openxmlformats-officedocument.drawingml.chartshapes+xml"/>
  <Override PartName="/ppt/notesSlides/notesSlide14.xml" ContentType="application/vnd.openxmlformats-officedocument.presentationml.notesSlide+xml"/>
  <Override PartName="/ppt/charts/chart17.xml" ContentType="application/vnd.openxmlformats-officedocument.drawingml.chart+xml"/>
  <Override PartName="/ppt/drawings/drawing4.xml" ContentType="application/vnd.openxmlformats-officedocument.drawingml.chartshapes+xml"/>
  <Override PartName="/ppt/notesSlides/notesSlide15.xml" ContentType="application/vnd.openxmlformats-officedocument.presentationml.notesSlide+xml"/>
  <Override PartName="/ppt/charts/chart18.xml" ContentType="application/vnd.openxmlformats-officedocument.drawingml.chart+xml"/>
  <Override PartName="/ppt/charts/style16.xml" ContentType="application/vnd.ms-office.chartstyle+xml"/>
  <Override PartName="/ppt/charts/colors16.xml" ContentType="application/vnd.ms-office.chartcolorstyle+xml"/>
  <Override PartName="/ppt/drawings/drawing5.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9.xml" ContentType="application/vnd.openxmlformats-officedocument.drawingml.chart+xml"/>
  <Override PartName="/ppt/notesSlides/notesSlide18.xml" ContentType="application/vnd.openxmlformats-officedocument.presentationml.notesSlide+xml"/>
  <Override PartName="/ppt/charts/chart20.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1.xml" ContentType="application/vnd.openxmlformats-officedocument.drawingml.chart+xml"/>
  <Override PartName="/ppt/theme/themeOverride2.xml" ContentType="application/vnd.openxmlformats-officedocument.themeOverride+xml"/>
  <Override PartName="/ppt/notesSlides/notesSlide22.xml" ContentType="application/vnd.openxmlformats-officedocument.presentationml.notesSlide+xml"/>
  <Override PartName="/ppt/charts/chart22.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3.xml" ContentType="application/vnd.openxmlformats-officedocument.presentationml.notesSlide+xml"/>
  <Override PartName="/ppt/charts/chart23.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3.xml" ContentType="application/vnd.openxmlformats-officedocument.themeOverride+xml"/>
  <Override PartName="/ppt/drawings/drawing6.xml" ContentType="application/vnd.openxmlformats-officedocument.drawingml.chartshapes+xml"/>
  <Override PartName="/ppt/notesSlides/notesSlide24.xml" ContentType="application/vnd.openxmlformats-officedocument.presentationml.notesSlide+xml"/>
  <Override PartName="/ppt/charts/chart24.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5.xml" ContentType="application/vnd.openxmlformats-officedocument.presentationml.notesSlide+xml"/>
  <Override PartName="/ppt/charts/chart25.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4.xml" ContentType="application/vnd.openxmlformats-officedocument.themeOverride+xml"/>
  <Override PartName="/ppt/drawings/drawing7.xml" ContentType="application/vnd.openxmlformats-officedocument.drawingml.chartshapes+xml"/>
  <Override PartName="/ppt/notesSlides/notesSlide26.xml" ContentType="application/vnd.openxmlformats-officedocument.presentationml.notesSlide+xml"/>
  <Override PartName="/ppt/charts/chart26.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7.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8.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9.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30.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31.xml" ContentType="application/vnd.openxmlformats-officedocument.drawingml.chart+xml"/>
  <Override PartName="/ppt/charts/chart32.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Lst>
  <p:notesMasterIdLst>
    <p:notesMasterId r:id="rId71"/>
  </p:notesMasterIdLst>
  <p:handoutMasterIdLst>
    <p:handoutMasterId r:id="rId72"/>
  </p:handoutMasterIdLst>
  <p:sldIdLst>
    <p:sldId id="358" r:id="rId3"/>
    <p:sldId id="492" r:id="rId4"/>
    <p:sldId id="625" r:id="rId5"/>
    <p:sldId id="626" r:id="rId6"/>
    <p:sldId id="627" r:id="rId7"/>
    <p:sldId id="624" r:id="rId8"/>
    <p:sldId id="621" r:id="rId9"/>
    <p:sldId id="622" r:id="rId10"/>
    <p:sldId id="623" r:id="rId11"/>
    <p:sldId id="586" r:id="rId12"/>
    <p:sldId id="607" r:id="rId13"/>
    <p:sldId id="608" r:id="rId14"/>
    <p:sldId id="606" r:id="rId15"/>
    <p:sldId id="592" r:id="rId16"/>
    <p:sldId id="609" r:id="rId17"/>
    <p:sldId id="593" r:id="rId18"/>
    <p:sldId id="587" r:id="rId19"/>
    <p:sldId id="563" r:id="rId20"/>
    <p:sldId id="523" r:id="rId21"/>
    <p:sldId id="578" r:id="rId22"/>
    <p:sldId id="610" r:id="rId23"/>
    <p:sldId id="591" r:id="rId24"/>
    <p:sldId id="579" r:id="rId25"/>
    <p:sldId id="590" r:id="rId26"/>
    <p:sldId id="584" r:id="rId27"/>
    <p:sldId id="543" r:id="rId28"/>
    <p:sldId id="611" r:id="rId29"/>
    <p:sldId id="545" r:id="rId30"/>
    <p:sldId id="544" r:id="rId31"/>
    <p:sldId id="559" r:id="rId32"/>
    <p:sldId id="560" r:id="rId33"/>
    <p:sldId id="612" r:id="rId34"/>
    <p:sldId id="594" r:id="rId35"/>
    <p:sldId id="566" r:id="rId36"/>
    <p:sldId id="561" r:id="rId37"/>
    <p:sldId id="613" r:id="rId38"/>
    <p:sldId id="595" r:id="rId39"/>
    <p:sldId id="581" r:id="rId40"/>
    <p:sldId id="596" r:id="rId41"/>
    <p:sldId id="597" r:id="rId42"/>
    <p:sldId id="562" r:id="rId43"/>
    <p:sldId id="564" r:id="rId44"/>
    <p:sldId id="574" r:id="rId45"/>
    <p:sldId id="575" r:id="rId46"/>
    <p:sldId id="576" r:id="rId47"/>
    <p:sldId id="577" r:id="rId48"/>
    <p:sldId id="519" r:id="rId49"/>
    <p:sldId id="614" r:id="rId50"/>
    <p:sldId id="520" r:id="rId51"/>
    <p:sldId id="615" r:id="rId52"/>
    <p:sldId id="565" r:id="rId53"/>
    <p:sldId id="573" r:id="rId54"/>
    <p:sldId id="522" r:id="rId55"/>
    <p:sldId id="567" r:id="rId56"/>
    <p:sldId id="570" r:id="rId57"/>
    <p:sldId id="616" r:id="rId58"/>
    <p:sldId id="569" r:id="rId59"/>
    <p:sldId id="617" r:id="rId60"/>
    <p:sldId id="571" r:id="rId61"/>
    <p:sldId id="618" r:id="rId62"/>
    <p:sldId id="524" r:id="rId63"/>
    <p:sldId id="525" r:id="rId64"/>
    <p:sldId id="619" r:id="rId65"/>
    <p:sldId id="588" r:id="rId66"/>
    <p:sldId id="580" r:id="rId67"/>
    <p:sldId id="537" r:id="rId68"/>
    <p:sldId id="557" r:id="rId69"/>
    <p:sldId id="476" r:id="rId70"/>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CE10BC"/>
    <a:srgbClr val="0192FF"/>
    <a:srgbClr val="CBE7F9"/>
    <a:srgbClr val="97D0F3"/>
    <a:srgbClr val="9C0C8E"/>
    <a:srgbClr val="FF7979"/>
    <a:srgbClr val="2FFF8D"/>
    <a:srgbClr val="93FFC4"/>
    <a:srgbClr val="0058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9" autoAdjust="0"/>
    <p:restoredTop sz="83690" autoAdjust="0"/>
  </p:normalViewPr>
  <p:slideViewPr>
    <p:cSldViewPr>
      <p:cViewPr varScale="1">
        <p:scale>
          <a:sx n="61" d="100"/>
          <a:sy n="61" d="100"/>
        </p:scale>
        <p:origin x="78" y="72"/>
      </p:cViewPr>
      <p:guideLst>
        <p:guide orient="horz" pos="2160"/>
        <p:guide pos="3840"/>
      </p:guideLst>
    </p:cSldViewPr>
  </p:slideViewPr>
  <p:notesTextViewPr>
    <p:cViewPr>
      <p:scale>
        <a:sx n="100" d="100"/>
        <a:sy n="100" d="100"/>
      </p:scale>
      <p:origin x="0" y="0"/>
    </p:cViewPr>
  </p:notesTextViewPr>
  <p:sorterViewPr>
    <p:cViewPr varScale="1">
      <p:scale>
        <a:sx n="1" d="1"/>
        <a:sy n="1" d="1"/>
      </p:scale>
      <p:origin x="0" y="-279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file:///E:\&#1591;&#1585;&#1581;%20&#1607;&#1575;&#1740;%2097\&#1662;&#1740;&#1588;%20&#1576;&#1740;&#1606;&#1740;%20&#1583;&#1705;&#1578;&#1585;%20&#1593;&#1576;&#1575;&#1587;&#1740;\for%20DR\final\&#1580;&#1604;&#1587;&#1607;%20&#1662;&#1606;&#1580;&#1605;\&#1576;&#1575;&#1585;&#1608;&#1585;&#1740;%20&#1705;&#1604;%20%20&#1705;&#1588;&#1608;&#1585;.xlsx" TargetMode="Externa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chartUserShapes" Target="../drawings/drawing3.xml"/></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4.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chartUserShapes" Target="../drawings/drawing5.xml"/></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7.xml"/><Relationship Id="rId1" Type="http://schemas.microsoft.com/office/2011/relationships/chartStyle" Target="style17.xml"/></Relationships>
</file>

<file path=ppt/charts/_rels/chart21.xml.rels><?xml version="1.0" encoding="UTF-8" standalone="yes"?>
<Relationships xmlns="http://schemas.openxmlformats.org/package/2006/relationships"><Relationship Id="rId2" Type="http://schemas.openxmlformats.org/officeDocument/2006/relationships/oleObject" Target="file:///H:\&#1578;&#1601;&#1705;&#1740;&#1705;%20&#1576;&#1585;%20&#1575;&#1587;&#1575;&#1587;%2012%20&#1570;&#1587;&#1740;&#1576;-1126\&#1591;&#1604;&#1575;&#1602;\Pedram.xlsx" TargetMode="External"/><Relationship Id="rId1" Type="http://schemas.openxmlformats.org/officeDocument/2006/relationships/themeOverride" Target="../theme/themeOverride2.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9.xml"/><Relationship Id="rId1" Type="http://schemas.microsoft.com/office/2011/relationships/chartStyle" Target="style19.xml"/><Relationship Id="rId5" Type="http://schemas.openxmlformats.org/officeDocument/2006/relationships/chartUserShapes" Target="../drawings/drawing6.xml"/><Relationship Id="rId4" Type="http://schemas.openxmlformats.org/officeDocument/2006/relationships/oleObject" Target="../embeddings/oleObject6.bin"/></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21.xml"/><Relationship Id="rId1" Type="http://schemas.microsoft.com/office/2011/relationships/chartStyle" Target="style21.xml"/><Relationship Id="rId5" Type="http://schemas.openxmlformats.org/officeDocument/2006/relationships/chartUserShapes" Target="../drawings/drawing7.xml"/><Relationship Id="rId4" Type="http://schemas.openxmlformats.org/officeDocument/2006/relationships/oleObject" Target="../embeddings/oleObject7.bin"/></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2.xml"/><Relationship Id="rId1" Type="http://schemas.microsoft.com/office/2011/relationships/chartStyle" Target="style22.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3.xml"/><Relationship Id="rId1" Type="http://schemas.microsoft.com/office/2011/relationships/chartStyle" Target="style23.xml"/></Relationships>
</file>

<file path=ppt/charts/_rels/chart28.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4.xml"/><Relationship Id="rId1" Type="http://schemas.microsoft.com/office/2011/relationships/chartStyle" Target="style24.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5.xml"/><Relationship Id="rId1" Type="http://schemas.microsoft.com/office/2011/relationships/chartStyle" Target="style25.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oleObject" Target="file:///E:\1-SCI\&#1575;&#1591;&#1604;&#1575;&#1593;&#1575;&#1578;%20&#1578;&#1582;&#1589;&#1589;&#1740;%20&#1605;&#1601;&#1740;&#1583;\&#1606;&#1578;&#1575;&#1740;&#1580;%20&#1587;&#1585;&#1588;&#1605;&#1575;&#1585;&#1740;%201395\&#1580;&#1605;&#1593;&#1740;&#1578;%20&#1576;&#1585;%20&#1581;&#1587;&#1576;%20&#1587;&#1606;%20&#1608;%20&#1580;&#1606;&#1587;%20(&#1711;&#1585;&#1608;&#1607;&#8204;&#1607;&#1575;&#1740;%20&#1593;&#1605;&#1583;&#1607;%20&#1587;&#1606;&#1740;%20&#1608;%20&#1587;&#1575;&#1604;&#1605;&#1606;&#1583;&#1575;&#1606;%20&#1576;&#1575;&#1604;&#1575;&#1740;%2060%20&#1587;&#1575;&#1604;)-%201395.xlsx" TargetMode="External"/><Relationship Id="rId2" Type="http://schemas.microsoft.com/office/2011/relationships/chartColorStyle" Target="colors26.xml"/><Relationship Id="rId1" Type="http://schemas.microsoft.com/office/2011/relationships/chartStyle" Target="style26.xml"/></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7.xml"/><Relationship Id="rId1" Type="http://schemas.microsoft.com/office/2011/relationships/chartStyle" Target="style27.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1" Type="http://schemas.openxmlformats.org/officeDocument/2006/relationships/oleObject" Target="file:///C:\Users\MOHSEN\Desktop\&#1576;&#1575;&#1585;&#1608;&#1585;&#1740;%20&#1608;&#1740;&#1586;&#1607;95.xlsx" TargetMode="Externa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fa-IR" sz="2800" b="1" dirty="0" smtClean="0">
                <a:cs typeface="2  Titr" panose="00000700000000000000" pitchFamily="2" charset="-78"/>
              </a:rPr>
              <a:t>سهم</a:t>
            </a:r>
            <a:r>
              <a:rPr lang="fa-IR" sz="2800" b="1" baseline="0" dirty="0" smtClean="0">
                <a:cs typeface="2  Titr" panose="00000700000000000000" pitchFamily="2" charset="-78"/>
              </a:rPr>
              <a:t> انواع سقط در ایران</a:t>
            </a:r>
            <a:endParaRPr lang="en-US" sz="2800" b="1" dirty="0">
              <a:cs typeface="2  Titr" panose="00000700000000000000" pitchFamily="2" charset="-78"/>
            </a:endParaRPr>
          </a:p>
        </c:rich>
      </c:tx>
      <c:layout>
        <c:manualLayout>
          <c:xMode val="edge"/>
          <c:yMode val="edge"/>
          <c:x val="0.34980846442122376"/>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7860787773538938E-2"/>
          <c:y val="3.4740971724681102E-2"/>
          <c:w val="0.93269132323915671"/>
          <c:h val="0.74412531320204178"/>
        </c:manualLayout>
      </c:layout>
      <c:barChart>
        <c:barDir val="col"/>
        <c:grouping val="clustered"/>
        <c:varyColors val="0"/>
        <c:ser>
          <c:idx val="0"/>
          <c:order val="0"/>
          <c:tx>
            <c:strRef>
              <c:f>Sheet1!$B$1</c:f>
              <c:strCache>
                <c:ptCount val="1"/>
                <c:pt idx="0">
                  <c:v>Column1</c:v>
                </c:pt>
              </c:strCache>
            </c:strRef>
          </c:tx>
          <c:spPr>
            <a:solidFill>
              <a:srgbClr val="7030A0"/>
            </a:solidFill>
            <a:ln>
              <a:noFill/>
            </a:ln>
            <a:effectLst/>
          </c:spPr>
          <c:invertIfNegative val="0"/>
          <c:dLbls>
            <c:dLbl>
              <c:idx val="2"/>
              <c:layout>
                <c:manualLayout>
                  <c:x val="-4.7231899234647986E-3"/>
                  <c:y val="0"/>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B372-4013-9400-5FACF95B290A}"/>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1">
                        <a:lumMod val="75000"/>
                        <a:lumOff val="25000"/>
                      </a:schemeClr>
                    </a:solidFill>
                    <a:latin typeface="+mn-lt"/>
                    <a:ea typeface="+mn-ea"/>
                    <a:cs typeface="2  Titr" panose="00000700000000000000" pitchFamily="2" charset="-78"/>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خود به خودی</c:v>
                </c:pt>
                <c:pt idx="1">
                  <c:v>درمانی</c:v>
                </c:pt>
                <c:pt idx="2">
                  <c:v>جنایی</c:v>
                </c:pt>
              </c:strCache>
            </c:strRef>
          </c:cat>
          <c:val>
            <c:numRef>
              <c:f>Sheet1!$B$2:$B$4</c:f>
              <c:numCache>
                <c:formatCode>General</c:formatCode>
                <c:ptCount val="3"/>
                <c:pt idx="0">
                  <c:v>2</c:v>
                </c:pt>
                <c:pt idx="1">
                  <c:v>3</c:v>
                </c:pt>
                <c:pt idx="2">
                  <c:v>95</c:v>
                </c:pt>
              </c:numCache>
            </c:numRef>
          </c:val>
          <c:extLst>
            <c:ext xmlns:c16="http://schemas.microsoft.com/office/drawing/2014/chart" uri="{C3380CC4-5D6E-409C-BE32-E72D297353CC}">
              <c16:uniqueId val="{00000000-B372-4013-9400-5FACF95B290A}"/>
            </c:ext>
          </c:extLst>
        </c:ser>
        <c:dLbls>
          <c:showLegendKey val="0"/>
          <c:showVal val="0"/>
          <c:showCatName val="0"/>
          <c:showSerName val="0"/>
          <c:showPercent val="0"/>
          <c:showBubbleSize val="0"/>
        </c:dLbls>
        <c:gapWidth val="219"/>
        <c:overlap val="-27"/>
        <c:axId val="758767968"/>
        <c:axId val="758772960"/>
      </c:barChart>
      <c:catAx>
        <c:axId val="7587679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en-US"/>
          </a:p>
        </c:txPr>
        <c:crossAx val="758772960"/>
        <c:crosses val="autoZero"/>
        <c:auto val="1"/>
        <c:lblAlgn val="ctr"/>
        <c:lblOffset val="100"/>
        <c:noMultiLvlLbl val="0"/>
      </c:catAx>
      <c:valAx>
        <c:axId val="758772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58767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6941986400136524E-2"/>
          <c:y val="1.7494992322232478E-2"/>
          <c:w val="0.85134336060271598"/>
          <c:h val="0.83225066104736178"/>
        </c:manualLayout>
      </c:layout>
      <c:lineChart>
        <c:grouping val="standard"/>
        <c:varyColors val="0"/>
        <c:ser>
          <c:idx val="0"/>
          <c:order val="0"/>
          <c:tx>
            <c:strRef>
              <c:f>'کل کشور'!$A$2</c:f>
              <c:strCache>
                <c:ptCount val="1"/>
                <c:pt idx="0">
                  <c:v>کل کشور</c:v>
                </c:pt>
              </c:strCache>
            </c:strRef>
          </c:tx>
          <c:spPr>
            <a:ln w="38100" cap="rnd">
              <a:solidFill>
                <a:schemeClr val="tx1"/>
              </a:solidFill>
              <a:prstDash val="sysDash"/>
              <a:round/>
            </a:ln>
            <a:effectLst/>
          </c:spPr>
          <c:marker>
            <c:symbol val="circle"/>
            <c:size val="5"/>
            <c:spPr>
              <a:solidFill>
                <a:srgbClr val="FFFF00"/>
              </a:solidFill>
              <a:ln w="38100">
                <a:solidFill>
                  <a:schemeClr val="tx1"/>
                </a:solidFill>
                <a:prstDash val="sysDash"/>
              </a:ln>
              <a:effectLst/>
            </c:spPr>
          </c:marker>
          <c:cat>
            <c:strRef>
              <c:f>'کل کشور'!$A$5:$A$11</c:f>
              <c:strCache>
                <c:ptCount val="7"/>
                <c:pt idx="0">
                  <c:v>15-19</c:v>
                </c:pt>
                <c:pt idx="1">
                  <c:v>20-24</c:v>
                </c:pt>
                <c:pt idx="2">
                  <c:v>25-29</c:v>
                </c:pt>
                <c:pt idx="3">
                  <c:v>30-34</c:v>
                </c:pt>
                <c:pt idx="4">
                  <c:v>35-39</c:v>
                </c:pt>
                <c:pt idx="5">
                  <c:v>40-44</c:v>
                </c:pt>
                <c:pt idx="6">
                  <c:v>45-49</c:v>
                </c:pt>
              </c:strCache>
            </c:strRef>
          </c:cat>
          <c:val>
            <c:numRef>
              <c:f>'کل کشور'!$P$5:$P$11</c:f>
              <c:numCache>
                <c:formatCode>0.0000</c:formatCode>
                <c:ptCount val="7"/>
                <c:pt idx="0">
                  <c:v>3.4799999999999998E-2</c:v>
                </c:pt>
                <c:pt idx="1">
                  <c:v>9.7699999999999995E-2</c:v>
                </c:pt>
                <c:pt idx="2">
                  <c:v>0.11409999999999999</c:v>
                </c:pt>
                <c:pt idx="3">
                  <c:v>9.7699999999999995E-2</c:v>
                </c:pt>
                <c:pt idx="4">
                  <c:v>5.8999999999999997E-2</c:v>
                </c:pt>
                <c:pt idx="5">
                  <c:v>1.7399999999999999E-2</c:v>
                </c:pt>
                <c:pt idx="6">
                  <c:v>2.2000000000000001E-3</c:v>
                </c:pt>
              </c:numCache>
            </c:numRef>
          </c:val>
          <c:smooth val="0"/>
          <c:extLst>
            <c:ext xmlns:c16="http://schemas.microsoft.com/office/drawing/2014/chart" uri="{C3380CC4-5D6E-409C-BE32-E72D297353CC}">
              <c16:uniqueId val="{00000000-7CEB-4147-82A5-12A63D147F9A}"/>
            </c:ext>
          </c:extLst>
        </c:ser>
        <c:ser>
          <c:idx val="1"/>
          <c:order val="1"/>
          <c:tx>
            <c:strRef>
              <c:f>'کل کشور'!$A$14</c:f>
              <c:strCache>
                <c:ptCount val="1"/>
                <c:pt idx="0">
                  <c:v>بیسواد</c:v>
                </c:pt>
              </c:strCache>
            </c:strRef>
          </c:tx>
          <c:spPr>
            <a:ln w="28575" cap="rnd">
              <a:solidFill>
                <a:srgbClr val="CB1775"/>
              </a:solidFill>
              <a:round/>
            </a:ln>
            <a:effectLst/>
          </c:spPr>
          <c:marker>
            <c:symbol val="circle"/>
            <c:size val="5"/>
            <c:spPr>
              <a:solidFill>
                <a:srgbClr val="FF0000"/>
              </a:solidFill>
              <a:ln w="9525">
                <a:solidFill>
                  <a:srgbClr val="CB1775"/>
                </a:solidFill>
              </a:ln>
              <a:effectLst/>
            </c:spPr>
          </c:marker>
          <c:val>
            <c:numRef>
              <c:f>'کل کشور'!$P$17:$P$23</c:f>
              <c:numCache>
                <c:formatCode>0.000</c:formatCode>
                <c:ptCount val="7"/>
                <c:pt idx="0">
                  <c:v>8.6300000000000002E-2</c:v>
                </c:pt>
                <c:pt idx="1">
                  <c:v>0.1346</c:v>
                </c:pt>
                <c:pt idx="2">
                  <c:v>0.1263</c:v>
                </c:pt>
                <c:pt idx="3">
                  <c:v>0.10479999999999999</c:v>
                </c:pt>
                <c:pt idx="4">
                  <c:v>6.6400000000000001E-2</c:v>
                </c:pt>
                <c:pt idx="5">
                  <c:v>2.1600000000000001E-2</c:v>
                </c:pt>
                <c:pt idx="6">
                  <c:v>3.5999999999999999E-3</c:v>
                </c:pt>
              </c:numCache>
            </c:numRef>
          </c:val>
          <c:smooth val="0"/>
          <c:extLst>
            <c:ext xmlns:c16="http://schemas.microsoft.com/office/drawing/2014/chart" uri="{C3380CC4-5D6E-409C-BE32-E72D297353CC}">
              <c16:uniqueId val="{00000001-7CEB-4147-82A5-12A63D147F9A}"/>
            </c:ext>
          </c:extLst>
        </c:ser>
        <c:ser>
          <c:idx val="2"/>
          <c:order val="2"/>
          <c:tx>
            <c:strRef>
              <c:f>'کل کشور'!$A$26</c:f>
              <c:strCache>
                <c:ptCount val="1"/>
                <c:pt idx="0">
                  <c:v>ابتدایی</c:v>
                </c:pt>
              </c:strCache>
            </c:strRef>
          </c:tx>
          <c:spPr>
            <a:ln w="28575" cap="rnd">
              <a:solidFill>
                <a:srgbClr val="92D050"/>
              </a:solidFill>
              <a:round/>
            </a:ln>
            <a:effectLst/>
          </c:spPr>
          <c:marker>
            <c:symbol val="circle"/>
            <c:size val="5"/>
            <c:spPr>
              <a:solidFill>
                <a:srgbClr val="00FF00"/>
              </a:solidFill>
              <a:ln w="9525">
                <a:solidFill>
                  <a:srgbClr val="92D050"/>
                </a:solidFill>
              </a:ln>
              <a:effectLst/>
            </c:spPr>
          </c:marker>
          <c:val>
            <c:numRef>
              <c:f>'کل کشور'!$P$29:$P$35</c:f>
              <c:numCache>
                <c:formatCode>0.000</c:formatCode>
                <c:ptCount val="7"/>
                <c:pt idx="0">
                  <c:v>8.9499999999999996E-2</c:v>
                </c:pt>
                <c:pt idx="1">
                  <c:v>0.15</c:v>
                </c:pt>
                <c:pt idx="2">
                  <c:v>0.13689999999999999</c:v>
                </c:pt>
                <c:pt idx="3">
                  <c:v>0.1087</c:v>
                </c:pt>
                <c:pt idx="4">
                  <c:v>6.3E-2</c:v>
                </c:pt>
                <c:pt idx="5">
                  <c:v>1.9300000000000001E-2</c:v>
                </c:pt>
                <c:pt idx="6">
                  <c:v>2.3E-3</c:v>
                </c:pt>
              </c:numCache>
            </c:numRef>
          </c:val>
          <c:smooth val="0"/>
          <c:extLst>
            <c:ext xmlns:c16="http://schemas.microsoft.com/office/drawing/2014/chart" uri="{C3380CC4-5D6E-409C-BE32-E72D297353CC}">
              <c16:uniqueId val="{00000002-7CEB-4147-82A5-12A63D147F9A}"/>
            </c:ext>
          </c:extLst>
        </c:ser>
        <c:ser>
          <c:idx val="3"/>
          <c:order val="3"/>
          <c:tx>
            <c:strRef>
              <c:f>'کل کشور'!$A$38</c:f>
              <c:strCache>
                <c:ptCount val="1"/>
                <c:pt idx="0">
                  <c:v>راهنمایی</c:v>
                </c:pt>
              </c:strCache>
            </c:strRef>
          </c:tx>
          <c:spPr>
            <a:ln w="28575" cap="rnd">
              <a:solidFill>
                <a:schemeClr val="accent4">
                  <a:lumMod val="75000"/>
                </a:schemeClr>
              </a:solidFill>
              <a:round/>
            </a:ln>
            <a:effectLst/>
          </c:spPr>
          <c:marker>
            <c:symbol val="circle"/>
            <c:size val="5"/>
            <c:spPr>
              <a:solidFill>
                <a:schemeClr val="accent4"/>
              </a:solidFill>
              <a:ln w="9525">
                <a:solidFill>
                  <a:schemeClr val="accent4">
                    <a:lumMod val="75000"/>
                  </a:schemeClr>
                </a:solidFill>
              </a:ln>
              <a:effectLst/>
            </c:spPr>
          </c:marker>
          <c:val>
            <c:numRef>
              <c:f>'کل کشور'!$P$41:$P$47</c:f>
              <c:numCache>
                <c:formatCode>0.000</c:formatCode>
                <c:ptCount val="7"/>
                <c:pt idx="0">
                  <c:v>3.9700000000000006E-2</c:v>
                </c:pt>
                <c:pt idx="1">
                  <c:v>0.1401</c:v>
                </c:pt>
                <c:pt idx="2">
                  <c:v>0.12390000000000001</c:v>
                </c:pt>
                <c:pt idx="3">
                  <c:v>9.1600000000000001E-2</c:v>
                </c:pt>
                <c:pt idx="4">
                  <c:v>4.87E-2</c:v>
                </c:pt>
                <c:pt idx="5">
                  <c:v>1.26E-2</c:v>
                </c:pt>
                <c:pt idx="6">
                  <c:v>1.4E-3</c:v>
                </c:pt>
              </c:numCache>
            </c:numRef>
          </c:val>
          <c:smooth val="0"/>
          <c:extLst>
            <c:ext xmlns:c16="http://schemas.microsoft.com/office/drawing/2014/chart" uri="{C3380CC4-5D6E-409C-BE32-E72D297353CC}">
              <c16:uniqueId val="{00000003-7CEB-4147-82A5-12A63D147F9A}"/>
            </c:ext>
          </c:extLst>
        </c:ser>
        <c:ser>
          <c:idx val="4"/>
          <c:order val="4"/>
          <c:tx>
            <c:strRef>
              <c:f>'کل کشور'!$A$50</c:f>
              <c:strCache>
                <c:ptCount val="1"/>
                <c:pt idx="0">
                  <c:v>دیپلم</c:v>
                </c:pt>
              </c:strCache>
            </c:strRef>
          </c:tx>
          <c:spPr>
            <a:ln w="28575" cap="rnd">
              <a:solidFill>
                <a:srgbClr val="FF0000"/>
              </a:solidFill>
              <a:round/>
            </a:ln>
            <a:effectLst/>
          </c:spPr>
          <c:marker>
            <c:symbol val="circle"/>
            <c:size val="5"/>
            <c:spPr>
              <a:solidFill>
                <a:schemeClr val="accent5"/>
              </a:solidFill>
              <a:ln w="9525">
                <a:solidFill>
                  <a:srgbClr val="FF0000"/>
                </a:solidFill>
              </a:ln>
              <a:effectLst/>
            </c:spPr>
          </c:marker>
          <c:val>
            <c:numRef>
              <c:f>'کل کشور'!$P$53:$P$59</c:f>
              <c:numCache>
                <c:formatCode>0.000</c:formatCode>
                <c:ptCount val="7"/>
                <c:pt idx="0">
                  <c:v>2.58E-2</c:v>
                </c:pt>
                <c:pt idx="1">
                  <c:v>0.12140000000000001</c:v>
                </c:pt>
                <c:pt idx="2">
                  <c:v>0.12520000000000001</c:v>
                </c:pt>
                <c:pt idx="3">
                  <c:v>9.5000000000000001E-2</c:v>
                </c:pt>
                <c:pt idx="4">
                  <c:v>5.3100000000000001E-2</c:v>
                </c:pt>
                <c:pt idx="5">
                  <c:v>1.3900000000000001E-2</c:v>
                </c:pt>
                <c:pt idx="6">
                  <c:v>1.1000000000000001E-3</c:v>
                </c:pt>
              </c:numCache>
            </c:numRef>
          </c:val>
          <c:smooth val="0"/>
          <c:extLst>
            <c:ext xmlns:c16="http://schemas.microsoft.com/office/drawing/2014/chart" uri="{C3380CC4-5D6E-409C-BE32-E72D297353CC}">
              <c16:uniqueId val="{00000004-7CEB-4147-82A5-12A63D147F9A}"/>
            </c:ext>
          </c:extLst>
        </c:ser>
        <c:ser>
          <c:idx val="5"/>
          <c:order val="5"/>
          <c:tx>
            <c:strRef>
              <c:f>'کل کشور'!$A$62</c:f>
              <c:strCache>
                <c:ptCount val="1"/>
                <c:pt idx="0">
                  <c:v>لیسانس</c:v>
                </c:pt>
              </c:strCache>
            </c:strRef>
          </c:tx>
          <c:spPr>
            <a:ln w="28575" cap="rnd">
              <a:solidFill>
                <a:schemeClr val="accent6">
                  <a:lumMod val="75000"/>
                </a:schemeClr>
              </a:solidFill>
              <a:round/>
            </a:ln>
            <a:effectLst/>
          </c:spPr>
          <c:marker>
            <c:symbol val="circle"/>
            <c:size val="5"/>
            <c:spPr>
              <a:solidFill>
                <a:srgbClr val="FF0066"/>
              </a:solidFill>
              <a:ln w="9525">
                <a:solidFill>
                  <a:schemeClr val="accent6">
                    <a:lumMod val="75000"/>
                  </a:schemeClr>
                </a:solidFill>
              </a:ln>
              <a:effectLst/>
            </c:spPr>
          </c:marker>
          <c:val>
            <c:numRef>
              <c:f>'کل کشور'!$P$65:$P$71</c:f>
              <c:numCache>
                <c:formatCode>0.000</c:formatCode>
                <c:ptCount val="7"/>
                <c:pt idx="0">
                  <c:v>4.7000000000000002E-3</c:v>
                </c:pt>
                <c:pt idx="1">
                  <c:v>4.5499999999999999E-2</c:v>
                </c:pt>
                <c:pt idx="2">
                  <c:v>0.1021</c:v>
                </c:pt>
                <c:pt idx="3">
                  <c:v>0.1023</c:v>
                </c:pt>
                <c:pt idx="4">
                  <c:v>6.9400000000000003E-2</c:v>
                </c:pt>
                <c:pt idx="5">
                  <c:v>2.06E-2</c:v>
                </c:pt>
                <c:pt idx="6">
                  <c:v>2.2000000000000001E-3</c:v>
                </c:pt>
              </c:numCache>
            </c:numRef>
          </c:val>
          <c:smooth val="0"/>
          <c:extLst>
            <c:ext xmlns:c16="http://schemas.microsoft.com/office/drawing/2014/chart" uri="{C3380CC4-5D6E-409C-BE32-E72D297353CC}">
              <c16:uniqueId val="{00000005-7CEB-4147-82A5-12A63D147F9A}"/>
            </c:ext>
          </c:extLst>
        </c:ser>
        <c:ser>
          <c:idx val="6"/>
          <c:order val="6"/>
          <c:tx>
            <c:strRef>
              <c:f>'کل کشور'!$B$75</c:f>
              <c:strCache>
                <c:ptCount val="1"/>
                <c:pt idx="0">
                  <c:v>فوق لیسانس و دکترا</c:v>
                </c:pt>
              </c:strCache>
            </c:strRef>
          </c:tx>
          <c:spPr>
            <a:ln w="28575" cap="rnd">
              <a:solidFill>
                <a:srgbClr val="00B0F0"/>
              </a:solidFill>
              <a:round/>
            </a:ln>
            <a:effectLst/>
          </c:spPr>
          <c:marker>
            <c:symbol val="circle"/>
            <c:size val="5"/>
            <c:spPr>
              <a:solidFill>
                <a:srgbClr val="FFFF00"/>
              </a:solidFill>
              <a:ln w="9525">
                <a:solidFill>
                  <a:srgbClr val="00B0F0"/>
                </a:solidFill>
              </a:ln>
              <a:effectLst/>
            </c:spPr>
          </c:marker>
          <c:val>
            <c:numRef>
              <c:f>'کل کشور'!$P$78:$P$84</c:f>
              <c:numCache>
                <c:formatCode>0.000</c:formatCode>
                <c:ptCount val="7"/>
                <c:pt idx="0">
                  <c:v>2.2000000000000001E-3</c:v>
                </c:pt>
                <c:pt idx="1">
                  <c:v>1.6E-2</c:v>
                </c:pt>
                <c:pt idx="2">
                  <c:v>5.28E-2</c:v>
                </c:pt>
                <c:pt idx="3">
                  <c:v>7.9799999999999996E-2</c:v>
                </c:pt>
                <c:pt idx="4">
                  <c:v>6.3E-2</c:v>
                </c:pt>
                <c:pt idx="5">
                  <c:v>1.9600000000000003E-2</c:v>
                </c:pt>
                <c:pt idx="6">
                  <c:v>1.9E-3</c:v>
                </c:pt>
              </c:numCache>
            </c:numRef>
          </c:val>
          <c:smooth val="0"/>
          <c:extLst>
            <c:ext xmlns:c16="http://schemas.microsoft.com/office/drawing/2014/chart" uri="{C3380CC4-5D6E-409C-BE32-E72D297353CC}">
              <c16:uniqueId val="{00000006-7CEB-4147-82A5-12A63D147F9A}"/>
            </c:ext>
          </c:extLst>
        </c:ser>
        <c:dLbls>
          <c:showLegendKey val="0"/>
          <c:showVal val="0"/>
          <c:showCatName val="0"/>
          <c:showSerName val="0"/>
          <c:showPercent val="0"/>
          <c:showBubbleSize val="0"/>
        </c:dLbls>
        <c:marker val="1"/>
        <c:smooth val="0"/>
        <c:axId val="134250880"/>
        <c:axId val="135601712"/>
      </c:lineChart>
      <c:catAx>
        <c:axId val="134250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crossAx val="135601712"/>
        <c:crosses val="autoZero"/>
        <c:auto val="1"/>
        <c:lblAlgn val="ctr"/>
        <c:lblOffset val="100"/>
        <c:noMultiLvlLbl val="0"/>
      </c:catAx>
      <c:valAx>
        <c:axId val="1356017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1" i="0" u="none" strike="noStrike" kern="1200" baseline="0">
                    <a:solidFill>
                      <a:srgbClr val="FF0000"/>
                    </a:solidFill>
                    <a:latin typeface="+mn-lt"/>
                    <a:ea typeface="+mn-ea"/>
                    <a:cs typeface="B Mitra" panose="00000400000000000000" pitchFamily="2" charset="-78"/>
                  </a:defRPr>
                </a:pPr>
                <a:r>
                  <a:rPr lang="fa-IR" sz="1600" b="1" dirty="0">
                    <a:solidFill>
                      <a:srgbClr val="FF0000"/>
                    </a:solidFill>
                    <a:cs typeface="B Mitra" panose="00000400000000000000" pitchFamily="2" charset="-78"/>
                  </a:rPr>
                  <a:t>در هزار</a:t>
                </a:r>
                <a:endParaRPr lang="en-US" sz="1600" b="1" dirty="0">
                  <a:solidFill>
                    <a:srgbClr val="FF0000"/>
                  </a:solidFill>
                  <a:cs typeface="B Mitra" panose="00000400000000000000" pitchFamily="2" charset="-78"/>
                </a:endParaRPr>
              </a:p>
            </c:rich>
          </c:tx>
          <c:layout>
            <c:manualLayout>
              <c:xMode val="edge"/>
              <c:yMode val="edge"/>
              <c:x val="7.4762689919925254E-2"/>
              <c:y val="0.9049528653589608"/>
            </c:manualLayout>
          </c:layout>
          <c:overlay val="0"/>
          <c:spPr>
            <a:noFill/>
            <a:ln>
              <a:noFill/>
            </a:ln>
            <a:effectLst/>
          </c:spPr>
          <c:txPr>
            <a:bodyPr rot="-5400000" spcFirstLastPara="1" vertOverflow="ellipsis" vert="horz" wrap="square" anchor="ctr" anchorCtr="1"/>
            <a:lstStyle/>
            <a:p>
              <a:pPr>
                <a:defRPr sz="1600" b="1" i="0" u="none" strike="noStrike" kern="1200" baseline="0">
                  <a:solidFill>
                    <a:srgbClr val="FF0000"/>
                  </a:solidFill>
                  <a:latin typeface="+mn-lt"/>
                  <a:ea typeface="+mn-ea"/>
                  <a:cs typeface="B Mitra" panose="00000400000000000000" pitchFamily="2" charset="-78"/>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crossAx val="134250880"/>
        <c:crosses val="autoZero"/>
        <c:crossBetween val="between"/>
      </c:valAx>
      <c:spPr>
        <a:noFill/>
        <a:ln>
          <a:noFill/>
        </a:ln>
        <a:effectLst/>
      </c:spPr>
    </c:plotArea>
    <c:legend>
      <c:legendPos val="r"/>
      <c:layout>
        <c:manualLayout>
          <c:xMode val="edge"/>
          <c:yMode val="edge"/>
          <c:x val="0.7085146987606048"/>
          <c:y val="1.5612191738455487E-2"/>
          <c:w val="0.24550021872265967"/>
          <c:h val="0.5787355637396415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B Mitra" panose="000004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ابتدایی</c:v>
                </c:pt>
              </c:strCache>
            </c:strRef>
          </c:tx>
          <c:spPr>
            <a:ln w="28575" cap="rnd">
              <a:solidFill>
                <a:srgbClr val="CE10BC"/>
              </a:solidFill>
              <a:round/>
            </a:ln>
            <a:effectLst/>
          </c:spPr>
          <c:marker>
            <c:symbol val="circle"/>
            <c:size val="5"/>
            <c:spPr>
              <a:solidFill>
                <a:schemeClr val="accent1"/>
              </a:solidFill>
              <a:ln w="9525">
                <a:solidFill>
                  <a:srgbClr val="CE10BC"/>
                </a:solidFill>
              </a:ln>
              <a:effectLst/>
            </c:spPr>
          </c:marker>
          <c:cat>
            <c:strRef>
              <c:f>Sheet1!$A$2:$A$8</c:f>
              <c:strCache>
                <c:ptCount val="7"/>
                <c:pt idx="0">
                  <c:v>15-19</c:v>
                </c:pt>
                <c:pt idx="1">
                  <c:v>20-24</c:v>
                </c:pt>
                <c:pt idx="2">
                  <c:v>25-29</c:v>
                </c:pt>
                <c:pt idx="3">
                  <c:v>30-34</c:v>
                </c:pt>
                <c:pt idx="4">
                  <c:v>35-39</c:v>
                </c:pt>
                <c:pt idx="5">
                  <c:v>40-44</c:v>
                </c:pt>
                <c:pt idx="6">
                  <c:v>45-49</c:v>
                </c:pt>
              </c:strCache>
            </c:strRef>
          </c:cat>
          <c:val>
            <c:numRef>
              <c:f>Sheet1!$B$2:$B$8</c:f>
              <c:numCache>
                <c:formatCode>General</c:formatCode>
                <c:ptCount val="7"/>
                <c:pt idx="0">
                  <c:v>62</c:v>
                </c:pt>
                <c:pt idx="1">
                  <c:v>49</c:v>
                </c:pt>
                <c:pt idx="2">
                  <c:v>82</c:v>
                </c:pt>
                <c:pt idx="3">
                  <c:v>125</c:v>
                </c:pt>
                <c:pt idx="4">
                  <c:v>109</c:v>
                </c:pt>
                <c:pt idx="5">
                  <c:v>44</c:v>
                </c:pt>
                <c:pt idx="6">
                  <c:v>5</c:v>
                </c:pt>
              </c:numCache>
            </c:numRef>
          </c:val>
          <c:smooth val="0"/>
          <c:extLst>
            <c:ext xmlns:c16="http://schemas.microsoft.com/office/drawing/2014/chart" uri="{C3380CC4-5D6E-409C-BE32-E72D297353CC}">
              <c16:uniqueId val="{00000000-005D-41BE-899C-252A83A1A75F}"/>
            </c:ext>
          </c:extLst>
        </c:ser>
        <c:ser>
          <c:idx val="1"/>
          <c:order val="1"/>
          <c:tx>
            <c:strRef>
              <c:f>Sheet1!$C$1</c:f>
              <c:strCache>
                <c:ptCount val="1"/>
                <c:pt idx="0">
                  <c:v>راهنمایی</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Sheet1!$A$2:$A$8</c:f>
              <c:strCache>
                <c:ptCount val="7"/>
                <c:pt idx="0">
                  <c:v>15-19</c:v>
                </c:pt>
                <c:pt idx="1">
                  <c:v>20-24</c:v>
                </c:pt>
                <c:pt idx="2">
                  <c:v>25-29</c:v>
                </c:pt>
                <c:pt idx="3">
                  <c:v>30-34</c:v>
                </c:pt>
                <c:pt idx="4">
                  <c:v>35-39</c:v>
                </c:pt>
                <c:pt idx="5">
                  <c:v>40-44</c:v>
                </c:pt>
                <c:pt idx="6">
                  <c:v>45-49</c:v>
                </c:pt>
              </c:strCache>
            </c:strRef>
          </c:cat>
          <c:val>
            <c:numRef>
              <c:f>Sheet1!$C$2:$C$8</c:f>
              <c:numCache>
                <c:formatCode>General</c:formatCode>
                <c:ptCount val="7"/>
                <c:pt idx="0">
                  <c:v>170</c:v>
                </c:pt>
                <c:pt idx="1">
                  <c:v>282</c:v>
                </c:pt>
                <c:pt idx="2">
                  <c:v>253</c:v>
                </c:pt>
                <c:pt idx="3">
                  <c:v>243</c:v>
                </c:pt>
                <c:pt idx="4">
                  <c:v>141</c:v>
                </c:pt>
                <c:pt idx="5">
                  <c:v>40</c:v>
                </c:pt>
                <c:pt idx="6">
                  <c:v>1</c:v>
                </c:pt>
              </c:numCache>
            </c:numRef>
          </c:val>
          <c:smooth val="0"/>
          <c:extLst>
            <c:ext xmlns:c16="http://schemas.microsoft.com/office/drawing/2014/chart" uri="{C3380CC4-5D6E-409C-BE32-E72D297353CC}">
              <c16:uniqueId val="{00000001-005D-41BE-899C-252A83A1A75F}"/>
            </c:ext>
          </c:extLst>
        </c:ser>
        <c:ser>
          <c:idx val="2"/>
          <c:order val="2"/>
          <c:tx>
            <c:strRef>
              <c:f>Sheet1!$D$1</c:f>
              <c:strCache>
                <c:ptCount val="1"/>
                <c:pt idx="0">
                  <c:v>متوسطه</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Sheet1!$A$2:$A$8</c:f>
              <c:strCache>
                <c:ptCount val="7"/>
                <c:pt idx="0">
                  <c:v>15-19</c:v>
                </c:pt>
                <c:pt idx="1">
                  <c:v>20-24</c:v>
                </c:pt>
                <c:pt idx="2">
                  <c:v>25-29</c:v>
                </c:pt>
                <c:pt idx="3">
                  <c:v>30-34</c:v>
                </c:pt>
                <c:pt idx="4">
                  <c:v>35-39</c:v>
                </c:pt>
                <c:pt idx="5">
                  <c:v>40-44</c:v>
                </c:pt>
                <c:pt idx="6">
                  <c:v>45-49</c:v>
                </c:pt>
              </c:strCache>
            </c:strRef>
          </c:cat>
          <c:val>
            <c:numRef>
              <c:f>Sheet1!$D$2:$D$8</c:f>
              <c:numCache>
                <c:formatCode>General</c:formatCode>
                <c:ptCount val="7"/>
                <c:pt idx="0">
                  <c:v>74</c:v>
                </c:pt>
                <c:pt idx="1">
                  <c:v>165</c:v>
                </c:pt>
                <c:pt idx="2">
                  <c:v>153</c:v>
                </c:pt>
                <c:pt idx="3">
                  <c:v>114</c:v>
                </c:pt>
                <c:pt idx="4">
                  <c:v>56</c:v>
                </c:pt>
                <c:pt idx="5">
                  <c:v>10</c:v>
                </c:pt>
                <c:pt idx="6">
                  <c:v>0</c:v>
                </c:pt>
              </c:numCache>
            </c:numRef>
          </c:val>
          <c:smooth val="0"/>
          <c:extLst>
            <c:ext xmlns:c16="http://schemas.microsoft.com/office/drawing/2014/chart" uri="{C3380CC4-5D6E-409C-BE32-E72D297353CC}">
              <c16:uniqueId val="{00000002-005D-41BE-899C-252A83A1A75F}"/>
            </c:ext>
          </c:extLst>
        </c:ser>
        <c:ser>
          <c:idx val="3"/>
          <c:order val="3"/>
          <c:tx>
            <c:strRef>
              <c:f>Sheet1!$E$1</c:f>
              <c:strCache>
                <c:ptCount val="1"/>
                <c:pt idx="0">
                  <c:v>دیپلم</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Sheet1!$A$2:$A$8</c:f>
              <c:strCache>
                <c:ptCount val="7"/>
                <c:pt idx="0">
                  <c:v>15-19</c:v>
                </c:pt>
                <c:pt idx="1">
                  <c:v>20-24</c:v>
                </c:pt>
                <c:pt idx="2">
                  <c:v>25-29</c:v>
                </c:pt>
                <c:pt idx="3">
                  <c:v>30-34</c:v>
                </c:pt>
                <c:pt idx="4">
                  <c:v>35-39</c:v>
                </c:pt>
                <c:pt idx="5">
                  <c:v>40-44</c:v>
                </c:pt>
                <c:pt idx="6">
                  <c:v>45-49</c:v>
                </c:pt>
              </c:strCache>
            </c:strRef>
          </c:cat>
          <c:val>
            <c:numRef>
              <c:f>Sheet1!$E$2:$E$8</c:f>
              <c:numCache>
                <c:formatCode>General</c:formatCode>
                <c:ptCount val="7"/>
                <c:pt idx="0">
                  <c:v>61</c:v>
                </c:pt>
                <c:pt idx="1">
                  <c:v>286</c:v>
                </c:pt>
                <c:pt idx="2">
                  <c:v>292</c:v>
                </c:pt>
                <c:pt idx="3">
                  <c:v>208</c:v>
                </c:pt>
                <c:pt idx="4">
                  <c:v>95</c:v>
                </c:pt>
                <c:pt idx="5">
                  <c:v>16</c:v>
                </c:pt>
                <c:pt idx="6">
                  <c:v>2</c:v>
                </c:pt>
              </c:numCache>
            </c:numRef>
          </c:val>
          <c:smooth val="0"/>
          <c:extLst>
            <c:ext xmlns:c16="http://schemas.microsoft.com/office/drawing/2014/chart" uri="{C3380CC4-5D6E-409C-BE32-E72D297353CC}">
              <c16:uniqueId val="{00000003-005D-41BE-899C-252A83A1A75F}"/>
            </c:ext>
          </c:extLst>
        </c:ser>
        <c:ser>
          <c:idx val="4"/>
          <c:order val="4"/>
          <c:tx>
            <c:strRef>
              <c:f>Sheet1!$F$1</c:f>
              <c:strCache>
                <c:ptCount val="1"/>
                <c:pt idx="0">
                  <c:v>فوق دیپلم</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Sheet1!$A$2:$A$8</c:f>
              <c:strCache>
                <c:ptCount val="7"/>
                <c:pt idx="0">
                  <c:v>15-19</c:v>
                </c:pt>
                <c:pt idx="1">
                  <c:v>20-24</c:v>
                </c:pt>
                <c:pt idx="2">
                  <c:v>25-29</c:v>
                </c:pt>
                <c:pt idx="3">
                  <c:v>30-34</c:v>
                </c:pt>
                <c:pt idx="4">
                  <c:v>35-39</c:v>
                </c:pt>
                <c:pt idx="5">
                  <c:v>40-44</c:v>
                </c:pt>
                <c:pt idx="6">
                  <c:v>45-49</c:v>
                </c:pt>
              </c:strCache>
            </c:strRef>
          </c:cat>
          <c:val>
            <c:numRef>
              <c:f>Sheet1!$F$2:$F$8</c:f>
              <c:numCache>
                <c:formatCode>General</c:formatCode>
                <c:ptCount val="7"/>
                <c:pt idx="0">
                  <c:v>0</c:v>
                </c:pt>
                <c:pt idx="1">
                  <c:v>25</c:v>
                </c:pt>
                <c:pt idx="2">
                  <c:v>52</c:v>
                </c:pt>
                <c:pt idx="3">
                  <c:v>41</c:v>
                </c:pt>
                <c:pt idx="4">
                  <c:v>26</c:v>
                </c:pt>
                <c:pt idx="5">
                  <c:v>0</c:v>
                </c:pt>
                <c:pt idx="6">
                  <c:v>0</c:v>
                </c:pt>
              </c:numCache>
            </c:numRef>
          </c:val>
          <c:smooth val="0"/>
          <c:extLst>
            <c:ext xmlns:c16="http://schemas.microsoft.com/office/drawing/2014/chart" uri="{C3380CC4-5D6E-409C-BE32-E72D297353CC}">
              <c16:uniqueId val="{00000004-005D-41BE-899C-252A83A1A75F}"/>
            </c:ext>
          </c:extLst>
        </c:ser>
        <c:ser>
          <c:idx val="5"/>
          <c:order val="5"/>
          <c:tx>
            <c:strRef>
              <c:f>Sheet1!$G$1</c:f>
              <c:strCache>
                <c:ptCount val="1"/>
                <c:pt idx="0">
                  <c:v>لیسانس</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Sheet1!$A$2:$A$8</c:f>
              <c:strCache>
                <c:ptCount val="7"/>
                <c:pt idx="0">
                  <c:v>15-19</c:v>
                </c:pt>
                <c:pt idx="1">
                  <c:v>20-24</c:v>
                </c:pt>
                <c:pt idx="2">
                  <c:v>25-29</c:v>
                </c:pt>
                <c:pt idx="3">
                  <c:v>30-34</c:v>
                </c:pt>
                <c:pt idx="4">
                  <c:v>35-39</c:v>
                </c:pt>
                <c:pt idx="5">
                  <c:v>40-44</c:v>
                </c:pt>
                <c:pt idx="6">
                  <c:v>45-49</c:v>
                </c:pt>
              </c:strCache>
            </c:strRef>
          </c:cat>
          <c:val>
            <c:numRef>
              <c:f>Sheet1!$G$2:$G$8</c:f>
              <c:numCache>
                <c:formatCode>General</c:formatCode>
                <c:ptCount val="7"/>
                <c:pt idx="0">
                  <c:v>1</c:v>
                </c:pt>
                <c:pt idx="1">
                  <c:v>46</c:v>
                </c:pt>
                <c:pt idx="2">
                  <c:v>117</c:v>
                </c:pt>
                <c:pt idx="3">
                  <c:v>147</c:v>
                </c:pt>
                <c:pt idx="4">
                  <c:v>63</c:v>
                </c:pt>
                <c:pt idx="5">
                  <c:v>11</c:v>
                </c:pt>
                <c:pt idx="6">
                  <c:v>0</c:v>
                </c:pt>
              </c:numCache>
            </c:numRef>
          </c:val>
          <c:smooth val="0"/>
          <c:extLst>
            <c:ext xmlns:c16="http://schemas.microsoft.com/office/drawing/2014/chart" uri="{C3380CC4-5D6E-409C-BE32-E72D297353CC}">
              <c16:uniqueId val="{00000005-005D-41BE-899C-252A83A1A75F}"/>
            </c:ext>
          </c:extLst>
        </c:ser>
        <c:ser>
          <c:idx val="6"/>
          <c:order val="6"/>
          <c:tx>
            <c:strRef>
              <c:f>Sheet1!$H$1</c:f>
              <c:strCache>
                <c:ptCount val="1"/>
                <c:pt idx="0">
                  <c:v>فوق لیسانس  و بالاتر</c:v>
                </c:pt>
              </c:strCache>
            </c:strRef>
          </c:tx>
          <c:spPr>
            <a:ln w="28575" cap="rnd">
              <a:solidFill>
                <a:srgbClr val="66FFFF"/>
              </a:solidFill>
              <a:round/>
            </a:ln>
            <a:effectLst/>
          </c:spPr>
          <c:marker>
            <c:symbol val="circle"/>
            <c:size val="5"/>
            <c:spPr>
              <a:solidFill>
                <a:schemeClr val="accent1">
                  <a:lumMod val="60000"/>
                </a:schemeClr>
              </a:solidFill>
              <a:ln w="9525">
                <a:solidFill>
                  <a:srgbClr val="66FFFF"/>
                </a:solidFill>
              </a:ln>
              <a:effectLst/>
            </c:spPr>
          </c:marker>
          <c:cat>
            <c:strRef>
              <c:f>Sheet1!$A$2:$A$8</c:f>
              <c:strCache>
                <c:ptCount val="7"/>
                <c:pt idx="0">
                  <c:v>15-19</c:v>
                </c:pt>
                <c:pt idx="1">
                  <c:v>20-24</c:v>
                </c:pt>
                <c:pt idx="2">
                  <c:v>25-29</c:v>
                </c:pt>
                <c:pt idx="3">
                  <c:v>30-34</c:v>
                </c:pt>
                <c:pt idx="4">
                  <c:v>35-39</c:v>
                </c:pt>
                <c:pt idx="5">
                  <c:v>40-44</c:v>
                </c:pt>
                <c:pt idx="6">
                  <c:v>45-49</c:v>
                </c:pt>
              </c:strCache>
            </c:strRef>
          </c:cat>
          <c:val>
            <c:numRef>
              <c:f>Sheet1!$H$2:$H$8</c:f>
              <c:numCache>
                <c:formatCode>General</c:formatCode>
                <c:ptCount val="7"/>
                <c:pt idx="0">
                  <c:v>0</c:v>
                </c:pt>
                <c:pt idx="1">
                  <c:v>1</c:v>
                </c:pt>
                <c:pt idx="2">
                  <c:v>12</c:v>
                </c:pt>
                <c:pt idx="3">
                  <c:v>26</c:v>
                </c:pt>
                <c:pt idx="4">
                  <c:v>10</c:v>
                </c:pt>
                <c:pt idx="5">
                  <c:v>1</c:v>
                </c:pt>
                <c:pt idx="6">
                  <c:v>0</c:v>
                </c:pt>
              </c:numCache>
            </c:numRef>
          </c:val>
          <c:smooth val="0"/>
          <c:extLst>
            <c:ext xmlns:c16="http://schemas.microsoft.com/office/drawing/2014/chart" uri="{C3380CC4-5D6E-409C-BE32-E72D297353CC}">
              <c16:uniqueId val="{00000006-005D-41BE-899C-252A83A1A75F}"/>
            </c:ext>
          </c:extLst>
        </c:ser>
        <c:dLbls>
          <c:showLegendKey val="0"/>
          <c:showVal val="0"/>
          <c:showCatName val="0"/>
          <c:showSerName val="0"/>
          <c:showPercent val="0"/>
          <c:showBubbleSize val="0"/>
        </c:dLbls>
        <c:marker val="1"/>
        <c:smooth val="0"/>
        <c:axId val="194278600"/>
        <c:axId val="194278992"/>
      </c:lineChart>
      <c:catAx>
        <c:axId val="194278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4278992"/>
        <c:crosses val="autoZero"/>
        <c:auto val="1"/>
        <c:lblAlgn val="ctr"/>
        <c:lblOffset val="100"/>
        <c:noMultiLvlLbl val="0"/>
      </c:catAx>
      <c:valAx>
        <c:axId val="1942789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42786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rgbClr val="FF0000"/>
                </a:solidFill>
                <a:latin typeface="+mn-lt"/>
                <a:ea typeface="+mn-ea"/>
                <a:cs typeface="B Nazanin" panose="00000400000000000000" pitchFamily="2" charset="-78"/>
              </a:defRPr>
            </a:pPr>
            <a:r>
              <a:rPr lang="fa-IR" sz="1800" b="1" dirty="0" smtClean="0">
                <a:solidFill>
                  <a:srgbClr val="FF0000"/>
                </a:solidFill>
                <a:cs typeface="B Nazanin" panose="00000400000000000000" pitchFamily="2" charset="-78"/>
              </a:rPr>
              <a:t>تعداد</a:t>
            </a:r>
            <a:r>
              <a:rPr lang="fa-IR" sz="1800" b="1" baseline="0" dirty="0" smtClean="0">
                <a:solidFill>
                  <a:srgbClr val="FF0000"/>
                </a:solidFill>
                <a:cs typeface="B Nazanin" panose="00000400000000000000" pitchFamily="2" charset="-78"/>
              </a:rPr>
              <a:t> نوزادان متولد شده در بازه 60 ساله اخیر</a:t>
            </a:r>
            <a:endParaRPr lang="en-US" sz="1800" b="1" dirty="0">
              <a:solidFill>
                <a:srgbClr val="FF0000"/>
              </a:solidFill>
              <a:cs typeface="B Nazanin" panose="00000400000000000000" pitchFamily="2" charset="-78"/>
            </a:endParaRPr>
          </a:p>
        </c:rich>
      </c:tx>
      <c:layout>
        <c:manualLayout>
          <c:xMode val="edge"/>
          <c:yMode val="edge"/>
          <c:x val="0.33866458652490117"/>
          <c:y val="0.10468799878533204"/>
        </c:manualLayout>
      </c:layout>
      <c:overlay val="0"/>
      <c:spPr>
        <a:solidFill>
          <a:schemeClr val="accent5">
            <a:lumMod val="20000"/>
            <a:lumOff val="80000"/>
          </a:schemeClr>
        </a:solidFill>
        <a:ln>
          <a:noFill/>
        </a:ln>
        <a:effectLst/>
      </c:spPr>
      <c:txPr>
        <a:bodyPr rot="0" spcFirstLastPara="1" vertOverflow="ellipsis" vert="horz" wrap="square" anchor="ctr" anchorCtr="1"/>
        <a:lstStyle/>
        <a:p>
          <a:pPr>
            <a:defRPr sz="1800" b="1" i="0" u="none" strike="noStrike" kern="1200" spc="0" baseline="0">
              <a:solidFill>
                <a:srgbClr val="FF0000"/>
              </a:solidFill>
              <a:latin typeface="+mn-lt"/>
              <a:ea typeface="+mn-ea"/>
              <a:cs typeface="B Nazanin" panose="00000400000000000000" pitchFamily="2" charset="-78"/>
            </a:defRPr>
          </a:pPr>
          <a:endParaRPr lang="en-US"/>
        </a:p>
      </c:txPr>
    </c:title>
    <c:autoTitleDeleted val="0"/>
    <c:plotArea>
      <c:layout>
        <c:manualLayout>
          <c:layoutTarget val="inner"/>
          <c:xMode val="edge"/>
          <c:yMode val="edge"/>
          <c:x val="0.10003611447122394"/>
          <c:y val="9.1678048639102547E-2"/>
          <c:w val="0.89996388552877604"/>
          <c:h val="0.81083234936275805"/>
        </c:manualLayout>
      </c:layout>
      <c:barChart>
        <c:barDir val="col"/>
        <c:grouping val="clustered"/>
        <c:varyColors val="0"/>
        <c:ser>
          <c:idx val="0"/>
          <c:order val="0"/>
          <c:spPr>
            <a:solidFill>
              <a:schemeClr val="accent1"/>
            </a:solidFill>
            <a:ln>
              <a:noFill/>
            </a:ln>
            <a:effectLst/>
          </c:spPr>
          <c:invertIfNegative val="0"/>
          <c:dPt>
            <c:idx val="19"/>
            <c:invertIfNegative val="0"/>
            <c:bubble3D val="0"/>
            <c:spPr>
              <a:solidFill>
                <a:srgbClr val="FF0000"/>
              </a:solidFill>
              <a:ln>
                <a:noFill/>
              </a:ln>
              <a:effectLst/>
            </c:spPr>
            <c:extLst>
              <c:ext xmlns:c16="http://schemas.microsoft.com/office/drawing/2014/chart" uri="{C3380CC4-5D6E-409C-BE32-E72D297353CC}">
                <c16:uniqueId val="{00000001-01B8-4044-A5AC-403246746A38}"/>
              </c:ext>
            </c:extLst>
          </c:dPt>
          <c:dPt>
            <c:idx val="41"/>
            <c:invertIfNegative val="0"/>
            <c:bubble3D val="0"/>
            <c:spPr>
              <a:solidFill>
                <a:schemeClr val="tx1"/>
              </a:solidFill>
              <a:ln>
                <a:noFill/>
              </a:ln>
              <a:effectLst/>
            </c:spPr>
            <c:extLst>
              <c:ext xmlns:c16="http://schemas.microsoft.com/office/drawing/2014/chart" uri="{C3380CC4-5D6E-409C-BE32-E72D297353CC}">
                <c16:uniqueId val="{00000003-01B8-4044-A5AC-403246746A38}"/>
              </c:ext>
            </c:extLst>
          </c:dPt>
          <c:dPt>
            <c:idx val="57"/>
            <c:invertIfNegative val="0"/>
            <c:bubble3D val="0"/>
            <c:spPr>
              <a:solidFill>
                <a:srgbClr val="00B050"/>
              </a:solidFill>
              <a:ln>
                <a:noFill/>
              </a:ln>
              <a:effectLst/>
            </c:spPr>
            <c:extLst>
              <c:ext xmlns:c16="http://schemas.microsoft.com/office/drawing/2014/chart" uri="{C3380CC4-5D6E-409C-BE32-E72D297353CC}">
                <c16:uniqueId val="{00000005-01B8-4044-A5AC-403246746A38}"/>
              </c:ext>
            </c:extLst>
          </c:dPt>
          <c:cat>
            <c:numRef>
              <c:f>Sheet3!$B$2:$B$62</c:f>
              <c:numCache>
                <c:formatCode>General</c:formatCode>
                <c:ptCount val="61"/>
                <c:pt idx="0">
                  <c:v>1338</c:v>
                </c:pt>
                <c:pt idx="1">
                  <c:v>1339</c:v>
                </c:pt>
                <c:pt idx="2">
                  <c:v>1340</c:v>
                </c:pt>
                <c:pt idx="3">
                  <c:v>1341</c:v>
                </c:pt>
                <c:pt idx="4">
                  <c:v>1342</c:v>
                </c:pt>
                <c:pt idx="5">
                  <c:v>1343</c:v>
                </c:pt>
                <c:pt idx="6">
                  <c:v>1344</c:v>
                </c:pt>
                <c:pt idx="7">
                  <c:v>1345</c:v>
                </c:pt>
                <c:pt idx="8">
                  <c:v>1346</c:v>
                </c:pt>
                <c:pt idx="9">
                  <c:v>1347</c:v>
                </c:pt>
                <c:pt idx="10">
                  <c:v>1348</c:v>
                </c:pt>
                <c:pt idx="11">
                  <c:v>1349</c:v>
                </c:pt>
                <c:pt idx="12">
                  <c:v>1350</c:v>
                </c:pt>
                <c:pt idx="13">
                  <c:v>1351</c:v>
                </c:pt>
                <c:pt idx="14">
                  <c:v>1352</c:v>
                </c:pt>
                <c:pt idx="15">
                  <c:v>1353</c:v>
                </c:pt>
                <c:pt idx="16">
                  <c:v>1354</c:v>
                </c:pt>
                <c:pt idx="17">
                  <c:v>1355</c:v>
                </c:pt>
                <c:pt idx="18">
                  <c:v>1356</c:v>
                </c:pt>
                <c:pt idx="19">
                  <c:v>1357</c:v>
                </c:pt>
                <c:pt idx="20">
                  <c:v>1358</c:v>
                </c:pt>
                <c:pt idx="21">
                  <c:v>1359</c:v>
                </c:pt>
                <c:pt idx="22">
                  <c:v>1360</c:v>
                </c:pt>
                <c:pt idx="23">
                  <c:v>1361</c:v>
                </c:pt>
                <c:pt idx="24">
                  <c:v>1362</c:v>
                </c:pt>
                <c:pt idx="25">
                  <c:v>1363</c:v>
                </c:pt>
                <c:pt idx="26">
                  <c:v>1364</c:v>
                </c:pt>
                <c:pt idx="27">
                  <c:v>1365</c:v>
                </c:pt>
                <c:pt idx="28">
                  <c:v>1366</c:v>
                </c:pt>
                <c:pt idx="29">
                  <c:v>1367</c:v>
                </c:pt>
                <c:pt idx="30">
                  <c:v>1368</c:v>
                </c:pt>
                <c:pt idx="31">
                  <c:v>1369</c:v>
                </c:pt>
                <c:pt idx="32">
                  <c:v>1370</c:v>
                </c:pt>
                <c:pt idx="33">
                  <c:v>1371</c:v>
                </c:pt>
                <c:pt idx="34">
                  <c:v>1372</c:v>
                </c:pt>
                <c:pt idx="35">
                  <c:v>1373</c:v>
                </c:pt>
                <c:pt idx="36">
                  <c:v>1374</c:v>
                </c:pt>
                <c:pt idx="37">
                  <c:v>1375</c:v>
                </c:pt>
                <c:pt idx="38">
                  <c:v>1376</c:v>
                </c:pt>
                <c:pt idx="39">
                  <c:v>1377</c:v>
                </c:pt>
                <c:pt idx="40">
                  <c:v>1378</c:v>
                </c:pt>
                <c:pt idx="41">
                  <c:v>1379</c:v>
                </c:pt>
                <c:pt idx="42">
                  <c:v>1380</c:v>
                </c:pt>
                <c:pt idx="43">
                  <c:v>1381</c:v>
                </c:pt>
                <c:pt idx="44">
                  <c:v>1382</c:v>
                </c:pt>
                <c:pt idx="45">
                  <c:v>1383</c:v>
                </c:pt>
                <c:pt idx="46">
                  <c:v>1384</c:v>
                </c:pt>
                <c:pt idx="47">
                  <c:v>1385</c:v>
                </c:pt>
                <c:pt idx="48">
                  <c:v>1386</c:v>
                </c:pt>
                <c:pt idx="49">
                  <c:v>1387</c:v>
                </c:pt>
                <c:pt idx="50">
                  <c:v>1388</c:v>
                </c:pt>
                <c:pt idx="51">
                  <c:v>1389</c:v>
                </c:pt>
                <c:pt idx="52">
                  <c:v>1390</c:v>
                </c:pt>
                <c:pt idx="53">
                  <c:v>1391</c:v>
                </c:pt>
                <c:pt idx="54">
                  <c:v>1392</c:v>
                </c:pt>
                <c:pt idx="55">
                  <c:v>1393</c:v>
                </c:pt>
                <c:pt idx="56">
                  <c:v>1394</c:v>
                </c:pt>
                <c:pt idx="57">
                  <c:v>1395</c:v>
                </c:pt>
                <c:pt idx="58">
                  <c:v>1396</c:v>
                </c:pt>
                <c:pt idx="59">
                  <c:v>1397</c:v>
                </c:pt>
                <c:pt idx="60">
                  <c:v>1398</c:v>
                </c:pt>
              </c:numCache>
            </c:numRef>
          </c:cat>
          <c:val>
            <c:numRef>
              <c:f>Sheet3!$C$2:$C$62</c:f>
              <c:numCache>
                <c:formatCode>#,##0</c:formatCode>
                <c:ptCount val="61"/>
                <c:pt idx="0">
                  <c:v>864846</c:v>
                </c:pt>
                <c:pt idx="1">
                  <c:v>876206</c:v>
                </c:pt>
                <c:pt idx="2">
                  <c:v>902260</c:v>
                </c:pt>
                <c:pt idx="3">
                  <c:v>957500</c:v>
                </c:pt>
                <c:pt idx="4">
                  <c:v>920967</c:v>
                </c:pt>
                <c:pt idx="5">
                  <c:v>1118911</c:v>
                </c:pt>
                <c:pt idx="6">
                  <c:v>1188346</c:v>
                </c:pt>
                <c:pt idx="7">
                  <c:v>1102848</c:v>
                </c:pt>
                <c:pt idx="8">
                  <c:v>1014321</c:v>
                </c:pt>
                <c:pt idx="9">
                  <c:v>1046134</c:v>
                </c:pt>
                <c:pt idx="10">
                  <c:v>1107910</c:v>
                </c:pt>
                <c:pt idx="11">
                  <c:v>1190957</c:v>
                </c:pt>
                <c:pt idx="12">
                  <c:v>1235025</c:v>
                </c:pt>
                <c:pt idx="13">
                  <c:v>1138843</c:v>
                </c:pt>
                <c:pt idx="14">
                  <c:v>1199777</c:v>
                </c:pt>
                <c:pt idx="15">
                  <c:v>1248256</c:v>
                </c:pt>
                <c:pt idx="16">
                  <c:v>1339267</c:v>
                </c:pt>
                <c:pt idx="17">
                  <c:v>1399977</c:v>
                </c:pt>
                <c:pt idx="18">
                  <c:v>1406204</c:v>
                </c:pt>
                <c:pt idx="19">
                  <c:v>1373738</c:v>
                </c:pt>
                <c:pt idx="20">
                  <c:v>1688942</c:v>
                </c:pt>
                <c:pt idx="21">
                  <c:v>2451765</c:v>
                </c:pt>
                <c:pt idx="22">
                  <c:v>2419951</c:v>
                </c:pt>
                <c:pt idx="23">
                  <c:v>2097957</c:v>
                </c:pt>
                <c:pt idx="24">
                  <c:v>2203560</c:v>
                </c:pt>
                <c:pt idx="25">
                  <c:v>2068279</c:v>
                </c:pt>
                <c:pt idx="26">
                  <c:v>2031969</c:v>
                </c:pt>
                <c:pt idx="27">
                  <c:v>2256971</c:v>
                </c:pt>
                <c:pt idx="28">
                  <c:v>1832722</c:v>
                </c:pt>
                <c:pt idx="29">
                  <c:v>1942936</c:v>
                </c:pt>
                <c:pt idx="30">
                  <c:v>1789817</c:v>
                </c:pt>
                <c:pt idx="31">
                  <c:v>1726488</c:v>
                </c:pt>
                <c:pt idx="32">
                  <c:v>1592898</c:v>
                </c:pt>
                <c:pt idx="33">
                  <c:v>1433243</c:v>
                </c:pt>
                <c:pt idx="34">
                  <c:v>1388017</c:v>
                </c:pt>
                <c:pt idx="35">
                  <c:v>1426784</c:v>
                </c:pt>
                <c:pt idx="36">
                  <c:v>1205372</c:v>
                </c:pt>
                <c:pt idx="37">
                  <c:v>1187903</c:v>
                </c:pt>
                <c:pt idx="38">
                  <c:v>1179260</c:v>
                </c:pt>
                <c:pt idx="39">
                  <c:v>1186659</c:v>
                </c:pt>
                <c:pt idx="40">
                  <c:v>1174279</c:v>
                </c:pt>
                <c:pt idx="41">
                  <c:v>1095165</c:v>
                </c:pt>
                <c:pt idx="42">
                  <c:v>1110836</c:v>
                </c:pt>
                <c:pt idx="43">
                  <c:v>1122104</c:v>
                </c:pt>
                <c:pt idx="44">
                  <c:v>1171573</c:v>
                </c:pt>
                <c:pt idx="45">
                  <c:v>1154368</c:v>
                </c:pt>
                <c:pt idx="46">
                  <c:v>1239408</c:v>
                </c:pt>
                <c:pt idx="47">
                  <c:v>1253912</c:v>
                </c:pt>
                <c:pt idx="48">
                  <c:v>1286716</c:v>
                </c:pt>
                <c:pt idx="49">
                  <c:v>1300166</c:v>
                </c:pt>
                <c:pt idx="50">
                  <c:v>1348546</c:v>
                </c:pt>
                <c:pt idx="51">
                  <c:v>1363547</c:v>
                </c:pt>
                <c:pt idx="52">
                  <c:v>1382229</c:v>
                </c:pt>
                <c:pt idx="53">
                  <c:v>1421689</c:v>
                </c:pt>
                <c:pt idx="54">
                  <c:v>1471834</c:v>
                </c:pt>
                <c:pt idx="55">
                  <c:v>1534362</c:v>
                </c:pt>
                <c:pt idx="56">
                  <c:v>1570219</c:v>
                </c:pt>
                <c:pt idx="57">
                  <c:v>1528053</c:v>
                </c:pt>
                <c:pt idx="58">
                  <c:v>1487913</c:v>
                </c:pt>
                <c:pt idx="59">
                  <c:v>1367000</c:v>
                </c:pt>
                <c:pt idx="60">
                  <c:v>1210000</c:v>
                </c:pt>
              </c:numCache>
            </c:numRef>
          </c:val>
          <c:extLst>
            <c:ext xmlns:c16="http://schemas.microsoft.com/office/drawing/2014/chart" uri="{C3380CC4-5D6E-409C-BE32-E72D297353CC}">
              <c16:uniqueId val="{0000000E-01B8-4044-A5AC-403246746A38}"/>
            </c:ext>
          </c:extLst>
        </c:ser>
        <c:dLbls>
          <c:showLegendKey val="0"/>
          <c:showVal val="0"/>
          <c:showCatName val="0"/>
          <c:showSerName val="0"/>
          <c:showPercent val="0"/>
          <c:showBubbleSize val="0"/>
        </c:dLbls>
        <c:gapWidth val="219"/>
        <c:overlap val="-27"/>
        <c:axId val="194277424"/>
        <c:axId val="194280560"/>
      </c:barChart>
      <c:catAx>
        <c:axId val="194277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chemeClr val="tx1"/>
                </a:solidFill>
                <a:latin typeface="+mn-lt"/>
                <a:ea typeface="+mn-ea"/>
                <a:cs typeface="+mn-cs"/>
              </a:defRPr>
            </a:pPr>
            <a:endParaRPr lang="en-US"/>
          </a:p>
        </c:txPr>
        <c:crossAx val="194280560"/>
        <c:crosses val="autoZero"/>
        <c:auto val="1"/>
        <c:lblAlgn val="ctr"/>
        <c:lblOffset val="100"/>
        <c:noMultiLvlLbl val="0"/>
      </c:catAx>
      <c:valAx>
        <c:axId val="19428056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1942774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rgbClr val="FF0000"/>
                </a:solidFill>
                <a:latin typeface="+mn-lt"/>
                <a:ea typeface="+mn-ea"/>
                <a:cs typeface="B Nazanin" panose="00000400000000000000" pitchFamily="2" charset="-78"/>
              </a:defRPr>
            </a:pPr>
            <a:r>
              <a:rPr lang="fa-IR" sz="1800" b="1" dirty="0" smtClean="0">
                <a:solidFill>
                  <a:srgbClr val="FF0000"/>
                </a:solidFill>
                <a:cs typeface="B Nazanin" panose="00000400000000000000" pitchFamily="2" charset="-78"/>
              </a:rPr>
              <a:t>تعداد</a:t>
            </a:r>
            <a:r>
              <a:rPr lang="fa-IR" sz="1800" b="1" baseline="0" dirty="0" smtClean="0">
                <a:solidFill>
                  <a:srgbClr val="FF0000"/>
                </a:solidFill>
                <a:cs typeface="B Nazanin" panose="00000400000000000000" pitchFamily="2" charset="-78"/>
              </a:rPr>
              <a:t> نوزادان متولد شده در بازه 60 ساله اخیر</a:t>
            </a:r>
            <a:endParaRPr lang="en-US" sz="1800" b="1" dirty="0">
              <a:solidFill>
                <a:srgbClr val="FF0000"/>
              </a:solidFill>
              <a:cs typeface="B Nazanin" panose="00000400000000000000" pitchFamily="2" charset="-78"/>
            </a:endParaRPr>
          </a:p>
        </c:rich>
      </c:tx>
      <c:layout>
        <c:manualLayout>
          <c:xMode val="edge"/>
          <c:yMode val="edge"/>
          <c:x val="0.41983315502622182"/>
          <c:y val="0.10468799878533204"/>
        </c:manualLayout>
      </c:layout>
      <c:overlay val="0"/>
      <c:spPr>
        <a:solidFill>
          <a:schemeClr val="accent5">
            <a:lumMod val="20000"/>
            <a:lumOff val="80000"/>
          </a:schemeClr>
        </a:solidFill>
        <a:ln cmpd="thickThin">
          <a:solidFill>
            <a:schemeClr val="tx1"/>
          </a:solidFill>
        </a:ln>
        <a:effectLst/>
      </c:spPr>
      <c:txPr>
        <a:bodyPr rot="0" spcFirstLastPara="1" vertOverflow="ellipsis" vert="horz" wrap="square" anchor="ctr" anchorCtr="1"/>
        <a:lstStyle/>
        <a:p>
          <a:pPr>
            <a:defRPr sz="1800" b="1" i="0" u="none" strike="noStrike" kern="1200" spc="0" baseline="0">
              <a:solidFill>
                <a:srgbClr val="FF0000"/>
              </a:solidFill>
              <a:latin typeface="+mn-lt"/>
              <a:ea typeface="+mn-ea"/>
              <a:cs typeface="B Nazanin" panose="00000400000000000000" pitchFamily="2" charset="-78"/>
            </a:defRPr>
          </a:pPr>
          <a:endParaRPr lang="en-US"/>
        </a:p>
      </c:txPr>
    </c:title>
    <c:autoTitleDeleted val="0"/>
    <c:plotArea>
      <c:layout>
        <c:manualLayout>
          <c:layoutTarget val="inner"/>
          <c:xMode val="edge"/>
          <c:yMode val="edge"/>
          <c:x val="0.10003611447122394"/>
          <c:y val="9.1678048639102547E-2"/>
          <c:w val="0.89996388552877604"/>
          <c:h val="0.81083234936275805"/>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CE10BC"/>
              </a:solidFill>
              <a:ln>
                <a:noFill/>
              </a:ln>
              <a:effectLst/>
            </c:spPr>
            <c:extLst>
              <c:ext xmlns:c16="http://schemas.microsoft.com/office/drawing/2014/chart" uri="{C3380CC4-5D6E-409C-BE32-E72D297353CC}">
                <c16:uniqueId val="{00000006-DFD2-4D33-AA86-5E58B6001338}"/>
              </c:ext>
            </c:extLst>
          </c:dPt>
          <c:dPt>
            <c:idx val="19"/>
            <c:invertIfNegative val="0"/>
            <c:bubble3D val="0"/>
            <c:spPr>
              <a:solidFill>
                <a:srgbClr val="FF0000"/>
              </a:solidFill>
              <a:ln>
                <a:noFill/>
              </a:ln>
              <a:effectLst/>
            </c:spPr>
            <c:extLst>
              <c:ext xmlns:c16="http://schemas.microsoft.com/office/drawing/2014/chart" uri="{C3380CC4-5D6E-409C-BE32-E72D297353CC}">
                <c16:uniqueId val="{00000001-01B8-4044-A5AC-403246746A38}"/>
              </c:ext>
            </c:extLst>
          </c:dPt>
          <c:dPt>
            <c:idx val="21"/>
            <c:invertIfNegative val="0"/>
            <c:bubble3D val="0"/>
            <c:spPr>
              <a:solidFill>
                <a:srgbClr val="00B050"/>
              </a:solidFill>
              <a:ln>
                <a:noFill/>
              </a:ln>
              <a:effectLst/>
            </c:spPr>
            <c:extLst>
              <c:ext xmlns:c16="http://schemas.microsoft.com/office/drawing/2014/chart" uri="{C3380CC4-5D6E-409C-BE32-E72D297353CC}">
                <c16:uniqueId val="{00000006-01B8-4044-A5AC-403246746A38}"/>
              </c:ext>
            </c:extLst>
          </c:dPt>
          <c:dPt>
            <c:idx val="41"/>
            <c:invertIfNegative val="0"/>
            <c:bubble3D val="0"/>
            <c:spPr>
              <a:solidFill>
                <a:schemeClr val="tx1"/>
              </a:solidFill>
              <a:ln>
                <a:noFill/>
              </a:ln>
              <a:effectLst/>
            </c:spPr>
            <c:extLst>
              <c:ext xmlns:c16="http://schemas.microsoft.com/office/drawing/2014/chart" uri="{C3380CC4-5D6E-409C-BE32-E72D297353CC}">
                <c16:uniqueId val="{00000003-01B8-4044-A5AC-403246746A38}"/>
              </c:ext>
            </c:extLst>
          </c:dPt>
          <c:dPt>
            <c:idx val="56"/>
            <c:invertIfNegative val="0"/>
            <c:bubble3D val="0"/>
            <c:spPr>
              <a:solidFill>
                <a:srgbClr val="00B050"/>
              </a:solidFill>
              <a:ln>
                <a:noFill/>
              </a:ln>
              <a:effectLst/>
            </c:spPr>
            <c:extLst>
              <c:ext xmlns:c16="http://schemas.microsoft.com/office/drawing/2014/chart" uri="{C3380CC4-5D6E-409C-BE32-E72D297353CC}">
                <c16:uniqueId val="{0000000A-01B8-4044-A5AC-403246746A38}"/>
              </c:ext>
            </c:extLst>
          </c:dPt>
          <c:dPt>
            <c:idx val="57"/>
            <c:invertIfNegative val="0"/>
            <c:bubble3D val="0"/>
            <c:spPr>
              <a:solidFill>
                <a:srgbClr val="0070C0"/>
              </a:solidFill>
              <a:ln>
                <a:noFill/>
              </a:ln>
              <a:effectLst/>
            </c:spPr>
            <c:extLst>
              <c:ext xmlns:c16="http://schemas.microsoft.com/office/drawing/2014/chart" uri="{C3380CC4-5D6E-409C-BE32-E72D297353CC}">
                <c16:uniqueId val="{00000005-01B8-4044-A5AC-403246746A38}"/>
              </c:ext>
            </c:extLst>
          </c:dPt>
          <c:dPt>
            <c:idx val="60"/>
            <c:invertIfNegative val="0"/>
            <c:bubble3D val="0"/>
            <c:spPr>
              <a:solidFill>
                <a:srgbClr val="CE10BC"/>
              </a:solidFill>
              <a:ln>
                <a:noFill/>
              </a:ln>
              <a:effectLst/>
            </c:spPr>
            <c:extLst>
              <c:ext xmlns:c16="http://schemas.microsoft.com/office/drawing/2014/chart" uri="{C3380CC4-5D6E-409C-BE32-E72D297353CC}">
                <c16:uniqueId val="{0000000D-01B8-4044-A5AC-403246746A38}"/>
              </c:ext>
            </c:extLst>
          </c:dPt>
          <c:dLbls>
            <c:dLbl>
              <c:idx val="0"/>
              <c:layout>
                <c:manualLayout>
                  <c:x val="3.0823507025817962E-2"/>
                  <c:y val="-0.1553434820685572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FD2-4D33-AA86-5E58B6001338}"/>
                </c:ext>
              </c:extLst>
            </c:dLbl>
            <c:dLbl>
              <c:idx val="19"/>
              <c:layout>
                <c:manualLayout>
                  <c:x val="-1.9240286432820674E-2"/>
                  <c:y val="-8.2997327584080127E-2"/>
                </c:manualLayout>
              </c:layout>
              <c:spPr>
                <a:solidFill>
                  <a:srgbClr val="66FFFF"/>
                </a:solidFill>
                <a:ln>
                  <a:solidFill>
                    <a:srgbClr val="FF0000"/>
                  </a:solidFill>
                </a:ln>
                <a:effectLst/>
              </c:spPr>
              <c:txPr>
                <a:bodyPr rot="0" spcFirstLastPara="1" vertOverflow="ellipsis" vert="horz" wrap="square" lIns="38100" tIns="19050" rIns="38100" bIns="19050" anchor="ctr" anchorCtr="0">
                  <a:spAutoFit/>
                </a:bodyPr>
                <a:lstStyle/>
                <a:p>
                  <a:pPr algn="ctr" rtl="0">
                    <a:defRPr lang="en-US" sz="16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1B8-4044-A5AC-403246746A38}"/>
                </c:ext>
              </c:extLst>
            </c:dLbl>
            <c:dLbl>
              <c:idx val="21"/>
              <c:layout>
                <c:manualLayout>
                  <c:x val="-6.6784265222605624E-2"/>
                  <c:y val="-1.8573677203849233E-2"/>
                </c:manualLayout>
              </c:layout>
              <c:spPr>
                <a:solidFill>
                  <a:srgbClr val="FFFF00"/>
                </a:solidFill>
                <a:ln>
                  <a:solidFill>
                    <a:srgbClr val="CE10BC"/>
                  </a:solid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9C0C8E"/>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1B8-4044-A5AC-403246746A38}"/>
                </c:ext>
              </c:extLst>
            </c:dLbl>
            <c:dLbl>
              <c:idx val="27"/>
              <c:layout>
                <c:manualLayout>
                  <c:x val="1.2329402810327185E-2"/>
                  <c:y val="-5.40325155021068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1B8-4044-A5AC-403246746A38}"/>
                </c:ext>
              </c:extLst>
            </c:dLbl>
            <c:dLbl>
              <c:idx val="41"/>
              <c:layout>
                <c:manualLayout>
                  <c:x val="1.0274502341937814E-3"/>
                  <c:y val="-0.11144206322309533"/>
                </c:manualLayout>
              </c:layout>
              <c:spPr>
                <a:solidFill>
                  <a:srgbClr val="66FFFF"/>
                </a:solidFill>
                <a:ln>
                  <a:solidFill>
                    <a:schemeClr val="tx1"/>
                  </a:solid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1B8-4044-A5AC-403246746A38}"/>
                </c:ext>
              </c:extLst>
            </c:dLbl>
            <c:dLbl>
              <c:idx val="55"/>
              <c:layout>
                <c:manualLayout>
                  <c:x val="-0.1714406279123408"/>
                  <c:y val="-0.1373225134329406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1B8-4044-A5AC-403246746A38}"/>
                </c:ext>
              </c:extLst>
            </c:dLbl>
            <c:dLbl>
              <c:idx val="56"/>
              <c:layout>
                <c:manualLayout>
                  <c:x val="-0.15344993518164349"/>
                  <c:y val="-0.282605744650894"/>
                </c:manualLayout>
              </c:layout>
              <c:tx>
                <c:rich>
                  <a:bodyPr rot="0" spcFirstLastPara="1" vertOverflow="ellipsis" vert="horz" wrap="square" lIns="38100" tIns="19050" rIns="38100" bIns="19050" anchor="ctr" anchorCtr="1">
                    <a:spAutoFit/>
                  </a:bodyPr>
                  <a:lstStyle/>
                  <a:p>
                    <a:pPr>
                      <a:defRPr sz="2400" b="0" i="0" u="none" strike="noStrike" kern="1200" baseline="0">
                        <a:solidFill>
                          <a:srgbClr val="0070C0"/>
                        </a:solidFill>
                        <a:latin typeface="+mn-lt"/>
                        <a:ea typeface="+mn-ea"/>
                        <a:cs typeface="+mn-cs"/>
                      </a:defRPr>
                    </a:pPr>
                    <a:r>
                      <a:rPr lang="en-US" sz="2400" b="1" dirty="0" smtClean="0">
                        <a:solidFill>
                          <a:srgbClr val="0070C0"/>
                        </a:solidFill>
                      </a:rPr>
                      <a:t>1.570.219</a:t>
                    </a:r>
                    <a:endParaRPr lang="en-US" sz="2400" dirty="0"/>
                  </a:p>
                </c:rich>
              </c:tx>
              <c:spPr>
                <a:solidFill>
                  <a:srgbClr val="FFFF00"/>
                </a:solidFill>
                <a:ln>
                  <a:solidFill>
                    <a:schemeClr val="accent2">
                      <a:lumMod val="75000"/>
                    </a:schemeClr>
                  </a:solidFill>
                </a:ln>
                <a:effectLst/>
              </c:spPr>
              <c:txPr>
                <a:bodyPr rot="0" spcFirstLastPara="1" vertOverflow="ellipsis" vert="horz" wrap="square" lIns="38100" tIns="19050" rIns="38100" bIns="19050" anchor="ctr" anchorCtr="1">
                  <a:spAutoFit/>
                </a:bodyPr>
                <a:lstStyle/>
                <a:p>
                  <a:pPr>
                    <a:defRPr sz="2400" b="0" i="0" u="none" strike="noStrike" kern="1200" baseline="0">
                      <a:solidFill>
                        <a:srgbClr val="0070C0"/>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1B8-4044-A5AC-403246746A38}"/>
                </c:ext>
              </c:extLst>
            </c:dLbl>
            <c:dLbl>
              <c:idx val="57"/>
              <c:layout>
                <c:manualLayout>
                  <c:x val="-0.10371099713215694"/>
                  <c:y val="-0.21294940488876296"/>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1B8-4044-A5AC-403246746A38}"/>
                </c:ext>
              </c:extLst>
            </c:dLbl>
            <c:dLbl>
              <c:idx val="58"/>
              <c:layout>
                <c:manualLayout>
                  <c:x val="-6.6671355299243645E-2"/>
                  <c:y val="-0.19105740999365653"/>
                </c:manualLayout>
              </c:layout>
              <c:spPr>
                <a:noFill/>
                <a:ln>
                  <a:noFill/>
                </a:ln>
                <a:effectLst/>
              </c:spPr>
              <c:txPr>
                <a:bodyPr rot="0" spcFirstLastPara="1" vertOverflow="ellipsis" vert="horz" wrap="square" lIns="38100" tIns="19050" rIns="38100" bIns="19050" anchor="ctr" anchorCtr="0">
                  <a:spAutoFit/>
                </a:bodyPr>
                <a:lstStyle/>
                <a:p>
                  <a:pPr algn="ctr" rtl="0">
                    <a:defRPr lang="en-US" sz="14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1B8-4044-A5AC-403246746A38}"/>
                </c:ext>
              </c:extLst>
            </c:dLbl>
            <c:dLbl>
              <c:idx val="59"/>
              <c:layout>
                <c:manualLayout>
                  <c:x val="-9.8635222482617475E-3"/>
                  <c:y val="-0.19214262988644265"/>
                </c:manualLayout>
              </c:layout>
              <c:tx>
                <c:rich>
                  <a:bodyPr rot="0" spcFirstLastPara="1" vertOverflow="ellipsis" vert="horz" wrap="square" lIns="38100" tIns="19050" rIns="38100" bIns="19050" anchor="ctr" anchorCtr="0">
                    <a:spAutoFit/>
                  </a:bodyPr>
                  <a:lstStyle/>
                  <a:p>
                    <a:pPr algn="ctr" rtl="0">
                      <a:defRPr lang="en-US" sz="1400" b="0" i="0" u="none" strike="noStrike" kern="1200" baseline="0">
                        <a:solidFill>
                          <a:srgbClr val="FF0000"/>
                        </a:solidFill>
                        <a:latin typeface="+mn-lt"/>
                        <a:ea typeface="+mn-ea"/>
                        <a:cs typeface="+mn-cs"/>
                      </a:defRPr>
                    </a:pPr>
                    <a:r>
                      <a:rPr lang="en-US" sz="1400" b="0" i="0" u="none" strike="noStrike" kern="1200" baseline="0" dirty="0" smtClean="0">
                        <a:solidFill>
                          <a:srgbClr val="FF0000"/>
                        </a:solidFill>
                        <a:latin typeface="+mn-lt"/>
                        <a:ea typeface="+mn-ea"/>
                        <a:cs typeface="+mn-cs"/>
                      </a:rPr>
                      <a:t>1367000</a:t>
                    </a:r>
                    <a:endParaRPr lang="en-US" sz="1400" b="0" i="0" u="none" strike="noStrike" kern="1200" baseline="0" dirty="0">
                      <a:solidFill>
                        <a:srgbClr val="FF0000"/>
                      </a:solidFill>
                      <a:latin typeface="+mn-lt"/>
                      <a:ea typeface="+mn-ea"/>
                      <a:cs typeface="+mn-cs"/>
                    </a:endParaRPr>
                  </a:p>
                </c:rich>
              </c:tx>
              <c:spPr>
                <a:noFill/>
                <a:ln>
                  <a:noFill/>
                </a:ln>
                <a:effectLst/>
              </c:spPr>
              <c:txPr>
                <a:bodyPr rot="0" spcFirstLastPara="1" vertOverflow="ellipsis" vert="horz" wrap="square" lIns="38100" tIns="19050" rIns="38100" bIns="19050" anchor="ctr" anchorCtr="0">
                  <a:spAutoFit/>
                </a:bodyPr>
                <a:lstStyle/>
                <a:p>
                  <a:pPr algn="ctr" rtl="0">
                    <a:defRPr lang="en-US" sz="1400" b="0"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1B8-4044-A5AC-403246746A38}"/>
                </c:ext>
              </c:extLst>
            </c:dLbl>
            <c:dLbl>
              <c:idx val="60"/>
              <c:layout>
                <c:manualLayout>
                  <c:x val="-1.3356853044521269E-2"/>
                  <c:y val="-0.41000441806222965"/>
                </c:manualLayout>
              </c:layout>
              <c:tx>
                <c:rich>
                  <a:bodyPr rot="0" spcFirstLastPara="1" vertOverflow="ellipsis" vert="horz" wrap="square" lIns="38100" tIns="19050" rIns="38100" bIns="19050" anchor="ctr" anchorCtr="0">
                    <a:spAutoFit/>
                  </a:bodyPr>
                  <a:lstStyle/>
                  <a:p>
                    <a:pPr algn="ctr" rtl="0">
                      <a:defRPr lang="en-US" sz="2400" b="1" i="0" u="none" strike="noStrike" kern="1200" baseline="0" dirty="0" smtClean="0">
                        <a:solidFill>
                          <a:schemeClr val="tx1"/>
                        </a:solidFill>
                        <a:latin typeface="+mn-lt"/>
                        <a:ea typeface="+mn-ea"/>
                        <a:cs typeface="+mn-cs"/>
                      </a:defRPr>
                    </a:pPr>
                    <a:r>
                      <a:rPr lang="en-US" sz="2400" b="1" i="0" u="none" strike="noStrike" kern="1200" baseline="0" dirty="0" smtClean="0">
                        <a:solidFill>
                          <a:schemeClr val="tx1"/>
                        </a:solidFill>
                        <a:latin typeface="+mn-lt"/>
                        <a:ea typeface="+mn-ea"/>
                        <a:cs typeface="+mn-cs"/>
                      </a:rPr>
                      <a:t>1.210.000</a:t>
                    </a:r>
                  </a:p>
                </c:rich>
              </c:tx>
              <c:spPr>
                <a:solidFill>
                  <a:srgbClr val="FF7979"/>
                </a:solidFill>
                <a:ln>
                  <a:solidFill>
                    <a:schemeClr val="tx1"/>
                  </a:solidFill>
                </a:ln>
                <a:effectLst/>
              </c:spPr>
              <c:txPr>
                <a:bodyPr rot="0" spcFirstLastPara="1" vertOverflow="ellipsis" vert="horz" wrap="square" lIns="38100" tIns="19050" rIns="38100" bIns="19050" anchor="ctr" anchorCtr="0">
                  <a:spAutoFit/>
                </a:bodyPr>
                <a:lstStyle/>
                <a:p>
                  <a:pPr algn="ctr" rtl="0">
                    <a:defRPr lang="en-US" sz="2400" b="1" i="0" u="none" strike="noStrike" kern="1200" baseline="0" dirty="0" smtClean="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1B8-4044-A5AC-403246746A38}"/>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Sheet3!$B$2:$B$62</c:f>
              <c:numCache>
                <c:formatCode>General</c:formatCode>
                <c:ptCount val="61"/>
                <c:pt idx="0">
                  <c:v>1338</c:v>
                </c:pt>
                <c:pt idx="1">
                  <c:v>1339</c:v>
                </c:pt>
                <c:pt idx="2">
                  <c:v>1340</c:v>
                </c:pt>
                <c:pt idx="3">
                  <c:v>1341</c:v>
                </c:pt>
                <c:pt idx="4">
                  <c:v>1342</c:v>
                </c:pt>
                <c:pt idx="5">
                  <c:v>1343</c:v>
                </c:pt>
                <c:pt idx="6">
                  <c:v>1344</c:v>
                </c:pt>
                <c:pt idx="7">
                  <c:v>1345</c:v>
                </c:pt>
                <c:pt idx="8">
                  <c:v>1346</c:v>
                </c:pt>
                <c:pt idx="9">
                  <c:v>1347</c:v>
                </c:pt>
                <c:pt idx="10">
                  <c:v>1348</c:v>
                </c:pt>
                <c:pt idx="11">
                  <c:v>1349</c:v>
                </c:pt>
                <c:pt idx="12">
                  <c:v>1350</c:v>
                </c:pt>
                <c:pt idx="13">
                  <c:v>1351</c:v>
                </c:pt>
                <c:pt idx="14">
                  <c:v>1352</c:v>
                </c:pt>
                <c:pt idx="15">
                  <c:v>1353</c:v>
                </c:pt>
                <c:pt idx="16">
                  <c:v>1354</c:v>
                </c:pt>
                <c:pt idx="17">
                  <c:v>1355</c:v>
                </c:pt>
                <c:pt idx="18">
                  <c:v>1356</c:v>
                </c:pt>
                <c:pt idx="19">
                  <c:v>1357</c:v>
                </c:pt>
                <c:pt idx="20">
                  <c:v>1358</c:v>
                </c:pt>
                <c:pt idx="21">
                  <c:v>1359</c:v>
                </c:pt>
                <c:pt idx="22">
                  <c:v>1360</c:v>
                </c:pt>
                <c:pt idx="23">
                  <c:v>1361</c:v>
                </c:pt>
                <c:pt idx="24">
                  <c:v>1362</c:v>
                </c:pt>
                <c:pt idx="25">
                  <c:v>1363</c:v>
                </c:pt>
                <c:pt idx="26">
                  <c:v>1364</c:v>
                </c:pt>
                <c:pt idx="27">
                  <c:v>1365</c:v>
                </c:pt>
                <c:pt idx="28">
                  <c:v>1366</c:v>
                </c:pt>
                <c:pt idx="29">
                  <c:v>1367</c:v>
                </c:pt>
                <c:pt idx="30">
                  <c:v>1368</c:v>
                </c:pt>
                <c:pt idx="31">
                  <c:v>1369</c:v>
                </c:pt>
                <c:pt idx="32">
                  <c:v>1370</c:v>
                </c:pt>
                <c:pt idx="33">
                  <c:v>1371</c:v>
                </c:pt>
                <c:pt idx="34">
                  <c:v>1372</c:v>
                </c:pt>
                <c:pt idx="35">
                  <c:v>1373</c:v>
                </c:pt>
                <c:pt idx="36">
                  <c:v>1374</c:v>
                </c:pt>
                <c:pt idx="37">
                  <c:v>1375</c:v>
                </c:pt>
                <c:pt idx="38">
                  <c:v>1376</c:v>
                </c:pt>
                <c:pt idx="39">
                  <c:v>1377</c:v>
                </c:pt>
                <c:pt idx="40">
                  <c:v>1378</c:v>
                </c:pt>
                <c:pt idx="41">
                  <c:v>1379</c:v>
                </c:pt>
                <c:pt idx="42">
                  <c:v>1380</c:v>
                </c:pt>
                <c:pt idx="43">
                  <c:v>1381</c:v>
                </c:pt>
                <c:pt idx="44">
                  <c:v>1382</c:v>
                </c:pt>
                <c:pt idx="45">
                  <c:v>1383</c:v>
                </c:pt>
                <c:pt idx="46">
                  <c:v>1384</c:v>
                </c:pt>
                <c:pt idx="47">
                  <c:v>1385</c:v>
                </c:pt>
                <c:pt idx="48">
                  <c:v>1386</c:v>
                </c:pt>
                <c:pt idx="49">
                  <c:v>1387</c:v>
                </c:pt>
                <c:pt idx="50">
                  <c:v>1388</c:v>
                </c:pt>
                <c:pt idx="51">
                  <c:v>1389</c:v>
                </c:pt>
                <c:pt idx="52">
                  <c:v>1390</c:v>
                </c:pt>
                <c:pt idx="53">
                  <c:v>1391</c:v>
                </c:pt>
                <c:pt idx="54">
                  <c:v>1392</c:v>
                </c:pt>
                <c:pt idx="55">
                  <c:v>1393</c:v>
                </c:pt>
                <c:pt idx="56">
                  <c:v>1394</c:v>
                </c:pt>
                <c:pt idx="57">
                  <c:v>1395</c:v>
                </c:pt>
                <c:pt idx="58">
                  <c:v>1396</c:v>
                </c:pt>
                <c:pt idx="59">
                  <c:v>1397</c:v>
                </c:pt>
                <c:pt idx="60">
                  <c:v>1398</c:v>
                </c:pt>
              </c:numCache>
            </c:numRef>
          </c:cat>
          <c:val>
            <c:numRef>
              <c:f>Sheet3!$C$2:$C$62</c:f>
              <c:numCache>
                <c:formatCode>#,##0</c:formatCode>
                <c:ptCount val="61"/>
                <c:pt idx="0">
                  <c:v>864846</c:v>
                </c:pt>
                <c:pt idx="1">
                  <c:v>876206</c:v>
                </c:pt>
                <c:pt idx="2">
                  <c:v>902260</c:v>
                </c:pt>
                <c:pt idx="3">
                  <c:v>957500</c:v>
                </c:pt>
                <c:pt idx="4">
                  <c:v>920967</c:v>
                </c:pt>
                <c:pt idx="5">
                  <c:v>1118911</c:v>
                </c:pt>
                <c:pt idx="6">
                  <c:v>1188346</c:v>
                </c:pt>
                <c:pt idx="7">
                  <c:v>1102848</c:v>
                </c:pt>
                <c:pt idx="8">
                  <c:v>1014321</c:v>
                </c:pt>
                <c:pt idx="9">
                  <c:v>1046134</c:v>
                </c:pt>
                <c:pt idx="10">
                  <c:v>1107910</c:v>
                </c:pt>
                <c:pt idx="11">
                  <c:v>1190957</c:v>
                </c:pt>
                <c:pt idx="12">
                  <c:v>1235025</c:v>
                </c:pt>
                <c:pt idx="13">
                  <c:v>1138843</c:v>
                </c:pt>
                <c:pt idx="14">
                  <c:v>1199777</c:v>
                </c:pt>
                <c:pt idx="15">
                  <c:v>1248256</c:v>
                </c:pt>
                <c:pt idx="16">
                  <c:v>1339267</c:v>
                </c:pt>
                <c:pt idx="17">
                  <c:v>1399977</c:v>
                </c:pt>
                <c:pt idx="18">
                  <c:v>1406204</c:v>
                </c:pt>
                <c:pt idx="19">
                  <c:v>1373738</c:v>
                </c:pt>
                <c:pt idx="20">
                  <c:v>1688942</c:v>
                </c:pt>
                <c:pt idx="21">
                  <c:v>2451765</c:v>
                </c:pt>
                <c:pt idx="22">
                  <c:v>2419951</c:v>
                </c:pt>
                <c:pt idx="23">
                  <c:v>2097957</c:v>
                </c:pt>
                <c:pt idx="24">
                  <c:v>2203560</c:v>
                </c:pt>
                <c:pt idx="25">
                  <c:v>2068279</c:v>
                </c:pt>
                <c:pt idx="26">
                  <c:v>2031969</c:v>
                </c:pt>
                <c:pt idx="27">
                  <c:v>2256971</c:v>
                </c:pt>
                <c:pt idx="28">
                  <c:v>1832722</c:v>
                </c:pt>
                <c:pt idx="29">
                  <c:v>1942936</c:v>
                </c:pt>
                <c:pt idx="30">
                  <c:v>1789817</c:v>
                </c:pt>
                <c:pt idx="31">
                  <c:v>1726488</c:v>
                </c:pt>
                <c:pt idx="32">
                  <c:v>1592898</c:v>
                </c:pt>
                <c:pt idx="33">
                  <c:v>1433243</c:v>
                </c:pt>
                <c:pt idx="34">
                  <c:v>1388017</c:v>
                </c:pt>
                <c:pt idx="35">
                  <c:v>1426784</c:v>
                </c:pt>
                <c:pt idx="36">
                  <c:v>1205372</c:v>
                </c:pt>
                <c:pt idx="37">
                  <c:v>1187903</c:v>
                </c:pt>
                <c:pt idx="38">
                  <c:v>1179260</c:v>
                </c:pt>
                <c:pt idx="39">
                  <c:v>1186659</c:v>
                </c:pt>
                <c:pt idx="40">
                  <c:v>1174279</c:v>
                </c:pt>
                <c:pt idx="41">
                  <c:v>1095165</c:v>
                </c:pt>
                <c:pt idx="42">
                  <c:v>1110836</c:v>
                </c:pt>
                <c:pt idx="43">
                  <c:v>1122104</c:v>
                </c:pt>
                <c:pt idx="44">
                  <c:v>1171573</c:v>
                </c:pt>
                <c:pt idx="45">
                  <c:v>1154368</c:v>
                </c:pt>
                <c:pt idx="46">
                  <c:v>1239408</c:v>
                </c:pt>
                <c:pt idx="47">
                  <c:v>1253912</c:v>
                </c:pt>
                <c:pt idx="48">
                  <c:v>1286716</c:v>
                </c:pt>
                <c:pt idx="49">
                  <c:v>1300166</c:v>
                </c:pt>
                <c:pt idx="50">
                  <c:v>1348546</c:v>
                </c:pt>
                <c:pt idx="51">
                  <c:v>1363547</c:v>
                </c:pt>
                <c:pt idx="52">
                  <c:v>1382229</c:v>
                </c:pt>
                <c:pt idx="53">
                  <c:v>1421689</c:v>
                </c:pt>
                <c:pt idx="54">
                  <c:v>1471834</c:v>
                </c:pt>
                <c:pt idx="55">
                  <c:v>1534362</c:v>
                </c:pt>
                <c:pt idx="56">
                  <c:v>1570219</c:v>
                </c:pt>
                <c:pt idx="57">
                  <c:v>1528053</c:v>
                </c:pt>
                <c:pt idx="58">
                  <c:v>1487913</c:v>
                </c:pt>
                <c:pt idx="59">
                  <c:v>1367000</c:v>
                </c:pt>
                <c:pt idx="60">
                  <c:v>1210000</c:v>
                </c:pt>
              </c:numCache>
            </c:numRef>
          </c:val>
          <c:extLst>
            <c:ext xmlns:c16="http://schemas.microsoft.com/office/drawing/2014/chart" uri="{C3380CC4-5D6E-409C-BE32-E72D297353CC}">
              <c16:uniqueId val="{0000000E-01B8-4044-A5AC-403246746A38}"/>
            </c:ext>
          </c:extLst>
        </c:ser>
        <c:dLbls>
          <c:showLegendKey val="0"/>
          <c:showVal val="0"/>
          <c:showCatName val="0"/>
          <c:showSerName val="0"/>
          <c:showPercent val="0"/>
          <c:showBubbleSize val="0"/>
        </c:dLbls>
        <c:gapWidth val="219"/>
        <c:overlap val="-27"/>
        <c:axId val="195688504"/>
        <c:axId val="195688896"/>
      </c:barChart>
      <c:catAx>
        <c:axId val="195688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chemeClr val="tx1"/>
                </a:solidFill>
                <a:latin typeface="+mn-lt"/>
                <a:ea typeface="+mn-ea"/>
                <a:cs typeface="+mn-cs"/>
              </a:defRPr>
            </a:pPr>
            <a:endParaRPr lang="en-US"/>
          </a:p>
        </c:txPr>
        <c:crossAx val="195688896"/>
        <c:crosses val="autoZero"/>
        <c:auto val="1"/>
        <c:lblAlgn val="ctr"/>
        <c:lblOffset val="100"/>
        <c:noMultiLvlLbl val="0"/>
      </c:catAx>
      <c:valAx>
        <c:axId val="19568889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195688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'تولد نوزادان'!$A$2</c:f>
              <c:strCache>
                <c:ptCount val="1"/>
                <c:pt idx="0">
                  <c:v>تعداد تولد</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FF0000"/>
                </a:solidFill>
                <a:prstDash val="sysDot"/>
              </a:ln>
              <a:effectLst/>
            </c:spPr>
            <c:trendlineType val="linear"/>
            <c:dispRSqr val="0"/>
            <c:dispEq val="0"/>
          </c:trendline>
          <c:cat>
            <c:numRef>
              <c:f>'تولد نوزادان'!$B$1:$H$1</c:f>
              <c:numCache>
                <c:formatCode>General</c:formatCode>
                <c:ptCount val="7"/>
                <c:pt idx="0">
                  <c:v>93</c:v>
                </c:pt>
                <c:pt idx="1">
                  <c:v>94</c:v>
                </c:pt>
                <c:pt idx="2">
                  <c:v>95</c:v>
                </c:pt>
                <c:pt idx="3">
                  <c:v>96</c:v>
                </c:pt>
                <c:pt idx="4">
                  <c:v>97</c:v>
                </c:pt>
                <c:pt idx="5">
                  <c:v>98</c:v>
                </c:pt>
                <c:pt idx="6">
                  <c:v>99</c:v>
                </c:pt>
              </c:numCache>
            </c:numRef>
          </c:cat>
          <c:val>
            <c:numRef>
              <c:f>'تولد نوزادان'!$B$2:$H$2</c:f>
              <c:numCache>
                <c:formatCode>General</c:formatCode>
                <c:ptCount val="7"/>
                <c:pt idx="0">
                  <c:v>11243</c:v>
                </c:pt>
                <c:pt idx="1">
                  <c:v>11229</c:v>
                </c:pt>
                <c:pt idx="2">
                  <c:v>10985</c:v>
                </c:pt>
                <c:pt idx="3">
                  <c:v>10743</c:v>
                </c:pt>
                <c:pt idx="4">
                  <c:v>9573</c:v>
                </c:pt>
                <c:pt idx="5">
                  <c:v>8410</c:v>
                </c:pt>
                <c:pt idx="6">
                  <c:v>7701</c:v>
                </c:pt>
              </c:numCache>
            </c:numRef>
          </c:val>
          <c:extLst>
            <c:ext xmlns:c16="http://schemas.microsoft.com/office/drawing/2014/chart" uri="{C3380CC4-5D6E-409C-BE32-E72D297353CC}">
              <c16:uniqueId val="{00000000-1B7B-44D7-BAD6-B66B33BB20D5}"/>
            </c:ext>
          </c:extLst>
        </c:ser>
        <c:dLbls>
          <c:dLblPos val="outEnd"/>
          <c:showLegendKey val="0"/>
          <c:showVal val="1"/>
          <c:showCatName val="0"/>
          <c:showSerName val="0"/>
          <c:showPercent val="0"/>
          <c:showBubbleSize val="0"/>
        </c:dLbls>
        <c:gapWidth val="219"/>
        <c:overlap val="-27"/>
        <c:axId val="195689680"/>
        <c:axId val="195690072"/>
      </c:barChart>
      <c:catAx>
        <c:axId val="195689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2  Titr"/>
                <a:ea typeface="+mn-ea"/>
                <a:cs typeface="B Lotus" panose="00000400000000000000" pitchFamily="2" charset="-78"/>
              </a:defRPr>
            </a:pPr>
            <a:endParaRPr lang="en-US"/>
          </a:p>
        </c:txPr>
        <c:crossAx val="195690072"/>
        <c:crosses val="autoZero"/>
        <c:auto val="1"/>
        <c:lblAlgn val="ctr"/>
        <c:lblOffset val="100"/>
        <c:noMultiLvlLbl val="0"/>
      </c:catAx>
      <c:valAx>
        <c:axId val="195690072"/>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95689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2"/>
            </a:solidFill>
            <a:ln>
              <a:noFill/>
            </a:ln>
            <a:effectLst/>
          </c:spPr>
          <c:invertIfNegative val="0"/>
          <c:dLbls>
            <c:dLbl>
              <c:idx val="0"/>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0-335D-46D8-8A5D-A85610FBC7DD}"/>
                </c:ext>
              </c:extLst>
            </c:dLbl>
            <c:spPr>
              <a:noFill/>
              <a:ln>
                <a:noFill/>
              </a:ln>
              <a:effectLst/>
            </c:spPr>
            <c:txPr>
              <a:bodyPr rot="0" spcFirstLastPara="1" vertOverflow="ellipsis" vert="horz" wrap="square" lIns="38100" tIns="19050" rIns="38100" bIns="19050" anchor="ctr" anchorCtr="0">
                <a:spAutoFit/>
              </a:bodyPr>
              <a:lstStyle/>
              <a:p>
                <a:pPr algn="ctr">
                  <a:defRPr lang="en-US" sz="18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Sheet4!$F$22</c:f>
              <c:numCache>
                <c:formatCode>0.00</c:formatCode>
                <c:ptCount val="1"/>
                <c:pt idx="0">
                  <c:v>56.956582173003831</c:v>
                </c:pt>
              </c:numCache>
            </c:numRef>
          </c:val>
          <c:extLst>
            <c:ext xmlns:c16="http://schemas.microsoft.com/office/drawing/2014/chart" uri="{C3380CC4-5D6E-409C-BE32-E72D297353CC}">
              <c16:uniqueId val="{00000001-14C4-46C7-A6CC-41BCCFC77473}"/>
            </c:ext>
          </c:extLst>
        </c:ser>
        <c:ser>
          <c:idx val="3"/>
          <c:order val="3"/>
          <c:spPr>
            <a:solidFill>
              <a:schemeClr val="accent2">
                <a:lumMod val="60000"/>
              </a:schemeClr>
            </a:solidFill>
            <a:ln>
              <a:noFill/>
            </a:ln>
            <a:effectLst/>
          </c:spPr>
          <c:invertIfNegative val="0"/>
          <c:dPt>
            <c:idx val="0"/>
            <c:invertIfNegative val="0"/>
            <c:bubble3D val="0"/>
            <c:spPr>
              <a:solidFill>
                <a:srgbClr val="00B050"/>
              </a:solidFill>
              <a:ln>
                <a:noFill/>
              </a:ln>
              <a:effectLst/>
            </c:spPr>
            <c:extLst>
              <c:ext xmlns:c16="http://schemas.microsoft.com/office/drawing/2014/chart" uri="{C3380CC4-5D6E-409C-BE32-E72D297353CC}">
                <c16:uniqueId val="{00000003-14C4-46C7-A6CC-41BCCFC77473}"/>
              </c:ext>
            </c:extLst>
          </c:dPt>
          <c:dLbls>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Sheet4!$F$25</c:f>
              <c:numCache>
                <c:formatCode>0.00</c:formatCode>
                <c:ptCount val="1"/>
                <c:pt idx="0">
                  <c:v>-3.9528695140030212</c:v>
                </c:pt>
              </c:numCache>
            </c:numRef>
          </c:val>
          <c:extLst>
            <c:ext xmlns:c16="http://schemas.microsoft.com/office/drawing/2014/chart" uri="{C3380CC4-5D6E-409C-BE32-E72D297353CC}">
              <c16:uniqueId val="{00000004-14C4-46C7-A6CC-41BCCFC77473}"/>
            </c:ext>
          </c:extLst>
        </c:ser>
        <c:ser>
          <c:idx val="7"/>
          <c:order val="7"/>
          <c:spPr>
            <a:solidFill>
              <a:schemeClr val="accent4">
                <a:lumMod val="80000"/>
                <a:lumOff val="20000"/>
              </a:schemeClr>
            </a:solidFill>
            <a:ln>
              <a:noFill/>
            </a:ln>
            <a:effectLst/>
          </c:spPr>
          <c:invertIfNegative val="0"/>
          <c:dPt>
            <c:idx val="0"/>
            <c:invertIfNegative val="0"/>
            <c:bubble3D val="0"/>
            <c:spPr>
              <a:solidFill>
                <a:srgbClr val="00B050"/>
              </a:solidFill>
              <a:ln>
                <a:noFill/>
              </a:ln>
              <a:effectLst/>
            </c:spPr>
            <c:extLst>
              <c:ext xmlns:c16="http://schemas.microsoft.com/office/drawing/2014/chart" uri="{C3380CC4-5D6E-409C-BE32-E72D297353CC}">
                <c16:uniqueId val="{00000006-14C4-46C7-A6CC-41BCCFC77473}"/>
              </c:ext>
            </c:extLst>
          </c:dPt>
          <c:dLbls>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Sheet4!$F$29</c:f>
              <c:numCache>
                <c:formatCode>0.00</c:formatCode>
                <c:ptCount val="1"/>
                <c:pt idx="0">
                  <c:v>-6.8952059477978782</c:v>
                </c:pt>
              </c:numCache>
            </c:numRef>
          </c:val>
          <c:extLst>
            <c:ext xmlns:c16="http://schemas.microsoft.com/office/drawing/2014/chart" uri="{C3380CC4-5D6E-409C-BE32-E72D297353CC}">
              <c16:uniqueId val="{00000007-14C4-46C7-A6CC-41BCCFC77473}"/>
            </c:ext>
          </c:extLst>
        </c:ser>
        <c:ser>
          <c:idx val="11"/>
          <c:order val="11"/>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Sheet4!$F$33</c:f>
              <c:numCache>
                <c:formatCode>0.00</c:formatCode>
                <c:ptCount val="1"/>
                <c:pt idx="0">
                  <c:v>-21.499669029354763</c:v>
                </c:pt>
              </c:numCache>
            </c:numRef>
          </c:val>
          <c:extLst>
            <c:ext xmlns:c16="http://schemas.microsoft.com/office/drawing/2014/chart" uri="{C3380CC4-5D6E-409C-BE32-E72D297353CC}">
              <c16:uniqueId val="{00000008-14C4-46C7-A6CC-41BCCFC77473}"/>
            </c:ext>
          </c:extLst>
        </c:ser>
        <c:ser>
          <c:idx val="15"/>
          <c:order val="15"/>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Sheet4!$F$37</c:f>
              <c:numCache>
                <c:formatCode>0.00</c:formatCode>
                <c:ptCount val="1"/>
                <c:pt idx="0">
                  <c:v>-18.586432111540052</c:v>
                </c:pt>
              </c:numCache>
            </c:numRef>
          </c:val>
          <c:extLst>
            <c:ext xmlns:c16="http://schemas.microsoft.com/office/drawing/2014/chart" uri="{C3380CC4-5D6E-409C-BE32-E72D297353CC}">
              <c16:uniqueId val="{00000009-14C4-46C7-A6CC-41BCCFC77473}"/>
            </c:ext>
          </c:extLst>
        </c:ser>
        <c:ser>
          <c:idx val="19"/>
          <c:order val="19"/>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Sheet4!$F$41</c:f>
              <c:numCache>
                <c:formatCode>0.00</c:formatCode>
                <c:ptCount val="1"/>
                <c:pt idx="0">
                  <c:v>-8.6487779635586399</c:v>
                </c:pt>
              </c:numCache>
            </c:numRef>
          </c:val>
          <c:extLst>
            <c:ext xmlns:c16="http://schemas.microsoft.com/office/drawing/2014/chart" uri="{C3380CC4-5D6E-409C-BE32-E72D297353CC}">
              <c16:uniqueId val="{0000000A-14C4-46C7-A6CC-41BCCFC77473}"/>
            </c:ext>
          </c:extLst>
        </c:ser>
        <c:ser>
          <c:idx val="23"/>
          <c:order val="23"/>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Sheet4!$F$45</c:f>
              <c:numCache>
                <c:formatCode>0.00</c:formatCode>
                <c:ptCount val="1"/>
                <c:pt idx="0">
                  <c:v>2.638835333688494</c:v>
                </c:pt>
              </c:numCache>
            </c:numRef>
          </c:val>
          <c:extLst>
            <c:ext xmlns:c16="http://schemas.microsoft.com/office/drawing/2014/chart" uri="{C3380CC4-5D6E-409C-BE32-E72D297353CC}">
              <c16:uniqueId val="{0000000B-14C4-46C7-A6CC-41BCCFC77473}"/>
            </c:ext>
          </c:extLst>
        </c:ser>
        <c:ser>
          <c:idx val="27"/>
          <c:order val="27"/>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Sheet4!$F$49</c:f>
              <c:numCache>
                <c:formatCode>0.00</c:formatCode>
                <c:ptCount val="1"/>
                <c:pt idx="0">
                  <c:v>10.707030022487697</c:v>
                </c:pt>
              </c:numCache>
            </c:numRef>
          </c:val>
          <c:extLst>
            <c:ext xmlns:c16="http://schemas.microsoft.com/office/drawing/2014/chart" uri="{C3380CC4-5D6E-409C-BE32-E72D297353CC}">
              <c16:uniqueId val="{0000000C-14C4-46C7-A6CC-41BCCFC77473}"/>
            </c:ext>
          </c:extLst>
        </c:ser>
        <c:ser>
          <c:idx val="31"/>
          <c:order val="31"/>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Sheet4!$F$53</c:f>
              <c:numCache>
                <c:formatCode>0.00</c:formatCode>
                <c:ptCount val="1"/>
                <c:pt idx="0">
                  <c:v>8.67083289975219</c:v>
                </c:pt>
              </c:numCache>
            </c:numRef>
          </c:val>
          <c:extLst>
            <c:ext xmlns:c16="http://schemas.microsoft.com/office/drawing/2014/chart" uri="{C3380CC4-5D6E-409C-BE32-E72D297353CC}">
              <c16:uniqueId val="{0000000D-14C4-46C7-A6CC-41BCCFC77473}"/>
            </c:ext>
          </c:extLst>
        </c:ser>
        <c:ser>
          <c:idx val="35"/>
          <c:order val="35"/>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Sheet4!$F$57</c:f>
              <c:numCache>
                <c:formatCode>0.00</c:formatCode>
                <c:ptCount val="1"/>
                <c:pt idx="0">
                  <c:v>8.5338266334166626</c:v>
                </c:pt>
              </c:numCache>
            </c:numRef>
          </c:val>
          <c:extLst>
            <c:ext xmlns:c16="http://schemas.microsoft.com/office/drawing/2014/chart" uri="{C3380CC4-5D6E-409C-BE32-E72D297353CC}">
              <c16:uniqueId val="{0000000E-14C4-46C7-A6CC-41BCCFC77473}"/>
            </c:ext>
          </c:extLst>
        </c:ser>
        <c:ser>
          <c:idx val="39"/>
          <c:order val="39"/>
          <c:spPr>
            <a:solidFill>
              <a:srgbClr val="FFFF00"/>
            </a:solidFill>
            <a:ln>
              <a:noFill/>
            </a:ln>
            <a:effectLst/>
          </c:spPr>
          <c:invertIfNegative val="0"/>
          <c:dLbls>
            <c:dLbl>
              <c:idx val="0"/>
              <c:spPr>
                <a:noFill/>
                <a:ln>
                  <a:noFill/>
                </a:ln>
                <a:effectLst/>
              </c:spPr>
              <c:txPr>
                <a:bodyPr rot="0" spcFirstLastPara="1" vertOverflow="ellipsis" vert="horz" wrap="square" lIns="38100" tIns="19050" rIns="38100" bIns="19050" anchor="ctr" anchorCtr="0">
                  <a:spAutoFit/>
                </a:bodyPr>
                <a:lstStyle/>
                <a:p>
                  <a:pPr algn="ctr">
                    <a:defRPr lang="en-US" sz="24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5-335D-46D8-8A5D-A85610FBC7DD}"/>
                </c:ext>
              </c:extLst>
            </c:dLbl>
            <c:spPr>
              <a:noFill/>
              <a:ln>
                <a:noFill/>
              </a:ln>
              <a:effectLst/>
            </c:spPr>
            <c:txPr>
              <a:bodyPr rot="0" spcFirstLastPara="1" vertOverflow="ellipsis" vert="horz" wrap="square" lIns="38100" tIns="19050" rIns="38100" bIns="19050" anchor="ctr" anchorCtr="0">
                <a:spAutoFit/>
              </a:bodyPr>
              <a:lstStyle/>
              <a:p>
                <a:pPr algn="ctr">
                  <a:defRPr lang="en-US" sz="18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Sheet4!$F$61</c:f>
              <c:numCache>
                <c:formatCode>0.00</c:formatCode>
                <c:ptCount val="1"/>
                <c:pt idx="0">
                  <c:v>-15.79184017376225</c:v>
                </c:pt>
              </c:numCache>
            </c:numRef>
          </c:val>
          <c:extLst>
            <c:ext xmlns:c16="http://schemas.microsoft.com/office/drawing/2014/chart" uri="{C3380CC4-5D6E-409C-BE32-E72D297353CC}">
              <c16:uniqueId val="{00000010-14C4-46C7-A6CC-41BCCFC77473}"/>
            </c:ext>
          </c:extLst>
        </c:ser>
        <c:dLbls>
          <c:dLblPos val="outEnd"/>
          <c:showLegendKey val="0"/>
          <c:showVal val="1"/>
          <c:showCatName val="0"/>
          <c:showSerName val="0"/>
          <c:showPercent val="0"/>
          <c:showBubbleSize val="0"/>
        </c:dLbls>
        <c:gapWidth val="219"/>
        <c:overlap val="-27"/>
        <c:axId val="195690856"/>
        <c:axId val="195691248"/>
        <c:extLst>
          <c:ext xmlns:c15="http://schemas.microsoft.com/office/drawing/2012/chart" uri="{02D57815-91ED-43cb-92C2-25804820EDAC}">
            <c15:filteredBarSeries>
              <c15:ser>
                <c:idx val="1"/>
                <c:order val="1"/>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c:ext uri="{02D57815-91ED-43cb-92C2-25804820EDAC}">
                        <c15:formulaRef>
                          <c15:sqref>Sheet4!$F$23</c15:sqref>
                        </c15:formulaRef>
                      </c:ext>
                    </c:extLst>
                    <c:numCache>
                      <c:formatCode>0.00</c:formatCode>
                      <c:ptCount val="1"/>
                    </c:numCache>
                  </c:numRef>
                </c:val>
                <c:extLst>
                  <c:ext xmlns:c16="http://schemas.microsoft.com/office/drawing/2014/chart" uri="{C3380CC4-5D6E-409C-BE32-E72D297353CC}">
                    <c16:uniqueId val="{00000011-14C4-46C7-A6CC-41BCCFC77473}"/>
                  </c:ext>
                </c:extLst>
              </c15:ser>
            </c15:filteredBarSeries>
            <c15:filteredBarSeries>
              <c15:ser>
                <c:idx val="2"/>
                <c:order val="2"/>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Sheet4!$F$24</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2-14C4-46C7-A6CC-41BCCFC77473}"/>
                  </c:ext>
                </c:extLst>
              </c15:ser>
            </c15:filteredBarSeries>
            <c15:filteredBarSeries>
              <c15:ser>
                <c:idx val="4"/>
                <c:order val="4"/>
                <c:spPr>
                  <a:solidFill>
                    <a:schemeClr val="accent4">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Sheet4!$F$26</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3-14C4-46C7-A6CC-41BCCFC77473}"/>
                  </c:ext>
                </c:extLst>
              </c15:ser>
            </c15:filteredBarSeries>
            <c15:filteredBarSeries>
              <c15:ser>
                <c:idx val="5"/>
                <c:order val="5"/>
                <c:spPr>
                  <a:solidFill>
                    <a:schemeClr val="accent6">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Sheet4!$F$27</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4-14C4-46C7-A6CC-41BCCFC77473}"/>
                  </c:ext>
                </c:extLst>
              </c15:ser>
            </c15:filteredBarSeries>
            <c15:filteredBarSeries>
              <c15:ser>
                <c:idx val="6"/>
                <c:order val="6"/>
                <c:spPr>
                  <a:solidFill>
                    <a:schemeClr val="accent2">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Sheet4!$F$28</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5-14C4-46C7-A6CC-41BCCFC77473}"/>
                  </c:ext>
                </c:extLst>
              </c15:ser>
            </c15:filteredBarSeries>
            <c15:filteredBarSeries>
              <c15:ser>
                <c:idx val="8"/>
                <c:order val="8"/>
                <c:spPr>
                  <a:solidFill>
                    <a:schemeClr val="accent6">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Sheet4!$F$30</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6-14C4-46C7-A6CC-41BCCFC77473}"/>
                  </c:ext>
                </c:extLst>
              </c15:ser>
            </c15:filteredBarSeries>
            <c15:filteredBarSeries>
              <c15:ser>
                <c:idx val="9"/>
                <c:order val="9"/>
                <c:spPr>
                  <a:solidFill>
                    <a:schemeClr val="accent2">
                      <a:lumMod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Sheet4!$F$31</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7-14C4-46C7-A6CC-41BCCFC77473}"/>
                  </c:ext>
                </c:extLst>
              </c15:ser>
            </c15:filteredBarSeries>
            <c15:filteredBarSeries>
              <c15:ser>
                <c:idx val="10"/>
                <c:order val="10"/>
                <c:spPr>
                  <a:solidFill>
                    <a:schemeClr val="accent4">
                      <a:lumMod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Sheet4!$F$32</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8-14C4-46C7-A6CC-41BCCFC77473}"/>
                  </c:ext>
                </c:extLst>
              </c15:ser>
            </c15:filteredBarSeries>
            <c15:filteredBarSeries>
              <c15:ser>
                <c:idx val="12"/>
                <c:order val="12"/>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Sheet4!$F$34</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9-14C4-46C7-A6CC-41BCCFC77473}"/>
                  </c:ext>
                </c:extLst>
              </c15:ser>
            </c15:filteredBarSeries>
            <c15:filteredBarSeries>
              <c15:ser>
                <c:idx val="13"/>
                <c:order val="13"/>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Sheet4!$F$35</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A-14C4-46C7-A6CC-41BCCFC77473}"/>
                  </c:ext>
                </c:extLst>
              </c15:ser>
            </c15:filteredBarSeries>
            <c15:filteredBarSeries>
              <c15:ser>
                <c:idx val="14"/>
                <c:order val="14"/>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Sheet4!$F$36</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B-14C4-46C7-A6CC-41BCCFC77473}"/>
                  </c:ext>
                </c:extLst>
              </c15:ser>
            </c15:filteredBarSeries>
            <c15:filteredBarSeries>
              <c15:ser>
                <c:idx val="16"/>
                <c:order val="16"/>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Sheet4!$F$38</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C-14C4-46C7-A6CC-41BCCFC77473}"/>
                  </c:ext>
                </c:extLst>
              </c15:ser>
            </c15:filteredBarSeries>
            <c15:filteredBarSeries>
              <c15:ser>
                <c:idx val="17"/>
                <c:order val="17"/>
                <c:spPr>
                  <a:solidFill>
                    <a:schemeClr val="accent6">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Sheet4!$F$39</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D-14C4-46C7-A6CC-41BCCFC77473}"/>
                  </c:ext>
                </c:extLst>
              </c15:ser>
            </c15:filteredBarSeries>
            <c15:filteredBarSeries>
              <c15:ser>
                <c:idx val="18"/>
                <c:order val="18"/>
                <c:spPr>
                  <a:solidFill>
                    <a:schemeClr val="accent2">
                      <a:lumMod val="70000"/>
                      <a:lumOff val="3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Sheet4!$F$40</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E-14C4-46C7-A6CC-41BCCFC77473}"/>
                  </c:ext>
                </c:extLst>
              </c15:ser>
            </c15:filteredBarSeries>
            <c15:filteredBarSeries>
              <c15:ser>
                <c:idx val="20"/>
                <c:order val="20"/>
                <c:spPr>
                  <a:solidFill>
                    <a:schemeClr val="accent6">
                      <a:lumMod val="70000"/>
                      <a:lumOff val="3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Sheet4!$F$42</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1F-14C4-46C7-A6CC-41BCCFC77473}"/>
                  </c:ext>
                </c:extLst>
              </c15:ser>
            </c15:filteredBarSeries>
            <c15:filteredBarSeries>
              <c15:ser>
                <c:idx val="21"/>
                <c:order val="21"/>
                <c:spPr>
                  <a:solidFill>
                    <a:schemeClr val="accent2">
                      <a:lumMod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Sheet4!$F$43</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0-14C4-46C7-A6CC-41BCCFC77473}"/>
                  </c:ext>
                </c:extLst>
              </c15:ser>
            </c15:filteredBarSeries>
            <c15:filteredBarSeries>
              <c15:ser>
                <c:idx val="22"/>
                <c:order val="22"/>
                <c:spPr>
                  <a:solidFill>
                    <a:schemeClr val="accent4">
                      <a:lumMod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Sheet4!$F$44</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1-14C4-46C7-A6CC-41BCCFC77473}"/>
                  </c:ext>
                </c:extLst>
              </c15:ser>
            </c15:filteredBarSeries>
            <c15:filteredBarSeries>
              <c15:ser>
                <c:idx val="24"/>
                <c:order val="24"/>
                <c:spPr>
                  <a:solidFill>
                    <a:schemeClr val="accent2">
                      <a:lumMod val="50000"/>
                      <a:lumOff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Sheet4!$F$46</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2-14C4-46C7-A6CC-41BCCFC77473}"/>
                  </c:ext>
                </c:extLst>
              </c15:ser>
            </c15:filteredBarSeries>
            <c15:filteredBarSeries>
              <c15:ser>
                <c:idx val="25"/>
                <c:order val="25"/>
                <c:spPr>
                  <a:solidFill>
                    <a:schemeClr val="accent4">
                      <a:lumMod val="50000"/>
                      <a:lumOff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Sheet4!$F$47</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3-14C4-46C7-A6CC-41BCCFC77473}"/>
                  </c:ext>
                </c:extLst>
              </c15:ser>
            </c15:filteredBarSeries>
            <c15:filteredBarSeries>
              <c15:ser>
                <c:idx val="26"/>
                <c:order val="26"/>
                <c:spPr>
                  <a:solidFill>
                    <a:schemeClr val="accent6">
                      <a:lumMod val="50000"/>
                      <a:lumOff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Sheet4!$F$48</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4-14C4-46C7-A6CC-41BCCFC77473}"/>
                  </c:ext>
                </c:extLst>
              </c15:ser>
            </c15:filteredBarSeries>
            <c15:filteredBarSeries>
              <c15:ser>
                <c:idx val="28"/>
                <c:order val="28"/>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Sheet4!$F$50</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5-14C4-46C7-A6CC-41BCCFC77473}"/>
                  </c:ext>
                </c:extLst>
              </c15:ser>
            </c15:filteredBarSeries>
            <c15:filteredBarSeries>
              <c15:ser>
                <c:idx val="29"/>
                <c:order val="29"/>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Sheet4!$F$51</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6-14C4-46C7-A6CC-41BCCFC77473}"/>
                  </c:ext>
                </c:extLst>
              </c15:ser>
            </c15:filteredBarSeries>
            <c15:filteredBarSeries>
              <c15:ser>
                <c:idx val="30"/>
                <c:order val="30"/>
                <c:spPr>
                  <a:solidFill>
                    <a:schemeClr val="accent2">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Sheet4!$F$52</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7-14C4-46C7-A6CC-41BCCFC77473}"/>
                  </c:ext>
                </c:extLst>
              </c15:ser>
            </c15:filteredBarSeries>
            <c15:filteredBarSeries>
              <c15:ser>
                <c:idx val="32"/>
                <c:order val="32"/>
                <c:spPr>
                  <a:solidFill>
                    <a:schemeClr val="accent6">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Sheet4!$F$54</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8-14C4-46C7-A6CC-41BCCFC77473}"/>
                  </c:ext>
                </c:extLst>
              </c15:ser>
            </c15:filteredBarSeries>
            <c15:filteredBarSeries>
              <c15:ser>
                <c:idx val="33"/>
                <c:order val="33"/>
                <c:spPr>
                  <a:solidFill>
                    <a:schemeClr val="accent2">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Sheet4!$F$55</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9-14C4-46C7-A6CC-41BCCFC77473}"/>
                  </c:ext>
                </c:extLst>
              </c15:ser>
            </c15:filteredBarSeries>
            <c15:filteredBarSeries>
              <c15:ser>
                <c:idx val="34"/>
                <c:order val="34"/>
                <c:spPr>
                  <a:solidFill>
                    <a:schemeClr val="accent4">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Sheet4!$F$56</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A-14C4-46C7-A6CC-41BCCFC77473}"/>
                  </c:ext>
                </c:extLst>
              </c15:ser>
            </c15:filteredBarSeries>
            <c15:filteredBarSeries>
              <c15:ser>
                <c:idx val="36"/>
                <c:order val="36"/>
                <c:spPr>
                  <a:solidFill>
                    <a:schemeClr val="accent2">
                      <a:lumMod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Sheet4!$F$58</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B-14C4-46C7-A6CC-41BCCFC77473}"/>
                  </c:ext>
                </c:extLst>
              </c15:ser>
            </c15:filteredBarSeries>
            <c15:filteredBarSeries>
              <c15:ser>
                <c:idx val="37"/>
                <c:order val="37"/>
                <c:spPr>
                  <a:solidFill>
                    <a:schemeClr val="accent4">
                      <a:lumMod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Sheet4!$F$59</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C-14C4-46C7-A6CC-41BCCFC77473}"/>
                  </c:ext>
                </c:extLst>
              </c15:ser>
            </c15:filteredBarSeries>
            <c15:filteredBarSeries>
              <c15:ser>
                <c:idx val="38"/>
                <c:order val="38"/>
                <c:spPr>
                  <a:solidFill>
                    <a:schemeClr val="accent6">
                      <a:lumMod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Sheet4!$F$60</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D-14C4-46C7-A6CC-41BCCFC77473}"/>
                  </c:ext>
                </c:extLst>
              </c15:ser>
            </c15:filteredBarSeries>
            <c15:filteredBarSeries>
              <c15:ser>
                <c:idx val="40"/>
                <c:order val="40"/>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Sheet4!$F$62</c15:sqref>
                        </c15:formulaRef>
                      </c:ext>
                    </c:extLst>
                    <c:numCache>
                      <c:formatCode>0.00</c:formatCode>
                      <c:ptCount val="1"/>
                    </c:numCache>
                  </c:numRef>
                </c:val>
                <c:extLst xmlns:c15="http://schemas.microsoft.com/office/drawing/2012/chart">
                  <c:ext xmlns:c16="http://schemas.microsoft.com/office/drawing/2014/chart" uri="{C3380CC4-5D6E-409C-BE32-E72D297353CC}">
                    <c16:uniqueId val="{0000002E-14C4-46C7-A6CC-41BCCFC77473}"/>
                  </c:ext>
                </c:extLst>
              </c15:ser>
            </c15:filteredBarSeries>
          </c:ext>
        </c:extLst>
      </c:barChart>
      <c:catAx>
        <c:axId val="195690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5691248"/>
        <c:crosses val="autoZero"/>
        <c:auto val="1"/>
        <c:lblAlgn val="ctr"/>
        <c:lblOffset val="100"/>
        <c:noMultiLvlLbl val="0"/>
      </c:catAx>
      <c:valAx>
        <c:axId val="19569124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en-US"/>
          </a:p>
        </c:txPr>
        <c:crossAx val="195690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07261592300963E-2"/>
          <c:y val="0.11992702014874507"/>
          <c:w val="0.91930046787629804"/>
          <c:h val="0.82404009984974735"/>
        </c:manualLayout>
      </c:layout>
      <c:scatterChart>
        <c:scatterStyle val="lineMarker"/>
        <c:varyColors val="0"/>
        <c:ser>
          <c:idx val="0"/>
          <c:order val="0"/>
          <c:spPr>
            <a:ln w="19050" cap="rnd">
              <a:solidFill>
                <a:schemeClr val="accent1"/>
              </a:solidFill>
              <a:round/>
            </a:ln>
            <a:effectLst/>
          </c:spPr>
          <c:marker>
            <c:symbol val="circle"/>
            <c:size val="5"/>
            <c:spPr>
              <a:solidFill>
                <a:schemeClr val="tx1"/>
              </a:solidFill>
              <a:ln w="9525">
                <a:solidFill>
                  <a:schemeClr val="accent1"/>
                </a:solidFill>
              </a:ln>
              <a:effectLst/>
            </c:spPr>
          </c:marker>
          <c:dLbls>
            <c:dLbl>
              <c:idx val="0"/>
              <c:layout>
                <c:manualLayout>
                  <c:x val="0"/>
                  <c:y val="-2.9186424957105147E-3"/>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F42-45B1-89A5-DE8B14BCAAF9}"/>
                </c:ext>
              </c:extLst>
            </c:dLbl>
            <c:dLbl>
              <c:idx val="3"/>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0-7873-4A57-8610-E68B30B593FF}"/>
                </c:ext>
              </c:extLst>
            </c:dLbl>
            <c:dLbl>
              <c:idx val="7"/>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7873-4A57-8610-E68B30B593FF}"/>
                </c:ext>
              </c:extLst>
            </c:dLbl>
            <c:dLbl>
              <c:idx val="11"/>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2-7873-4A57-8610-E68B30B593FF}"/>
                </c:ext>
              </c:extLst>
            </c:dLbl>
            <c:dLbl>
              <c:idx val="15"/>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7873-4A57-8610-E68B30B593FF}"/>
                </c:ext>
              </c:extLst>
            </c:dLbl>
            <c:dLbl>
              <c:idx val="19"/>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4-7873-4A57-8610-E68B30B593FF}"/>
                </c:ext>
              </c:extLst>
            </c:dLbl>
            <c:dLbl>
              <c:idx val="23"/>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5-7873-4A57-8610-E68B30B593FF}"/>
                </c:ext>
              </c:extLst>
            </c:dLbl>
            <c:dLbl>
              <c:idx val="27"/>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6-7873-4A57-8610-E68B30B593FF}"/>
                </c:ext>
              </c:extLst>
            </c:dLbl>
            <c:dLbl>
              <c:idx val="31"/>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7873-4A57-8610-E68B30B593FF}"/>
                </c:ext>
              </c:extLst>
            </c:dLbl>
            <c:dLbl>
              <c:idx val="35"/>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8-7873-4A57-8610-E68B30B593FF}"/>
                </c:ext>
              </c:extLst>
            </c:dLbl>
            <c:dLbl>
              <c:idx val="39"/>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9-7873-4A57-8610-E68B30B593FF}"/>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25400" cap="flat" cmpd="sng" algn="ctr">
                      <a:solidFill>
                        <a:schemeClr val="tx1">
                          <a:lumMod val="35000"/>
                          <a:lumOff val="65000"/>
                        </a:schemeClr>
                      </a:solidFill>
                      <a:round/>
                    </a:ln>
                    <a:effectLst/>
                  </c:spPr>
                </c15:leaderLines>
              </c:ext>
            </c:extLst>
          </c:dLbls>
          <c:yVal>
            <c:numRef>
              <c:f>Sheet4!$D$22:$D$62</c:f>
              <c:numCache>
                <c:formatCode>General</c:formatCode>
                <c:ptCount val="41"/>
                <c:pt idx="0" formatCode="#,##0">
                  <c:v>2186886</c:v>
                </c:pt>
                <c:pt idx="3" formatCode="#,##0">
                  <c:v>2100441.25</c:v>
                </c:pt>
                <c:pt idx="7" formatCode="#,##0">
                  <c:v>1955611.5</c:v>
                </c:pt>
                <c:pt idx="11" formatCode="#,##0">
                  <c:v>1535161.5</c:v>
                </c:pt>
                <c:pt idx="15" formatCode="#,##0">
                  <c:v>1249829.75</c:v>
                </c:pt>
                <c:pt idx="19" formatCode="#,##0">
                  <c:v>1141734.75</c:v>
                </c:pt>
                <c:pt idx="23" formatCode="#,##0">
                  <c:v>1171863.25</c:v>
                </c:pt>
                <c:pt idx="27" formatCode="#,##0">
                  <c:v>1297335</c:v>
                </c:pt>
                <c:pt idx="31" formatCode="#,##0">
                  <c:v>1409824.75</c:v>
                </c:pt>
                <c:pt idx="35" formatCode="#,##0">
                  <c:v>1530136.75</c:v>
                </c:pt>
                <c:pt idx="39">
                  <c:v>1288500</c:v>
                </c:pt>
              </c:numCache>
            </c:numRef>
          </c:yVal>
          <c:smooth val="0"/>
          <c:extLst>
            <c:ext xmlns:c16="http://schemas.microsoft.com/office/drawing/2014/chart" uri="{C3380CC4-5D6E-409C-BE32-E72D297353CC}">
              <c16:uniqueId val="{0000000B-8F42-45B1-89A5-DE8B14BCAAF9}"/>
            </c:ext>
          </c:extLst>
        </c:ser>
        <c:dLbls>
          <c:showLegendKey val="0"/>
          <c:showVal val="0"/>
          <c:showCatName val="0"/>
          <c:showSerName val="0"/>
          <c:showPercent val="0"/>
          <c:showBubbleSize val="0"/>
        </c:dLbls>
        <c:axId val="196464664"/>
        <c:axId val="196465056"/>
      </c:scatterChart>
      <c:valAx>
        <c:axId val="196464664"/>
        <c:scaling>
          <c:orientation val="minMax"/>
        </c:scaling>
        <c:delete val="0"/>
        <c:axPos val="b"/>
        <c:majorGridlines>
          <c:spPr>
            <a:ln w="9525" cap="flat" cmpd="sng" algn="ctr">
              <a:solidFill>
                <a:schemeClr val="tx1">
                  <a:lumMod val="15000"/>
                  <a:lumOff val="85000"/>
                </a:schemeClr>
              </a:solidFill>
              <a:round/>
            </a:ln>
            <a:effectLst/>
          </c:spPr>
        </c:majorGridlines>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6465056"/>
        <c:crosses val="autoZero"/>
        <c:crossBetween val="midCat"/>
      </c:valAx>
      <c:valAx>
        <c:axId val="19646505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19646466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solidFill>
                  <a:srgbClr val="FF0000"/>
                </a:solidFill>
                <a:cs typeface="B Nazanin" panose="00000400000000000000" pitchFamily="2" charset="-78"/>
              </a:defRPr>
            </a:pPr>
            <a:r>
              <a:rPr lang="fa-IR" sz="3200" dirty="0" smtClean="0">
                <a:solidFill>
                  <a:srgbClr val="FF0000"/>
                </a:solidFill>
                <a:cs typeface="B Nazanin" panose="00000400000000000000" pitchFamily="2" charset="-78"/>
              </a:rPr>
              <a:t>روند ازدواج کشوردر فاصله سال های97-86 </a:t>
            </a:r>
            <a:endParaRPr lang="fa-IR" sz="3200" dirty="0">
              <a:solidFill>
                <a:srgbClr val="FF0000"/>
              </a:solidFill>
              <a:cs typeface="B Nazanin" panose="00000400000000000000" pitchFamily="2" charset="-78"/>
            </a:endParaRPr>
          </a:p>
        </c:rich>
      </c:tx>
      <c:layout>
        <c:manualLayout>
          <c:xMode val="edge"/>
          <c:yMode val="edge"/>
          <c:x val="0.26758940694448219"/>
          <c:y val="7.8923884514435719E-3"/>
        </c:manualLayout>
      </c:layout>
      <c:overlay val="0"/>
    </c:title>
    <c:autoTitleDeleted val="0"/>
    <c:plotArea>
      <c:layout>
        <c:manualLayout>
          <c:layoutTarget val="inner"/>
          <c:xMode val="edge"/>
          <c:yMode val="edge"/>
          <c:x val="1.8622844528661756E-2"/>
          <c:y val="2.3225259615348607E-2"/>
          <c:w val="0.97589984825702591"/>
          <c:h val="0.7440203273294228"/>
        </c:manualLayout>
      </c:layout>
      <c:barChart>
        <c:barDir val="col"/>
        <c:grouping val="clustered"/>
        <c:varyColors val="0"/>
        <c:ser>
          <c:idx val="0"/>
          <c:order val="0"/>
          <c:tx>
            <c:strRef>
              <c:f>Sheet1!$B$1</c:f>
              <c:strCache>
                <c:ptCount val="1"/>
                <c:pt idx="0">
                  <c:v>ازدواج های ثبت شده کشور</c:v>
                </c:pt>
              </c:strCache>
            </c:strRef>
          </c:tx>
          <c:invertIfNegative val="0"/>
          <c:dPt>
            <c:idx val="3"/>
            <c:invertIfNegative val="0"/>
            <c:bubble3D val="0"/>
            <c:spPr>
              <a:solidFill>
                <a:srgbClr val="00B050"/>
              </a:solidFill>
            </c:spPr>
            <c:extLst>
              <c:ext xmlns:c16="http://schemas.microsoft.com/office/drawing/2014/chart" uri="{C3380CC4-5D6E-409C-BE32-E72D297353CC}">
                <c16:uniqueId val="{00000003-82CE-4D01-A829-C8B07469513C}"/>
              </c:ext>
            </c:extLst>
          </c:dPt>
          <c:dPt>
            <c:idx val="11"/>
            <c:invertIfNegative val="0"/>
            <c:bubble3D val="0"/>
            <c:spPr>
              <a:solidFill>
                <a:srgbClr val="FF0000"/>
              </a:solidFill>
            </c:spPr>
            <c:extLst>
              <c:ext xmlns:c16="http://schemas.microsoft.com/office/drawing/2014/chart" uri="{C3380CC4-5D6E-409C-BE32-E72D297353CC}">
                <c16:uniqueId val="{0000000B-82CE-4D01-A829-C8B07469513C}"/>
              </c:ext>
            </c:extLst>
          </c:dPt>
          <c:dLbls>
            <c:dLbl>
              <c:idx val="0"/>
              <c:layout>
                <c:manualLayout>
                  <c:x val="7.7160493827161582E-3"/>
                  <c:y val="0.2385128288748337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2CE-4D01-A829-C8B07469513C}"/>
                </c:ext>
              </c:extLst>
            </c:dLbl>
            <c:dLbl>
              <c:idx val="1"/>
              <c:layout>
                <c:manualLayout>
                  <c:x val="1.5432098765432267E-3"/>
                  <c:y val="0.2749912615262788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2CE-4D01-A829-C8B07469513C}"/>
                </c:ext>
              </c:extLst>
            </c:dLbl>
            <c:dLbl>
              <c:idx val="2"/>
              <c:layout>
                <c:manualLayout>
                  <c:x val="-4.6296296296296788E-3"/>
                  <c:y val="0.3451420935482895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2CE-4D01-A829-C8B07469513C}"/>
                </c:ext>
              </c:extLst>
            </c:dLbl>
            <c:dLbl>
              <c:idx val="3"/>
              <c:layout>
                <c:manualLayout>
                  <c:x val="4.6296296296297283E-3"/>
                  <c:y val="0.2721852282453984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2CE-4D01-A829-C8B07469513C}"/>
                </c:ext>
              </c:extLst>
            </c:dLbl>
            <c:dLbl>
              <c:idx val="4"/>
              <c:layout>
                <c:manualLayout>
                  <c:x val="-1.5432098765432267E-3"/>
                  <c:y val="0.294633494492441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2CE-4D01-A829-C8B07469513C}"/>
                </c:ext>
              </c:extLst>
            </c:dLbl>
            <c:dLbl>
              <c:idx val="5"/>
              <c:layout>
                <c:manualLayout>
                  <c:x val="0"/>
                  <c:y val="0.260961095121876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2CE-4D01-A829-C8B07469513C}"/>
                </c:ext>
              </c:extLst>
            </c:dLbl>
            <c:dLbl>
              <c:idx val="6"/>
              <c:layout>
                <c:manualLayout>
                  <c:x val="-1.3480970238279662E-3"/>
                  <c:y val="0.333976865100162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2CE-4D01-A829-C8B07469513C}"/>
                </c:ext>
              </c:extLst>
            </c:dLbl>
            <c:dLbl>
              <c:idx val="7"/>
              <c:layout>
                <c:manualLayout>
                  <c:x val="-1.1383070369230637E-7"/>
                  <c:y val="0.2303413808391452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2CE-4D01-A829-C8B07469513C}"/>
                </c:ext>
              </c:extLst>
            </c:dLbl>
            <c:dLbl>
              <c:idx val="8"/>
              <c:layout>
                <c:manualLayout>
                  <c:x val="0"/>
                  <c:y val="0.2187079777664602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2CE-4D01-A829-C8B07469513C}"/>
                </c:ext>
              </c:extLst>
            </c:dLbl>
            <c:dLbl>
              <c:idx val="9"/>
              <c:layout>
                <c:manualLayout>
                  <c:x val="0"/>
                  <c:y val="0.2140546165373863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2CE-4D01-A829-C8B07469513C}"/>
                </c:ext>
              </c:extLst>
            </c:dLbl>
            <c:dLbl>
              <c:idx val="10"/>
              <c:layout>
                <c:manualLayout>
                  <c:x val="4.3369498106766678E-3"/>
                  <c:y val="0.2117279359228494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2CE-4D01-A829-C8B07469513C}"/>
                </c:ext>
              </c:extLst>
            </c:dLbl>
            <c:dLbl>
              <c:idx val="11"/>
              <c:layout>
                <c:manualLayout>
                  <c:x val="5.7825997475688196E-3"/>
                  <c:y val="0.20474789407923905"/>
                </c:manualLayout>
              </c:layout>
              <c:spPr>
                <a:noFill/>
                <a:ln>
                  <a:noFill/>
                </a:ln>
                <a:effectLst/>
              </c:spPr>
              <c:txPr>
                <a:bodyPr rot="-5400000" vert="horz"/>
                <a:lstStyle/>
                <a:p>
                  <a:pPr algn="ctr">
                    <a:defRPr sz="2400">
                      <a:solidFill>
                        <a:srgbClr val="FFFF00"/>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2CE-4D01-A829-C8B07469513C}"/>
                </c:ext>
              </c:extLst>
            </c:dLbl>
            <c:spPr>
              <a:noFill/>
              <a:ln>
                <a:noFill/>
              </a:ln>
              <a:effectLst/>
            </c:spPr>
            <c:txPr>
              <a:bodyPr rot="-5400000" vert="horz"/>
              <a:lstStyle/>
              <a:p>
                <a:pPr algn="ctr">
                  <a:defRPr sz="24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numRef>
              <c:f>Sheet1!$A$2:$A$13</c:f>
              <c:numCache>
                <c:formatCode>General</c:formatCode>
                <c:ptCount val="12"/>
                <c:pt idx="0">
                  <c:v>86</c:v>
                </c:pt>
                <c:pt idx="1">
                  <c:v>87</c:v>
                </c:pt>
                <c:pt idx="2">
                  <c:v>88</c:v>
                </c:pt>
                <c:pt idx="3">
                  <c:v>89</c:v>
                </c:pt>
                <c:pt idx="4">
                  <c:v>90</c:v>
                </c:pt>
                <c:pt idx="5">
                  <c:v>91</c:v>
                </c:pt>
                <c:pt idx="6">
                  <c:v>92</c:v>
                </c:pt>
                <c:pt idx="7">
                  <c:v>93</c:v>
                </c:pt>
                <c:pt idx="8">
                  <c:v>94</c:v>
                </c:pt>
                <c:pt idx="9">
                  <c:v>95</c:v>
                </c:pt>
                <c:pt idx="10">
                  <c:v>96</c:v>
                </c:pt>
                <c:pt idx="11">
                  <c:v>97</c:v>
                </c:pt>
              </c:numCache>
            </c:numRef>
          </c:cat>
          <c:val>
            <c:numRef>
              <c:f>Sheet1!$B$2:$B$13</c:f>
              <c:numCache>
                <c:formatCode>General</c:formatCode>
                <c:ptCount val="12"/>
                <c:pt idx="0">
                  <c:v>841107</c:v>
                </c:pt>
                <c:pt idx="1">
                  <c:v>881592</c:v>
                </c:pt>
                <c:pt idx="2">
                  <c:v>890208</c:v>
                </c:pt>
                <c:pt idx="3">
                  <c:v>891627</c:v>
                </c:pt>
                <c:pt idx="4">
                  <c:v>874792</c:v>
                </c:pt>
                <c:pt idx="5">
                  <c:v>829968</c:v>
                </c:pt>
                <c:pt idx="6">
                  <c:v>774512</c:v>
                </c:pt>
                <c:pt idx="7">
                  <c:v>724324</c:v>
                </c:pt>
                <c:pt idx="8">
                  <c:v>685352</c:v>
                </c:pt>
                <c:pt idx="9">
                  <c:v>704716</c:v>
                </c:pt>
                <c:pt idx="10">
                  <c:v>608956</c:v>
                </c:pt>
                <c:pt idx="11">
                  <c:v>550565</c:v>
                </c:pt>
              </c:numCache>
            </c:numRef>
          </c:val>
          <c:extLst>
            <c:ext xmlns:c16="http://schemas.microsoft.com/office/drawing/2014/chart" uri="{C3380CC4-5D6E-409C-BE32-E72D297353CC}">
              <c16:uniqueId val="{0000000C-82CE-4D01-A829-C8B07469513C}"/>
            </c:ext>
          </c:extLst>
        </c:ser>
        <c:dLbls>
          <c:showLegendKey val="0"/>
          <c:showVal val="0"/>
          <c:showCatName val="0"/>
          <c:showSerName val="0"/>
          <c:showPercent val="0"/>
          <c:showBubbleSize val="0"/>
        </c:dLbls>
        <c:gapWidth val="150"/>
        <c:axId val="195042984"/>
        <c:axId val="195043376"/>
      </c:barChart>
      <c:catAx>
        <c:axId val="195042984"/>
        <c:scaling>
          <c:orientation val="minMax"/>
        </c:scaling>
        <c:delete val="0"/>
        <c:axPos val="b"/>
        <c:numFmt formatCode="General" sourceLinked="1"/>
        <c:majorTickMark val="out"/>
        <c:minorTickMark val="none"/>
        <c:tickLblPos val="nextTo"/>
        <c:crossAx val="195043376"/>
        <c:crosses val="autoZero"/>
        <c:auto val="1"/>
        <c:lblAlgn val="ctr"/>
        <c:lblOffset val="100"/>
        <c:noMultiLvlLbl val="0"/>
      </c:catAx>
      <c:valAx>
        <c:axId val="195043376"/>
        <c:scaling>
          <c:orientation val="minMax"/>
        </c:scaling>
        <c:delete val="1"/>
        <c:axPos val="l"/>
        <c:majorGridlines/>
        <c:numFmt formatCode="General" sourceLinked="1"/>
        <c:majorTickMark val="out"/>
        <c:minorTickMark val="none"/>
        <c:tickLblPos val="none"/>
        <c:crossAx val="195042984"/>
        <c:crosses val="autoZero"/>
        <c:crossBetween val="between"/>
      </c:valAx>
    </c:plotArea>
    <c:plotVisOnly val="1"/>
    <c:dispBlanksAs val="gap"/>
    <c:showDLblsOverMax val="0"/>
  </c:chart>
  <c:txPr>
    <a:bodyPr/>
    <a:lstStyle/>
    <a:p>
      <a:pPr algn="ctr">
        <a:defRPr lang="fa-IR" sz="2800" b="1" i="0" u="none" strike="noStrike" kern="1200" baseline="0">
          <a:solidFill>
            <a:prstClr val="black"/>
          </a:solidFill>
          <a:latin typeface="+mn-lt"/>
          <a:ea typeface="+mn-ea"/>
          <a:cs typeface="+mn-cs"/>
        </a:defRPr>
      </a:pPr>
      <a:endParaRPr lang="en-US"/>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285024154589372E-2"/>
          <c:y val="0.12699351664678171"/>
          <c:w val="0.97342995169082125"/>
          <c:h val="0.82132175357363335"/>
        </c:manualLayout>
      </c:layout>
      <c:barChart>
        <c:barDir val="col"/>
        <c:grouping val="clustered"/>
        <c:varyColors val="0"/>
        <c:ser>
          <c:idx val="0"/>
          <c:order val="0"/>
          <c:tx>
            <c:strRef>
              <c:f>'ازدواج و طلاق'!$A$3</c:f>
              <c:strCache>
                <c:ptCount val="1"/>
                <c:pt idx="0">
                  <c:v>تعداد ازدواج</c:v>
                </c:pt>
              </c:strCache>
            </c:strRef>
          </c:tx>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trendline>
            <c:spPr>
              <a:ln w="19050" cap="rnd">
                <a:solidFill>
                  <a:srgbClr val="FF0000"/>
                </a:solidFill>
                <a:prstDash val="sysDash"/>
              </a:ln>
              <a:effectLst/>
            </c:spPr>
            <c:trendlineType val="linear"/>
            <c:dispRSqr val="0"/>
            <c:dispEq val="0"/>
          </c:trendline>
          <c:cat>
            <c:numRef>
              <c:f>'ازدواج و طلاق'!$B$2:$I$2</c:f>
              <c:numCache>
                <c:formatCode>General</c:formatCode>
                <c:ptCount val="8"/>
                <c:pt idx="0">
                  <c:v>91</c:v>
                </c:pt>
                <c:pt idx="1">
                  <c:v>92</c:v>
                </c:pt>
                <c:pt idx="2">
                  <c:v>93</c:v>
                </c:pt>
                <c:pt idx="3">
                  <c:v>94</c:v>
                </c:pt>
                <c:pt idx="4">
                  <c:v>95</c:v>
                </c:pt>
                <c:pt idx="5">
                  <c:v>96</c:v>
                </c:pt>
                <c:pt idx="6">
                  <c:v>97</c:v>
                </c:pt>
                <c:pt idx="7">
                  <c:v>98</c:v>
                </c:pt>
              </c:numCache>
            </c:numRef>
          </c:cat>
          <c:val>
            <c:numRef>
              <c:f>'ازدواج و طلاق'!$B$3:$I$3</c:f>
              <c:numCache>
                <c:formatCode>General</c:formatCode>
                <c:ptCount val="8"/>
                <c:pt idx="0">
                  <c:v>5702</c:v>
                </c:pt>
                <c:pt idx="1">
                  <c:v>6352</c:v>
                </c:pt>
                <c:pt idx="2">
                  <c:v>5207</c:v>
                </c:pt>
                <c:pt idx="3">
                  <c:v>3696</c:v>
                </c:pt>
                <c:pt idx="4">
                  <c:v>5088</c:v>
                </c:pt>
                <c:pt idx="5">
                  <c:v>4415</c:v>
                </c:pt>
                <c:pt idx="6">
                  <c:v>4115</c:v>
                </c:pt>
                <c:pt idx="7">
                  <c:v>3820</c:v>
                </c:pt>
              </c:numCache>
            </c:numRef>
          </c:val>
          <c:extLst>
            <c:ext xmlns:c16="http://schemas.microsoft.com/office/drawing/2014/chart" uri="{C3380CC4-5D6E-409C-BE32-E72D297353CC}">
              <c16:uniqueId val="{00000000-564E-467C-A9E0-50A5FC214920}"/>
            </c:ext>
          </c:extLst>
        </c:ser>
        <c:dLbls>
          <c:dLblPos val="inEnd"/>
          <c:showLegendKey val="0"/>
          <c:showVal val="1"/>
          <c:showCatName val="0"/>
          <c:showSerName val="0"/>
          <c:showPercent val="0"/>
          <c:showBubbleSize val="0"/>
        </c:dLbls>
        <c:gapWidth val="41"/>
        <c:axId val="214319512"/>
        <c:axId val="214319904"/>
      </c:barChart>
      <c:catAx>
        <c:axId val="21431951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effectLst/>
                <a:latin typeface="+mn-lt"/>
                <a:ea typeface="+mn-ea"/>
                <a:cs typeface="+mn-cs"/>
              </a:defRPr>
            </a:pPr>
            <a:endParaRPr lang="en-US"/>
          </a:p>
        </c:txPr>
        <c:crossAx val="214319904"/>
        <c:crosses val="autoZero"/>
        <c:auto val="1"/>
        <c:lblAlgn val="ctr"/>
        <c:lblOffset val="100"/>
        <c:noMultiLvlLbl val="0"/>
      </c:catAx>
      <c:valAx>
        <c:axId val="214319904"/>
        <c:scaling>
          <c:orientation val="minMax"/>
        </c:scaling>
        <c:delete val="1"/>
        <c:axPos val="l"/>
        <c:numFmt formatCode="General" sourceLinked="1"/>
        <c:majorTickMark val="none"/>
        <c:minorTickMark val="none"/>
        <c:tickLblPos val="nextTo"/>
        <c:crossAx val="214319512"/>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userShapes r:id="rId4"/>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cs typeface="B Nazanin" panose="00000400000000000000" pitchFamily="2" charset="-78"/>
              </a:defRPr>
            </a:pPr>
            <a:r>
              <a:rPr lang="fa-IR" sz="3200" dirty="0" smtClean="0">
                <a:cs typeface="B Nazanin" panose="00000400000000000000" pitchFamily="2" charset="-78"/>
              </a:rPr>
              <a:t>روند طلاق کشوردر فاصله ساله های97-86 </a:t>
            </a:r>
            <a:endParaRPr lang="fa-IR" sz="3200" dirty="0">
              <a:cs typeface="B Nazanin" panose="00000400000000000000" pitchFamily="2" charset="-78"/>
            </a:endParaRPr>
          </a:p>
        </c:rich>
      </c:tx>
      <c:overlay val="0"/>
      <c: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c:spPr>
    </c:title>
    <c:autoTitleDeleted val="0"/>
    <c:plotArea>
      <c:layout/>
      <c:barChart>
        <c:barDir val="col"/>
        <c:grouping val="clustered"/>
        <c:varyColors val="0"/>
        <c:ser>
          <c:idx val="0"/>
          <c:order val="0"/>
          <c:tx>
            <c:strRef>
              <c:f>Sheet1!$B$1</c:f>
              <c:strCache>
                <c:ptCount val="1"/>
                <c:pt idx="0">
                  <c:v>ازدواج های ثبت شده کشور</c:v>
                </c:pt>
              </c:strCache>
            </c:strRef>
          </c:tx>
          <c:invertIfNegative val="0"/>
          <c:dPt>
            <c:idx val="0"/>
            <c:invertIfNegative val="0"/>
            <c:bubble3D val="0"/>
            <c:spPr>
              <a:solidFill>
                <a:srgbClr val="00B050"/>
              </a:solidFill>
            </c:spPr>
            <c:extLst>
              <c:ext xmlns:c16="http://schemas.microsoft.com/office/drawing/2014/chart" uri="{C3380CC4-5D6E-409C-BE32-E72D297353CC}">
                <c16:uniqueId val="{00000000-5E36-4A58-8A48-7D600D4E759C}"/>
              </c:ext>
            </c:extLst>
          </c:dPt>
          <c:dPt>
            <c:idx val="11"/>
            <c:invertIfNegative val="0"/>
            <c:bubble3D val="0"/>
            <c:spPr>
              <a:solidFill>
                <a:srgbClr val="FF0000"/>
              </a:solidFill>
            </c:spPr>
            <c:extLst>
              <c:ext xmlns:c16="http://schemas.microsoft.com/office/drawing/2014/chart" uri="{C3380CC4-5D6E-409C-BE32-E72D297353CC}">
                <c16:uniqueId val="{0000000B-5E36-4A58-8A48-7D600D4E759C}"/>
              </c:ext>
            </c:extLst>
          </c:dPt>
          <c:dLbls>
            <c:dLbl>
              <c:idx val="0"/>
              <c:layout>
                <c:manualLayout>
                  <c:x val="7.7160493827161582E-3"/>
                  <c:y val="0.2385128288748337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E36-4A58-8A48-7D600D4E759C}"/>
                </c:ext>
              </c:extLst>
            </c:dLbl>
            <c:dLbl>
              <c:idx val="1"/>
              <c:layout>
                <c:manualLayout>
                  <c:x val="1.5432098765432267E-3"/>
                  <c:y val="0.2749912615262788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E36-4A58-8A48-7D600D4E759C}"/>
                </c:ext>
              </c:extLst>
            </c:dLbl>
            <c:dLbl>
              <c:idx val="2"/>
              <c:layout>
                <c:manualLayout>
                  <c:x val="-4.6296296296296788E-3"/>
                  <c:y val="0.3451420935482895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E36-4A58-8A48-7D600D4E759C}"/>
                </c:ext>
              </c:extLst>
            </c:dLbl>
            <c:dLbl>
              <c:idx val="3"/>
              <c:layout>
                <c:manualLayout>
                  <c:x val="4.6296296296297283E-3"/>
                  <c:y val="0.2721852282453984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E36-4A58-8A48-7D600D4E759C}"/>
                </c:ext>
              </c:extLst>
            </c:dLbl>
            <c:dLbl>
              <c:idx val="4"/>
              <c:layout>
                <c:manualLayout>
                  <c:x val="-1.5432098765432267E-3"/>
                  <c:y val="0.294633494492441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E36-4A58-8A48-7D600D4E759C}"/>
                </c:ext>
              </c:extLst>
            </c:dLbl>
            <c:dLbl>
              <c:idx val="5"/>
              <c:layout>
                <c:manualLayout>
                  <c:x val="0"/>
                  <c:y val="0.260961095121876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E36-4A58-8A48-7D600D4E759C}"/>
                </c:ext>
              </c:extLst>
            </c:dLbl>
            <c:dLbl>
              <c:idx val="6"/>
              <c:layout>
                <c:manualLayout>
                  <c:x val="-1.3480970238279662E-3"/>
                  <c:y val="0.333976865100162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E36-4A58-8A48-7D600D4E759C}"/>
                </c:ext>
              </c:extLst>
            </c:dLbl>
            <c:dLbl>
              <c:idx val="7"/>
              <c:layout>
                <c:manualLayout>
                  <c:x val="-1.1383070369230637E-7"/>
                  <c:y val="0.2303413808391452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E36-4A58-8A48-7D600D4E759C}"/>
                </c:ext>
              </c:extLst>
            </c:dLbl>
            <c:dLbl>
              <c:idx val="8"/>
              <c:layout>
                <c:manualLayout>
                  <c:x val="0"/>
                  <c:y val="0.2187079777664602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36-4A58-8A48-7D600D4E759C}"/>
                </c:ext>
              </c:extLst>
            </c:dLbl>
            <c:dLbl>
              <c:idx val="9"/>
              <c:layout>
                <c:manualLayout>
                  <c:x val="0"/>
                  <c:y val="0.2140546165373863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E36-4A58-8A48-7D600D4E759C}"/>
                </c:ext>
              </c:extLst>
            </c:dLbl>
            <c:dLbl>
              <c:idx val="10"/>
              <c:layout>
                <c:manualLayout>
                  <c:x val="4.3369498106766678E-3"/>
                  <c:y val="0.2117279359228494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E36-4A58-8A48-7D600D4E759C}"/>
                </c:ext>
              </c:extLst>
            </c:dLbl>
            <c:dLbl>
              <c:idx val="11"/>
              <c:layout>
                <c:manualLayout>
                  <c:x val="5.7825997475688196E-3"/>
                  <c:y val="0.20474789407923905"/>
                </c:manualLayout>
              </c:layout>
              <c:spPr>
                <a:noFill/>
                <a:ln>
                  <a:noFill/>
                </a:ln>
                <a:effectLst/>
              </c:spPr>
              <c:txPr>
                <a:bodyPr rot="-5400000" vert="horz"/>
                <a:lstStyle/>
                <a:p>
                  <a:pPr algn="ctr">
                    <a:defRPr sz="2400">
                      <a:solidFill>
                        <a:srgbClr val="FFFF00"/>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E36-4A58-8A48-7D600D4E759C}"/>
                </c:ext>
              </c:extLst>
            </c:dLbl>
            <c:spPr>
              <a:noFill/>
              <a:ln>
                <a:noFill/>
              </a:ln>
              <a:effectLst/>
            </c:spPr>
            <c:txPr>
              <a:bodyPr rot="-5400000" vert="horz"/>
              <a:lstStyle/>
              <a:p>
                <a:pPr algn="ctr">
                  <a:defRPr sz="24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numRef>
              <c:f>Sheet1!$A$2:$A$13</c:f>
              <c:numCache>
                <c:formatCode>General</c:formatCode>
                <c:ptCount val="12"/>
                <c:pt idx="0">
                  <c:v>86</c:v>
                </c:pt>
                <c:pt idx="1">
                  <c:v>87</c:v>
                </c:pt>
                <c:pt idx="2">
                  <c:v>88</c:v>
                </c:pt>
                <c:pt idx="3">
                  <c:v>89</c:v>
                </c:pt>
                <c:pt idx="4">
                  <c:v>90</c:v>
                </c:pt>
                <c:pt idx="5">
                  <c:v>91</c:v>
                </c:pt>
                <c:pt idx="6">
                  <c:v>92</c:v>
                </c:pt>
                <c:pt idx="7">
                  <c:v>93</c:v>
                </c:pt>
                <c:pt idx="8">
                  <c:v>94</c:v>
                </c:pt>
                <c:pt idx="9">
                  <c:v>95</c:v>
                </c:pt>
                <c:pt idx="10">
                  <c:v>96</c:v>
                </c:pt>
                <c:pt idx="11">
                  <c:v>97</c:v>
                </c:pt>
              </c:numCache>
            </c:numRef>
          </c:cat>
          <c:val>
            <c:numRef>
              <c:f>Sheet1!$B$2:$B$13</c:f>
              <c:numCache>
                <c:formatCode>General</c:formatCode>
                <c:ptCount val="12"/>
                <c:pt idx="0">
                  <c:v>99852</c:v>
                </c:pt>
                <c:pt idx="1">
                  <c:v>110510</c:v>
                </c:pt>
                <c:pt idx="2">
                  <c:v>125747</c:v>
                </c:pt>
                <c:pt idx="3">
                  <c:v>137200</c:v>
                </c:pt>
                <c:pt idx="4">
                  <c:v>142841</c:v>
                </c:pt>
                <c:pt idx="5">
                  <c:v>150324</c:v>
                </c:pt>
                <c:pt idx="6">
                  <c:v>155369</c:v>
                </c:pt>
                <c:pt idx="7">
                  <c:v>163765</c:v>
                </c:pt>
                <c:pt idx="8">
                  <c:v>163765</c:v>
                </c:pt>
                <c:pt idx="9">
                  <c:v>181049</c:v>
                </c:pt>
                <c:pt idx="10">
                  <c:v>176523</c:v>
                </c:pt>
                <c:pt idx="11">
                  <c:v>175614</c:v>
                </c:pt>
              </c:numCache>
            </c:numRef>
          </c:val>
          <c:extLst>
            <c:ext xmlns:c16="http://schemas.microsoft.com/office/drawing/2014/chart" uri="{C3380CC4-5D6E-409C-BE32-E72D297353CC}">
              <c16:uniqueId val="{0000000C-5E36-4A58-8A48-7D600D4E759C}"/>
            </c:ext>
          </c:extLst>
        </c:ser>
        <c:dLbls>
          <c:showLegendKey val="0"/>
          <c:showVal val="0"/>
          <c:showCatName val="0"/>
          <c:showSerName val="0"/>
          <c:showPercent val="0"/>
          <c:showBubbleSize val="0"/>
        </c:dLbls>
        <c:gapWidth val="150"/>
        <c:axId val="188995904"/>
        <c:axId val="188996296"/>
      </c:barChart>
      <c:catAx>
        <c:axId val="188995904"/>
        <c:scaling>
          <c:orientation val="minMax"/>
        </c:scaling>
        <c:delete val="0"/>
        <c:axPos val="b"/>
        <c:numFmt formatCode="General" sourceLinked="1"/>
        <c:majorTickMark val="out"/>
        <c:minorTickMark val="none"/>
        <c:tickLblPos val="nextTo"/>
        <c:crossAx val="188996296"/>
        <c:crosses val="autoZero"/>
        <c:auto val="1"/>
        <c:lblAlgn val="ctr"/>
        <c:lblOffset val="100"/>
        <c:noMultiLvlLbl val="0"/>
      </c:catAx>
      <c:valAx>
        <c:axId val="188996296"/>
        <c:scaling>
          <c:orientation val="minMax"/>
        </c:scaling>
        <c:delete val="1"/>
        <c:axPos val="l"/>
        <c:majorGridlines/>
        <c:numFmt formatCode="General" sourceLinked="1"/>
        <c:majorTickMark val="out"/>
        <c:minorTickMark val="none"/>
        <c:tickLblPos val="none"/>
        <c:crossAx val="188995904"/>
        <c:crosses val="autoZero"/>
        <c:crossBetween val="between"/>
      </c:valAx>
    </c:plotArea>
    <c:plotVisOnly val="1"/>
    <c:dispBlanksAs val="gap"/>
    <c:showDLblsOverMax val="0"/>
  </c:chart>
  <c:txPr>
    <a:bodyPr/>
    <a:lstStyle/>
    <a:p>
      <a:pPr algn="ctr">
        <a:defRPr lang="fa-IR" sz="2800" b="1" i="0" u="none" strike="noStrike" kern="1200" baseline="0">
          <a:solidFill>
            <a:prstClr val="black"/>
          </a:solidFill>
          <a:latin typeface="+mn-lt"/>
          <a:ea typeface="+mn-ea"/>
          <a:cs typeface="+mn-cs"/>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explosion val="1"/>
            <c:spPr>
              <a:solidFill>
                <a:srgbClr val="00B0F0"/>
              </a:solidFill>
              <a:ln w="19050">
                <a:solidFill>
                  <a:schemeClr val="lt1"/>
                </a:solidFill>
              </a:ln>
              <a:effectLst/>
            </c:spPr>
            <c:extLst>
              <c:ext xmlns:c16="http://schemas.microsoft.com/office/drawing/2014/chart" uri="{C3380CC4-5D6E-409C-BE32-E72D297353CC}">
                <c16:uniqueId val="{00000002-3910-48D5-BE27-E8F3A83BFC37}"/>
              </c:ext>
            </c:extLst>
          </c:dPt>
          <c:dPt>
            <c:idx val="1"/>
            <c:bubble3D val="0"/>
            <c:explosion val="15"/>
            <c:spPr>
              <a:solidFill>
                <a:srgbClr val="FFFF00"/>
              </a:solidFill>
              <a:ln w="19050">
                <a:solidFill>
                  <a:schemeClr val="lt1"/>
                </a:solidFill>
              </a:ln>
              <a:effectLst/>
            </c:spPr>
            <c:extLst>
              <c:ext xmlns:c16="http://schemas.microsoft.com/office/drawing/2014/chart" uri="{C3380CC4-5D6E-409C-BE32-E72D297353CC}">
                <c16:uniqueId val="{00000001-3910-48D5-BE27-E8F3A83BFC37}"/>
              </c:ext>
            </c:extLst>
          </c:dPt>
          <c:dPt>
            <c:idx val="2"/>
            <c:bubble3D val="0"/>
            <c:explosion val="12"/>
            <c:spPr>
              <a:solidFill>
                <a:srgbClr val="FF0000"/>
              </a:solidFill>
              <a:ln w="19050">
                <a:solidFill>
                  <a:schemeClr val="lt1"/>
                </a:solidFill>
              </a:ln>
              <a:effectLst/>
            </c:spPr>
            <c:extLst>
              <c:ext xmlns:c16="http://schemas.microsoft.com/office/drawing/2014/chart" uri="{C3380CC4-5D6E-409C-BE32-E72D297353CC}">
                <c16:uniqueId val="{00000005-3910-48D5-BE27-E8F3A83BFC37}"/>
              </c:ext>
            </c:extLst>
          </c:dPt>
          <c:dPt>
            <c:idx val="3"/>
            <c:bubble3D val="0"/>
            <c:explosion val="11"/>
            <c:spPr>
              <a:solidFill>
                <a:srgbClr val="00B050"/>
              </a:solidFill>
              <a:ln w="19050">
                <a:solidFill>
                  <a:schemeClr val="lt1"/>
                </a:solidFill>
              </a:ln>
              <a:effectLst/>
            </c:spPr>
            <c:extLst>
              <c:ext xmlns:c16="http://schemas.microsoft.com/office/drawing/2014/chart" uri="{C3380CC4-5D6E-409C-BE32-E72D297353CC}">
                <c16:uniqueId val="{00000004-3910-48D5-BE27-E8F3A83BFC37}"/>
              </c:ext>
            </c:extLst>
          </c:dPt>
          <c:dPt>
            <c:idx val="4"/>
            <c:bubble3D val="0"/>
            <c:explosion val="12"/>
            <c:spPr>
              <a:solidFill>
                <a:srgbClr val="C51DA1"/>
              </a:solidFill>
              <a:ln w="19050">
                <a:solidFill>
                  <a:schemeClr val="lt1"/>
                </a:solidFill>
              </a:ln>
              <a:effectLst/>
            </c:spPr>
            <c:extLst>
              <c:ext xmlns:c16="http://schemas.microsoft.com/office/drawing/2014/chart" uri="{C3380CC4-5D6E-409C-BE32-E72D297353CC}">
                <c16:uniqueId val="{00000003-3910-48D5-BE27-E8F3A83BFC37}"/>
              </c:ext>
            </c:extLst>
          </c:dPt>
          <c:dLbls>
            <c:dLbl>
              <c:idx val="0"/>
              <c:layout>
                <c:manualLayout>
                  <c:x val="-1.5751104320213503E-2"/>
                  <c:y val="-0.11918856570933374"/>
                </c:manualLayout>
              </c:layout>
              <c:showLegendKey val="0"/>
              <c:showVal val="1"/>
              <c:showCatName val="0"/>
              <c:showSerName val="0"/>
              <c:showPercent val="0"/>
              <c:showBubbleSize val="0"/>
              <c:extLst>
                <c:ext xmlns:c15="http://schemas.microsoft.com/office/drawing/2012/chart" uri="{CE6537A1-D6FC-4f65-9D91-7224C49458BB}">
                  <c15:layout>
                    <c:manualLayout>
                      <c:w val="3.4447546684824408E-2"/>
                      <c:h val="8.6312538905637809E-2"/>
                    </c:manualLayout>
                  </c15:layout>
                </c:ext>
                <c:ext xmlns:c16="http://schemas.microsoft.com/office/drawing/2014/chart" uri="{C3380CC4-5D6E-409C-BE32-E72D297353CC}">
                  <c16:uniqueId val="{00000002-3910-48D5-BE27-E8F3A83BFC37}"/>
                </c:ext>
              </c:extLst>
            </c:dLbl>
            <c:dLbl>
              <c:idx val="1"/>
              <c:layout>
                <c:manualLayout>
                  <c:x val="2.1200787614220725E-2"/>
                  <c:y val="3.042962767173090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3910-48D5-BE27-E8F3A83BFC37}"/>
                </c:ext>
              </c:extLst>
            </c:dLbl>
            <c:dLbl>
              <c:idx val="2"/>
              <c:layout>
                <c:manualLayout>
                  <c:x val="2.0170109929572781E-3"/>
                  <c:y val="3.1417308385226698E-3"/>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3910-48D5-BE27-E8F3A83BFC37}"/>
                </c:ext>
              </c:extLst>
            </c:dLbl>
            <c:dLbl>
              <c:idx val="3"/>
              <c:layout>
                <c:manualLayout>
                  <c:x val="-2.143689758936345E-4"/>
                  <c:y val="-5.1011546692420239E-3"/>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3910-48D5-BE27-E8F3A83BFC37}"/>
                </c:ext>
              </c:extLst>
            </c:dLbl>
            <c:dLbl>
              <c:idx val="4"/>
              <c:layout>
                <c:manualLayout>
                  <c:x val="1.258027716460696E-3"/>
                  <c:y val="1.9772834531937246E-3"/>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3910-48D5-BE27-E8F3A83BFC37}"/>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1">
                        <a:lumMod val="75000"/>
                        <a:lumOff val="25000"/>
                      </a:schemeClr>
                    </a:solidFill>
                    <a:latin typeface="+mn-lt"/>
                    <a:ea typeface="+mn-ea"/>
                    <a:cs typeface="2  Titr" panose="00000700000000000000" pitchFamily="2" charset="-78"/>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رسیدن فرزندان به تعداد دلخواه</c:v>
                </c:pt>
                <c:pt idx="1">
                  <c:v>فاصله کم بین فرزندان</c:v>
                </c:pt>
                <c:pt idx="2">
                  <c:v>ادامه تحصیل</c:v>
                </c:pt>
                <c:pt idx="3">
                  <c:v>نامطلوب بودن جنسیت جنین</c:v>
                </c:pt>
                <c:pt idx="4">
                  <c:v>وضعیت اقتصادی نامطلوب</c:v>
                </c:pt>
              </c:strCache>
            </c:strRef>
          </c:cat>
          <c:val>
            <c:numRef>
              <c:f>Sheet1!$B$2:$B$6</c:f>
              <c:numCache>
                <c:formatCode>0</c:formatCode>
                <c:ptCount val="5"/>
                <c:pt idx="0">
                  <c:v>45</c:v>
                </c:pt>
                <c:pt idx="1">
                  <c:v>17</c:v>
                </c:pt>
                <c:pt idx="2">
                  <c:v>12</c:v>
                </c:pt>
                <c:pt idx="3">
                  <c:v>7</c:v>
                </c:pt>
                <c:pt idx="4">
                  <c:v>19</c:v>
                </c:pt>
              </c:numCache>
            </c:numRef>
          </c:val>
          <c:extLst>
            <c:ext xmlns:c16="http://schemas.microsoft.com/office/drawing/2014/chart" uri="{C3380CC4-5D6E-409C-BE32-E72D297353CC}">
              <c16:uniqueId val="{00000000-3910-48D5-BE27-E8F3A83BFC37}"/>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7019139250691695"/>
          <c:y val="0.12105386060296765"/>
          <c:w val="0.29711276806674763"/>
          <c:h val="0.74852624627794306"/>
        </c:manualLayout>
      </c:layout>
      <c:overlay val="0"/>
      <c:spPr>
        <a:noFill/>
        <a:ln>
          <a:noFill/>
        </a:ln>
        <a:effectLst/>
      </c:spPr>
      <c:txPr>
        <a:bodyPr rot="0" spcFirstLastPara="1" vertOverflow="ellipsis" vert="horz" wrap="square" anchor="ctr" anchorCtr="1"/>
        <a:lstStyle/>
        <a:p>
          <a:pPr rtl="1">
            <a:defRPr sz="18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'ازدواج و طلاق'!$A$25</c:f>
              <c:strCache>
                <c:ptCount val="1"/>
                <c:pt idx="0">
                  <c:v>تعداد طلاق</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dLbls>
            <c:dLbl>
              <c:idx val="0"/>
              <c:layout>
                <c:manualLayout>
                  <c:x val="1.1996532907528836E-2"/>
                  <c:y val="-7.7767350225967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8E3-461E-8513-DFB3030A5AC0}"/>
                </c:ext>
              </c:extLst>
            </c:dLbl>
            <c:dLbl>
              <c:idx val="1"/>
              <c:layout>
                <c:manualLayout>
                  <c:x val="1.0796879616775907E-2"/>
                  <c:y val="-6.0861404524670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8E3-461E-8513-DFB3030A5AC0}"/>
                </c:ext>
              </c:extLst>
            </c:dLbl>
            <c:dLbl>
              <c:idx val="2"/>
              <c:layout>
                <c:manualLayout>
                  <c:x val="2.3993065815057671E-3"/>
                  <c:y val="-8.11485393662267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8E3-461E-8513-DFB3030A5AC0}"/>
                </c:ext>
              </c:extLst>
            </c:dLbl>
            <c:dLbl>
              <c:idx val="3"/>
              <c:layout>
                <c:manualLayout>
                  <c:x val="4.7986131630115341E-3"/>
                  <c:y val="-5.40990262441511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8E3-461E-8513-DFB3030A5AC0}"/>
                </c:ext>
              </c:extLst>
            </c:dLbl>
            <c:dLbl>
              <c:idx val="4"/>
              <c:layout>
                <c:manualLayout>
                  <c:x val="5.9982664537644179E-3"/>
                  <c:y val="-4.05742696831133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8E3-461E-8513-DFB3030A5AC0}"/>
                </c:ext>
              </c:extLst>
            </c:dLbl>
            <c:dLbl>
              <c:idx val="5"/>
              <c:layout>
                <c:manualLayout>
                  <c:x val="1.3196186198281718E-2"/>
                  <c:y val="-6.76237828051889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8E3-461E-8513-DFB3030A5AC0}"/>
                </c:ext>
              </c:extLst>
            </c:dLbl>
            <c:dLbl>
              <c:idx val="6"/>
              <c:layout>
                <c:manualLayout>
                  <c:x val="-8.7973558377158011E-17"/>
                  <c:y val="-9.12921067870050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8E3-461E-8513-DFB3030A5AC0}"/>
                </c:ext>
              </c:extLst>
            </c:dLbl>
            <c:dLbl>
              <c:idx val="7"/>
              <c:layout>
                <c:manualLayout>
                  <c:x val="9.5972263260230683E-3"/>
                  <c:y val="-4.05742696831133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8E3-461E-8513-DFB3030A5AC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'ازدواج و طلاق'!$B$24:$I$24</c:f>
              <c:numCache>
                <c:formatCode>General</c:formatCode>
                <c:ptCount val="8"/>
                <c:pt idx="0">
                  <c:v>91</c:v>
                </c:pt>
                <c:pt idx="1">
                  <c:v>92</c:v>
                </c:pt>
                <c:pt idx="2">
                  <c:v>93</c:v>
                </c:pt>
                <c:pt idx="3">
                  <c:v>94</c:v>
                </c:pt>
                <c:pt idx="4">
                  <c:v>95</c:v>
                </c:pt>
                <c:pt idx="5">
                  <c:v>96</c:v>
                </c:pt>
                <c:pt idx="6">
                  <c:v>97</c:v>
                </c:pt>
                <c:pt idx="7">
                  <c:v>98</c:v>
                </c:pt>
              </c:numCache>
            </c:numRef>
          </c:cat>
          <c:val>
            <c:numRef>
              <c:f>'ازدواج و طلاق'!$B$25:$I$25</c:f>
              <c:numCache>
                <c:formatCode>General</c:formatCode>
                <c:ptCount val="8"/>
                <c:pt idx="0">
                  <c:v>1204</c:v>
                </c:pt>
                <c:pt idx="1">
                  <c:v>1456</c:v>
                </c:pt>
                <c:pt idx="2">
                  <c:v>971</c:v>
                </c:pt>
                <c:pt idx="3">
                  <c:v>1561</c:v>
                </c:pt>
                <c:pt idx="4">
                  <c:v>1630</c:v>
                </c:pt>
                <c:pt idx="5">
                  <c:v>1531</c:v>
                </c:pt>
                <c:pt idx="6">
                  <c:v>1244</c:v>
                </c:pt>
                <c:pt idx="7">
                  <c:v>1676</c:v>
                </c:pt>
              </c:numCache>
            </c:numRef>
          </c:val>
          <c:extLst>
            <c:ext xmlns:c16="http://schemas.microsoft.com/office/drawing/2014/chart" uri="{C3380CC4-5D6E-409C-BE32-E72D297353CC}">
              <c16:uniqueId val="{00000008-58E3-461E-8513-DFB3030A5AC0}"/>
            </c:ext>
          </c:extLst>
        </c:ser>
        <c:dLbls>
          <c:showLegendKey val="0"/>
          <c:showVal val="0"/>
          <c:showCatName val="0"/>
          <c:showSerName val="0"/>
          <c:showPercent val="0"/>
          <c:showBubbleSize val="0"/>
        </c:dLbls>
        <c:gapWidth val="150"/>
        <c:shape val="box"/>
        <c:axId val="214320296"/>
        <c:axId val="188996688"/>
        <c:axId val="0"/>
      </c:bar3DChart>
      <c:catAx>
        <c:axId val="214320296"/>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8996688"/>
        <c:crosses val="autoZero"/>
        <c:auto val="1"/>
        <c:lblAlgn val="ctr"/>
        <c:lblOffset val="100"/>
        <c:noMultiLvlLbl val="0"/>
      </c:catAx>
      <c:valAx>
        <c:axId val="18899668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214320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2552376897468939E-2"/>
          <c:y val="3.8906195013229491E-2"/>
          <c:w val="0.91808869498700008"/>
          <c:h val="0.68807102193440073"/>
        </c:manualLayout>
      </c:layout>
      <c:areaChart>
        <c:grouping val="stacked"/>
        <c:varyColors val="0"/>
        <c:ser>
          <c:idx val="0"/>
          <c:order val="0"/>
          <c:tx>
            <c:strRef>
              <c:f>Sheet3!$B$2</c:f>
              <c:strCache>
                <c:ptCount val="1"/>
                <c:pt idx="0">
                  <c:v>روستایی</c:v>
                </c:pt>
              </c:strCache>
            </c:strRef>
          </c:tx>
          <c:spPr>
            <a:solidFill>
              <a:srgbClr val="5B9BD5">
                <a:lumMod val="75000"/>
              </a:srgbClr>
            </a:solidFill>
            <a:ln w="19050" cap="rnd">
              <a:solidFill>
                <a:schemeClr val="accent1"/>
              </a:solidFill>
              <a:round/>
            </a:ln>
            <a:effectLst/>
          </c:spPr>
          <c:cat>
            <c:strRef>
              <c:f>Sheet3!$A$3:$A$22</c:f>
              <c:strCache>
                <c:ptCount val="20"/>
                <c:pt idx="0">
                  <c:v>کمتر از 1 سال</c:v>
                </c:pt>
                <c:pt idx="1">
                  <c:v>1 تا 2 سال</c:v>
                </c:pt>
                <c:pt idx="2">
                  <c:v>2 تا 3 سال</c:v>
                </c:pt>
                <c:pt idx="3">
                  <c:v>3 تا 4 سال</c:v>
                </c:pt>
                <c:pt idx="4">
                  <c:v>4 تا 5 سال</c:v>
                </c:pt>
                <c:pt idx="5">
                  <c:v>5 تا 6 سال</c:v>
                </c:pt>
                <c:pt idx="6">
                  <c:v>6 تا 7 سال</c:v>
                </c:pt>
                <c:pt idx="7">
                  <c:v>7 تا 8 سال</c:v>
                </c:pt>
                <c:pt idx="8">
                  <c:v>8 تا 9 سال</c:v>
                </c:pt>
                <c:pt idx="9">
                  <c:v>9 تا 10 سال</c:v>
                </c:pt>
                <c:pt idx="10">
                  <c:v>10 تا 11 سال</c:v>
                </c:pt>
                <c:pt idx="11">
                  <c:v>11 تا 12 سال</c:v>
                </c:pt>
                <c:pt idx="12">
                  <c:v>12 تا 13 سال</c:v>
                </c:pt>
                <c:pt idx="13">
                  <c:v>13 تا 14 سال</c:v>
                </c:pt>
                <c:pt idx="14">
                  <c:v>14 تا 15 سال</c:v>
                </c:pt>
                <c:pt idx="15">
                  <c:v>15 تا 16 سال</c:v>
                </c:pt>
                <c:pt idx="16">
                  <c:v>16 تا 17 سال</c:v>
                </c:pt>
                <c:pt idx="17">
                  <c:v>17 تا 18 سال</c:v>
                </c:pt>
                <c:pt idx="18">
                  <c:v>18 تا 19 سال</c:v>
                </c:pt>
                <c:pt idx="19">
                  <c:v>19 تا 20 سال</c:v>
                </c:pt>
              </c:strCache>
            </c:strRef>
          </c:cat>
          <c:val>
            <c:numRef>
              <c:f>Sheet3!$B$3:$B$22</c:f>
              <c:numCache>
                <c:formatCode>General</c:formatCode>
                <c:ptCount val="20"/>
                <c:pt idx="0">
                  <c:v>2321</c:v>
                </c:pt>
                <c:pt idx="1">
                  <c:v>1973</c:v>
                </c:pt>
                <c:pt idx="2">
                  <c:v>1485</c:v>
                </c:pt>
                <c:pt idx="3">
                  <c:v>1149</c:v>
                </c:pt>
                <c:pt idx="4">
                  <c:v>936</c:v>
                </c:pt>
                <c:pt idx="5">
                  <c:v>758</c:v>
                </c:pt>
                <c:pt idx="6">
                  <c:v>687</c:v>
                </c:pt>
                <c:pt idx="7">
                  <c:v>539</c:v>
                </c:pt>
                <c:pt idx="8">
                  <c:v>452</c:v>
                </c:pt>
                <c:pt idx="9">
                  <c:v>384</c:v>
                </c:pt>
                <c:pt idx="10">
                  <c:v>334</c:v>
                </c:pt>
                <c:pt idx="11">
                  <c:v>302</c:v>
                </c:pt>
                <c:pt idx="12">
                  <c:v>287</c:v>
                </c:pt>
                <c:pt idx="13">
                  <c:v>213</c:v>
                </c:pt>
                <c:pt idx="14">
                  <c:v>182</c:v>
                </c:pt>
                <c:pt idx="15">
                  <c:v>143</c:v>
                </c:pt>
                <c:pt idx="16">
                  <c:v>131</c:v>
                </c:pt>
                <c:pt idx="17">
                  <c:v>130</c:v>
                </c:pt>
                <c:pt idx="18">
                  <c:v>104</c:v>
                </c:pt>
                <c:pt idx="19">
                  <c:v>95</c:v>
                </c:pt>
              </c:numCache>
            </c:numRef>
          </c:val>
          <c:extLst>
            <c:ext xmlns:c16="http://schemas.microsoft.com/office/drawing/2014/chart" uri="{C3380CC4-5D6E-409C-BE32-E72D297353CC}">
              <c16:uniqueId val="{00000000-1CDC-482C-864E-DD959E50DBFE}"/>
            </c:ext>
          </c:extLst>
        </c:ser>
        <c:ser>
          <c:idx val="1"/>
          <c:order val="1"/>
          <c:tx>
            <c:strRef>
              <c:f>Sheet3!$C$2</c:f>
              <c:strCache>
                <c:ptCount val="1"/>
                <c:pt idx="0">
                  <c:v>شهری</c:v>
                </c:pt>
              </c:strCache>
            </c:strRef>
          </c:tx>
          <c:spPr>
            <a:solidFill>
              <a:srgbClr val="5B9BD5">
                <a:lumMod val="20000"/>
                <a:lumOff val="80000"/>
              </a:srgbClr>
            </a:solidFill>
            <a:ln w="19050" cap="rnd">
              <a:solidFill>
                <a:schemeClr val="accent2"/>
              </a:solidFill>
              <a:round/>
            </a:ln>
            <a:effectLst/>
          </c:spPr>
          <c:cat>
            <c:strRef>
              <c:f>Sheet3!$A$3:$A$22</c:f>
              <c:strCache>
                <c:ptCount val="20"/>
                <c:pt idx="0">
                  <c:v>کمتر از 1 سال</c:v>
                </c:pt>
                <c:pt idx="1">
                  <c:v>1 تا 2 سال</c:v>
                </c:pt>
                <c:pt idx="2">
                  <c:v>2 تا 3 سال</c:v>
                </c:pt>
                <c:pt idx="3">
                  <c:v>3 تا 4 سال</c:v>
                </c:pt>
                <c:pt idx="4">
                  <c:v>4 تا 5 سال</c:v>
                </c:pt>
                <c:pt idx="5">
                  <c:v>5 تا 6 سال</c:v>
                </c:pt>
                <c:pt idx="6">
                  <c:v>6 تا 7 سال</c:v>
                </c:pt>
                <c:pt idx="7">
                  <c:v>7 تا 8 سال</c:v>
                </c:pt>
                <c:pt idx="8">
                  <c:v>8 تا 9 سال</c:v>
                </c:pt>
                <c:pt idx="9">
                  <c:v>9 تا 10 سال</c:v>
                </c:pt>
                <c:pt idx="10">
                  <c:v>10 تا 11 سال</c:v>
                </c:pt>
                <c:pt idx="11">
                  <c:v>11 تا 12 سال</c:v>
                </c:pt>
                <c:pt idx="12">
                  <c:v>12 تا 13 سال</c:v>
                </c:pt>
                <c:pt idx="13">
                  <c:v>13 تا 14 سال</c:v>
                </c:pt>
                <c:pt idx="14">
                  <c:v>14 تا 15 سال</c:v>
                </c:pt>
                <c:pt idx="15">
                  <c:v>15 تا 16 سال</c:v>
                </c:pt>
                <c:pt idx="16">
                  <c:v>16 تا 17 سال</c:v>
                </c:pt>
                <c:pt idx="17">
                  <c:v>17 تا 18 سال</c:v>
                </c:pt>
                <c:pt idx="18">
                  <c:v>18 تا 19 سال</c:v>
                </c:pt>
                <c:pt idx="19">
                  <c:v>19 تا 20 سال</c:v>
                </c:pt>
              </c:strCache>
            </c:strRef>
          </c:cat>
          <c:val>
            <c:numRef>
              <c:f>Sheet3!$C$3:$C$22</c:f>
              <c:numCache>
                <c:formatCode>General</c:formatCode>
                <c:ptCount val="20"/>
                <c:pt idx="0">
                  <c:v>18815</c:v>
                </c:pt>
                <c:pt idx="1">
                  <c:v>15746</c:v>
                </c:pt>
                <c:pt idx="2">
                  <c:v>12345</c:v>
                </c:pt>
                <c:pt idx="3">
                  <c:v>10685</c:v>
                </c:pt>
                <c:pt idx="4">
                  <c:v>9158</c:v>
                </c:pt>
                <c:pt idx="5">
                  <c:v>7634</c:v>
                </c:pt>
                <c:pt idx="6">
                  <c:v>6953</c:v>
                </c:pt>
                <c:pt idx="7">
                  <c:v>6191</c:v>
                </c:pt>
                <c:pt idx="8">
                  <c:v>5293</c:v>
                </c:pt>
                <c:pt idx="9">
                  <c:v>4811</c:v>
                </c:pt>
                <c:pt idx="10">
                  <c:v>4168</c:v>
                </c:pt>
                <c:pt idx="11">
                  <c:v>3724</c:v>
                </c:pt>
                <c:pt idx="12">
                  <c:v>3162</c:v>
                </c:pt>
                <c:pt idx="13">
                  <c:v>2769</c:v>
                </c:pt>
                <c:pt idx="14">
                  <c:v>2357</c:v>
                </c:pt>
                <c:pt idx="15">
                  <c:v>2209</c:v>
                </c:pt>
                <c:pt idx="16">
                  <c:v>1931</c:v>
                </c:pt>
                <c:pt idx="17">
                  <c:v>1852</c:v>
                </c:pt>
                <c:pt idx="18">
                  <c:v>1638</c:v>
                </c:pt>
                <c:pt idx="19">
                  <c:v>1584</c:v>
                </c:pt>
              </c:numCache>
            </c:numRef>
          </c:val>
          <c:extLst>
            <c:ext xmlns:c16="http://schemas.microsoft.com/office/drawing/2014/chart" uri="{C3380CC4-5D6E-409C-BE32-E72D297353CC}">
              <c16:uniqueId val="{00000001-1CDC-482C-864E-DD959E50DBFE}"/>
            </c:ext>
          </c:extLst>
        </c:ser>
        <c:dLbls>
          <c:showLegendKey val="0"/>
          <c:showVal val="0"/>
          <c:showCatName val="0"/>
          <c:showSerName val="0"/>
          <c:showPercent val="0"/>
          <c:showBubbleSize val="0"/>
        </c:dLbls>
        <c:axId val="135138200"/>
        <c:axId val="135138584"/>
      </c:areaChart>
      <c:catAx>
        <c:axId val="13513820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5400000" spcFirstLastPara="1" vertOverflow="ellipsis" vert="horz" wrap="square" anchor="ctr" anchorCtr="1"/>
          <a:lstStyle/>
          <a:p>
            <a:pPr>
              <a:defRPr lang="en-US" sz="1800" b="1" i="0" u="none" strike="noStrike" kern="1200" baseline="0">
                <a:solidFill>
                  <a:schemeClr val="tx1"/>
                </a:solidFill>
                <a:latin typeface="F_Nazanin" panose="05000000000000000000" pitchFamily="2" charset="2"/>
                <a:ea typeface="+mn-ea"/>
                <a:cs typeface="B Nazanin"/>
              </a:defRPr>
            </a:pPr>
            <a:endParaRPr lang="en-US"/>
          </a:p>
        </c:txPr>
        <c:crossAx val="135138584"/>
        <c:crosses val="autoZero"/>
        <c:auto val="1"/>
        <c:lblAlgn val="ctr"/>
        <c:lblOffset val="100"/>
        <c:tickLblSkip val="1"/>
        <c:noMultiLvlLbl val="1"/>
      </c:catAx>
      <c:valAx>
        <c:axId val="13513858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lang="en-US" sz="1800" b="1" i="0" u="none" strike="noStrike" kern="1200" baseline="0">
                <a:solidFill>
                  <a:schemeClr val="tx1"/>
                </a:solidFill>
                <a:latin typeface="F_Nazanin" panose="05000000000000000000" pitchFamily="2" charset="2"/>
                <a:ea typeface="+mn-ea"/>
                <a:cs typeface="+mn-cs"/>
              </a:defRPr>
            </a:pPr>
            <a:endParaRPr lang="en-US"/>
          </a:p>
        </c:txPr>
        <c:crossAx val="135138200"/>
        <c:crosses val="autoZero"/>
        <c:crossBetween val="midCat"/>
      </c:valAx>
      <c:spPr>
        <a:noFill/>
        <a:ln>
          <a:noFill/>
        </a:ln>
        <a:effectLst/>
      </c:spPr>
    </c:plotArea>
    <c:legend>
      <c:legendPos val="b"/>
      <c:layout>
        <c:manualLayout>
          <c:xMode val="edge"/>
          <c:yMode val="edge"/>
          <c:x val="0.70144456365150265"/>
          <c:y val="5.4507154060091323E-2"/>
          <c:w val="0.18791339150912989"/>
          <c:h val="0.14148734190964041"/>
        </c:manualLayout>
      </c:layout>
      <c:overlay val="0"/>
      <c:spPr>
        <a:solidFill>
          <a:schemeClr val="accent4">
            <a:lumMod val="20000"/>
            <a:lumOff val="80000"/>
          </a:schemeClr>
        </a:solid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F_Nazanin" panose="05000000000000000000" pitchFamily="2" charset="2"/>
              <a:ea typeface="+mn-ea"/>
              <a:cs typeface="B Nazanin" panose="00000400000000000000" pitchFamily="2" charset="-78"/>
            </a:defRPr>
          </a:pPr>
          <a:endParaRPr lang="en-US"/>
        </a:p>
      </c:txPr>
    </c:legend>
    <c:plotVisOnly val="1"/>
    <c:dispBlanksAs val="zero"/>
    <c:showDLblsOverMax val="0"/>
  </c:chart>
  <c:spPr>
    <a:noFill/>
    <a:ln>
      <a:noFill/>
    </a:ln>
    <a:effectLst/>
  </c:spPr>
  <c:txPr>
    <a:bodyPr/>
    <a:lstStyle/>
    <a:p>
      <a:pPr>
        <a:defRPr sz="1400">
          <a:latin typeface="F_Nazanin" panose="05000000000000000000" pitchFamily="2" charset="2"/>
        </a:defRPr>
      </a:pPr>
      <a:endParaRPr lang="en-US"/>
    </a:p>
  </c:txPr>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1385</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0070C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دارای همسر</c:v>
                </c:pt>
                <c:pt idx="1">
                  <c:v>بی همسر به دلیل طلاق</c:v>
                </c:pt>
                <c:pt idx="2">
                  <c:v>هرگز ازدواج نکرده</c:v>
                </c:pt>
              </c:strCache>
            </c:strRef>
          </c:cat>
          <c:val>
            <c:numRef>
              <c:f>Sheet1!$B$2:$B$4</c:f>
              <c:numCache>
                <c:formatCode>General</c:formatCode>
                <c:ptCount val="3"/>
                <c:pt idx="0">
                  <c:v>54.6</c:v>
                </c:pt>
                <c:pt idx="1">
                  <c:v>0.5</c:v>
                </c:pt>
                <c:pt idx="2">
                  <c:v>43.4</c:v>
                </c:pt>
              </c:numCache>
            </c:numRef>
          </c:val>
          <c:extLst>
            <c:ext xmlns:c16="http://schemas.microsoft.com/office/drawing/2014/chart" uri="{C3380CC4-5D6E-409C-BE32-E72D297353CC}">
              <c16:uniqueId val="{00000000-B851-4C13-839C-144FCB94CD76}"/>
            </c:ext>
          </c:extLst>
        </c:ser>
        <c:ser>
          <c:idx val="1"/>
          <c:order val="1"/>
          <c:tx>
            <c:strRef>
              <c:f>Sheet1!$C$1</c:f>
              <c:strCache>
                <c:ptCount val="1"/>
                <c:pt idx="0">
                  <c:v>1390</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دارای همسر</c:v>
                </c:pt>
                <c:pt idx="1">
                  <c:v>بی همسر به دلیل طلاق</c:v>
                </c:pt>
                <c:pt idx="2">
                  <c:v>هرگز ازدواج نکرده</c:v>
                </c:pt>
              </c:strCache>
            </c:strRef>
          </c:cat>
          <c:val>
            <c:numRef>
              <c:f>Sheet1!$C$2:$C$4</c:f>
              <c:numCache>
                <c:formatCode>General</c:formatCode>
                <c:ptCount val="3"/>
                <c:pt idx="0">
                  <c:v>60</c:v>
                </c:pt>
                <c:pt idx="1">
                  <c:v>0.7</c:v>
                </c:pt>
                <c:pt idx="2">
                  <c:v>38</c:v>
                </c:pt>
              </c:numCache>
            </c:numRef>
          </c:val>
          <c:extLst>
            <c:ext xmlns:c16="http://schemas.microsoft.com/office/drawing/2014/chart" uri="{C3380CC4-5D6E-409C-BE32-E72D297353CC}">
              <c16:uniqueId val="{00000001-B851-4C13-839C-144FCB94CD76}"/>
            </c:ext>
          </c:extLst>
        </c:ser>
        <c:ser>
          <c:idx val="2"/>
          <c:order val="2"/>
          <c:tx>
            <c:strRef>
              <c:f>Sheet1!$D$1</c:f>
              <c:strCache>
                <c:ptCount val="1"/>
                <c:pt idx="0">
                  <c:v>1395</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دارای همسر</c:v>
                </c:pt>
                <c:pt idx="1">
                  <c:v>بی همسر به دلیل طلاق</c:v>
                </c:pt>
                <c:pt idx="2">
                  <c:v>هرگز ازدواج نکرده</c:v>
                </c:pt>
              </c:strCache>
            </c:strRef>
          </c:cat>
          <c:val>
            <c:numRef>
              <c:f>Sheet1!$D$2:$D$4</c:f>
              <c:numCache>
                <c:formatCode>General</c:formatCode>
                <c:ptCount val="3"/>
                <c:pt idx="0">
                  <c:v>63.3</c:v>
                </c:pt>
                <c:pt idx="1">
                  <c:v>1.2</c:v>
                </c:pt>
                <c:pt idx="2">
                  <c:v>34.4</c:v>
                </c:pt>
              </c:numCache>
            </c:numRef>
          </c:val>
          <c:extLst>
            <c:ext xmlns:c16="http://schemas.microsoft.com/office/drawing/2014/chart" uri="{C3380CC4-5D6E-409C-BE32-E72D297353CC}">
              <c16:uniqueId val="{00000002-B851-4C13-839C-144FCB94CD76}"/>
            </c:ext>
          </c:extLst>
        </c:ser>
        <c:dLbls>
          <c:showLegendKey val="0"/>
          <c:showVal val="1"/>
          <c:showCatName val="0"/>
          <c:showSerName val="0"/>
          <c:showPercent val="0"/>
          <c:showBubbleSize val="0"/>
        </c:dLbls>
        <c:gapWidth val="75"/>
        <c:axId val="193615024"/>
        <c:axId val="216891872"/>
      </c:barChart>
      <c:catAx>
        <c:axId val="193615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rgbClr val="00B050"/>
                </a:solidFill>
                <a:latin typeface="+mn-lt"/>
                <a:ea typeface="+mn-ea"/>
                <a:cs typeface="B Nazanin" panose="00000400000000000000" pitchFamily="2" charset="-78"/>
              </a:defRPr>
            </a:pPr>
            <a:endParaRPr lang="en-US"/>
          </a:p>
        </c:txPr>
        <c:crossAx val="216891872"/>
        <c:crosses val="autoZero"/>
        <c:auto val="1"/>
        <c:lblAlgn val="ctr"/>
        <c:lblOffset val="100"/>
        <c:noMultiLvlLbl val="0"/>
      </c:catAx>
      <c:valAx>
        <c:axId val="21689187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3615024"/>
        <c:crosses val="autoZero"/>
        <c:crossBetween val="between"/>
      </c:valAx>
      <c:spPr>
        <a:noFill/>
        <a:ln>
          <a:noFill/>
        </a:ln>
        <a:effectLst/>
      </c:spPr>
    </c:plotArea>
    <c:legend>
      <c:legendPos val="b"/>
      <c:layout>
        <c:manualLayout>
          <c:xMode val="edge"/>
          <c:yMode val="edge"/>
          <c:x val="0.52052524157165903"/>
          <c:y val="8.9857559502615938E-2"/>
          <c:w val="0.19482983485815822"/>
          <c:h val="6.2601051814409045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8131389231086379"/>
          <c:y val="2.0884120016805032E-2"/>
          <c:w val="0.69663943250432458"/>
          <c:h val="0.50423879008749661"/>
        </c:manualLayout>
      </c:layout>
      <c:areaChart>
        <c:grouping val="percentStacked"/>
        <c:varyColors val="0"/>
        <c:ser>
          <c:idx val="0"/>
          <c:order val="0"/>
          <c:tx>
            <c:strRef>
              <c:f>Sheet14!$M$448</c:f>
              <c:strCache>
                <c:ptCount val="1"/>
                <c:pt idx="0">
                  <c:v>دارای همسر </c:v>
                </c:pt>
              </c:strCache>
            </c:strRef>
          </c:tx>
          <c:spPr>
            <a:solidFill>
              <a:srgbClr val="92D050"/>
            </a:solidFill>
            <a:ln w="3175">
              <a:solidFill>
                <a:schemeClr val="tx1"/>
              </a:solidFill>
            </a:ln>
            <a:effectLst/>
            <a:scene3d>
              <a:camera prst="orthographicFront"/>
              <a:lightRig rig="threePt" dir="t"/>
            </a:scene3d>
            <a:sp3d>
              <a:bevelT w="190500"/>
            </a:sp3d>
          </c:spPr>
          <c:cat>
            <c:strRef>
              <c:f>Sheet14!$L$449:$L$460</c:f>
              <c:strCache>
                <c:ptCount val="12"/>
                <c:pt idx="0">
                  <c:v>١٤-١٠ ساله</c:v>
                </c:pt>
                <c:pt idx="1">
                  <c:v>١٩-١٥ ساله</c:v>
                </c:pt>
                <c:pt idx="2">
                  <c:v>٢٤-٢٠ ساله</c:v>
                </c:pt>
                <c:pt idx="3">
                  <c:v>٢٩-٢٥ ساله</c:v>
                </c:pt>
                <c:pt idx="4">
                  <c:v>٣٤-٣٠ ساله</c:v>
                </c:pt>
                <c:pt idx="5">
                  <c:v>٣٩-٣٥ ساله</c:v>
                </c:pt>
                <c:pt idx="6">
                  <c:v>٤٤-٤٠ ساله</c:v>
                </c:pt>
                <c:pt idx="7">
                  <c:v>٤٩-٤٥ ساله</c:v>
                </c:pt>
                <c:pt idx="8">
                  <c:v>٥٤-٥٠ ساله</c:v>
                </c:pt>
                <c:pt idx="9">
                  <c:v>٥٩-٥٥ ساله</c:v>
                </c:pt>
                <c:pt idx="10">
                  <c:v>٦٤-٦٠ ساله</c:v>
                </c:pt>
                <c:pt idx="11">
                  <c:v>٦٥ ساله و بيشتر</c:v>
                </c:pt>
              </c:strCache>
            </c:strRef>
          </c:cat>
          <c:val>
            <c:numRef>
              <c:f>Sheet14!$M$449:$M$460</c:f>
              <c:numCache>
                <c:formatCode>0.0</c:formatCode>
                <c:ptCount val="12"/>
                <c:pt idx="0">
                  <c:v>1.1843005980237156</c:v>
                </c:pt>
                <c:pt idx="1">
                  <c:v>2.2846420704687675</c:v>
                </c:pt>
                <c:pt idx="2">
                  <c:v>19.274229797882281</c:v>
                </c:pt>
                <c:pt idx="3">
                  <c:v>53.018538921115152</c:v>
                </c:pt>
                <c:pt idx="4">
                  <c:v>77.690229211362521</c:v>
                </c:pt>
                <c:pt idx="5">
                  <c:v>88.709924384231016</c:v>
                </c:pt>
                <c:pt idx="6">
                  <c:v>93.330123068065916</c:v>
                </c:pt>
                <c:pt idx="7">
                  <c:v>95.071884395013583</c:v>
                </c:pt>
                <c:pt idx="8">
                  <c:v>95.897647974715198</c:v>
                </c:pt>
                <c:pt idx="9">
                  <c:v>96.133020825972764</c:v>
                </c:pt>
                <c:pt idx="10">
                  <c:v>95.733170054515853</c:v>
                </c:pt>
                <c:pt idx="11">
                  <c:v>88.974295664289855</c:v>
                </c:pt>
              </c:numCache>
            </c:numRef>
          </c:val>
          <c:extLst>
            <c:ext xmlns:c16="http://schemas.microsoft.com/office/drawing/2014/chart" uri="{C3380CC4-5D6E-409C-BE32-E72D297353CC}">
              <c16:uniqueId val="{00000000-4FD3-4522-A80D-20A2BD211D48}"/>
            </c:ext>
          </c:extLst>
        </c:ser>
        <c:ser>
          <c:idx val="1"/>
          <c:order val="1"/>
          <c:tx>
            <c:strRef>
              <c:f>Sheet14!$N$448</c:f>
              <c:strCache>
                <c:ptCount val="1"/>
                <c:pt idx="0">
                  <c:v>بی همسر بدلیل فوت </c:v>
                </c:pt>
              </c:strCache>
            </c:strRef>
          </c:tx>
          <c:spPr>
            <a:solidFill>
              <a:srgbClr val="C00000"/>
            </a:solidFill>
            <a:ln w="3175">
              <a:solidFill>
                <a:schemeClr val="tx1"/>
              </a:solidFill>
            </a:ln>
            <a:effectLst/>
            <a:scene3d>
              <a:camera prst="orthographicFront"/>
              <a:lightRig rig="threePt" dir="t"/>
            </a:scene3d>
            <a:sp3d>
              <a:bevelT w="190500"/>
            </a:sp3d>
          </c:spPr>
          <c:cat>
            <c:strRef>
              <c:f>Sheet14!$L$449:$L$460</c:f>
              <c:strCache>
                <c:ptCount val="12"/>
                <c:pt idx="0">
                  <c:v>١٤-١٠ ساله</c:v>
                </c:pt>
                <c:pt idx="1">
                  <c:v>١٩-١٥ ساله</c:v>
                </c:pt>
                <c:pt idx="2">
                  <c:v>٢٤-٢٠ ساله</c:v>
                </c:pt>
                <c:pt idx="3">
                  <c:v>٢٩-٢٥ ساله</c:v>
                </c:pt>
                <c:pt idx="4">
                  <c:v>٣٤-٣٠ ساله</c:v>
                </c:pt>
                <c:pt idx="5">
                  <c:v>٣٩-٣٥ ساله</c:v>
                </c:pt>
                <c:pt idx="6">
                  <c:v>٤٤-٤٠ ساله</c:v>
                </c:pt>
                <c:pt idx="7">
                  <c:v>٤٩-٤٥ ساله</c:v>
                </c:pt>
                <c:pt idx="8">
                  <c:v>٥٤-٥٠ ساله</c:v>
                </c:pt>
                <c:pt idx="9">
                  <c:v>٥٩-٥٥ ساله</c:v>
                </c:pt>
                <c:pt idx="10">
                  <c:v>٦٤-٦٠ ساله</c:v>
                </c:pt>
                <c:pt idx="11">
                  <c:v>٦٥ ساله و بيشتر</c:v>
                </c:pt>
              </c:strCache>
            </c:strRef>
          </c:cat>
          <c:val>
            <c:numRef>
              <c:f>Sheet14!$N$449:$N$460</c:f>
              <c:numCache>
                <c:formatCode>0.0</c:formatCode>
                <c:ptCount val="12"/>
                <c:pt idx="0">
                  <c:v>1.3155079148581295E-2</c:v>
                </c:pt>
                <c:pt idx="1">
                  <c:v>1.8379660608079582E-2</c:v>
                </c:pt>
                <c:pt idx="2">
                  <c:v>3.5372531452976932E-2</c:v>
                </c:pt>
                <c:pt idx="3">
                  <c:v>6.6731910282385787E-2</c:v>
                </c:pt>
                <c:pt idx="4">
                  <c:v>0.10197104077735754</c:v>
                </c:pt>
                <c:pt idx="5">
                  <c:v>0.16767425175715059</c:v>
                </c:pt>
                <c:pt idx="6">
                  <c:v>0.26440265966331306</c:v>
                </c:pt>
                <c:pt idx="7">
                  <c:v>0.43517285297138597</c:v>
                </c:pt>
                <c:pt idx="8">
                  <c:v>0.74935183394800697</c:v>
                </c:pt>
                <c:pt idx="9">
                  <c:v>1.2825057756773621</c:v>
                </c:pt>
                <c:pt idx="10">
                  <c:v>2.258229068791846</c:v>
                </c:pt>
                <c:pt idx="11">
                  <c:v>9.6095092491214764</c:v>
                </c:pt>
              </c:numCache>
            </c:numRef>
          </c:val>
          <c:extLst>
            <c:ext xmlns:c16="http://schemas.microsoft.com/office/drawing/2014/chart" uri="{C3380CC4-5D6E-409C-BE32-E72D297353CC}">
              <c16:uniqueId val="{00000001-4FD3-4522-A80D-20A2BD211D48}"/>
            </c:ext>
          </c:extLst>
        </c:ser>
        <c:ser>
          <c:idx val="2"/>
          <c:order val="2"/>
          <c:tx>
            <c:strRef>
              <c:f>Sheet14!$O$448</c:f>
              <c:strCache>
                <c:ptCount val="1"/>
                <c:pt idx="0">
                  <c:v>بی همسر بدلیل طلاق</c:v>
                </c:pt>
              </c:strCache>
            </c:strRef>
          </c:tx>
          <c:spPr>
            <a:solidFill>
              <a:srgbClr val="00B0F0"/>
            </a:solidFill>
            <a:ln w="3175">
              <a:solidFill>
                <a:schemeClr val="tx1"/>
              </a:solidFill>
            </a:ln>
            <a:effectLst/>
            <a:scene3d>
              <a:camera prst="orthographicFront"/>
              <a:lightRig rig="threePt" dir="t"/>
            </a:scene3d>
            <a:sp3d>
              <a:bevelT w="190500"/>
            </a:sp3d>
          </c:spPr>
          <c:cat>
            <c:strRef>
              <c:f>Sheet14!$L$449:$L$460</c:f>
              <c:strCache>
                <c:ptCount val="12"/>
                <c:pt idx="0">
                  <c:v>١٤-١٠ ساله</c:v>
                </c:pt>
                <c:pt idx="1">
                  <c:v>١٩-١٥ ساله</c:v>
                </c:pt>
                <c:pt idx="2">
                  <c:v>٢٤-٢٠ ساله</c:v>
                </c:pt>
                <c:pt idx="3">
                  <c:v>٢٩-٢٥ ساله</c:v>
                </c:pt>
                <c:pt idx="4">
                  <c:v>٣٤-٣٠ ساله</c:v>
                </c:pt>
                <c:pt idx="5">
                  <c:v>٣٩-٣٥ ساله</c:v>
                </c:pt>
                <c:pt idx="6">
                  <c:v>٤٤-٤٠ ساله</c:v>
                </c:pt>
                <c:pt idx="7">
                  <c:v>٤٩-٤٥ ساله</c:v>
                </c:pt>
                <c:pt idx="8">
                  <c:v>٥٤-٥٠ ساله</c:v>
                </c:pt>
                <c:pt idx="9">
                  <c:v>٥٩-٥٥ ساله</c:v>
                </c:pt>
                <c:pt idx="10">
                  <c:v>٦٤-٦٠ ساله</c:v>
                </c:pt>
                <c:pt idx="11">
                  <c:v>٦٥ ساله و بيشتر</c:v>
                </c:pt>
              </c:strCache>
            </c:strRef>
          </c:cat>
          <c:val>
            <c:numRef>
              <c:f>Sheet14!$O$449:$O$460</c:f>
              <c:numCache>
                <c:formatCode>0.0</c:formatCode>
                <c:ptCount val="12"/>
                <c:pt idx="0">
                  <c:v>4.4995179333267618E-2</c:v>
                </c:pt>
                <c:pt idx="1">
                  <c:v>7.1005798208557458E-2</c:v>
                </c:pt>
                <c:pt idx="2">
                  <c:v>0.3903953536866982</c:v>
                </c:pt>
                <c:pt idx="3">
                  <c:v>1.1512642257831345</c:v>
                </c:pt>
                <c:pt idx="4">
                  <c:v>1.8210332205339173</c:v>
                </c:pt>
                <c:pt idx="5">
                  <c:v>2.100826810413047</c:v>
                </c:pt>
                <c:pt idx="6">
                  <c:v>1.9304237194773071</c:v>
                </c:pt>
                <c:pt idx="7">
                  <c:v>1.7490844095179852</c:v>
                </c:pt>
                <c:pt idx="8">
                  <c:v>1.5177867293252494</c:v>
                </c:pt>
                <c:pt idx="9">
                  <c:v>1.32663925640175</c:v>
                </c:pt>
                <c:pt idx="10">
                  <c:v>1.1154636163118092</c:v>
                </c:pt>
                <c:pt idx="11">
                  <c:v>0.74837617666399814</c:v>
                </c:pt>
              </c:numCache>
            </c:numRef>
          </c:val>
          <c:extLst>
            <c:ext xmlns:c16="http://schemas.microsoft.com/office/drawing/2014/chart" uri="{C3380CC4-5D6E-409C-BE32-E72D297353CC}">
              <c16:uniqueId val="{00000002-4FD3-4522-A80D-20A2BD211D48}"/>
            </c:ext>
          </c:extLst>
        </c:ser>
        <c:ser>
          <c:idx val="3"/>
          <c:order val="3"/>
          <c:tx>
            <c:strRef>
              <c:f>Sheet14!$P$448</c:f>
              <c:strCache>
                <c:ptCount val="1"/>
                <c:pt idx="0">
                  <c:v>هرگز ازدواج نکرده </c:v>
                </c:pt>
              </c:strCache>
            </c:strRef>
          </c:tx>
          <c:spPr>
            <a:solidFill>
              <a:srgbClr val="FFC000"/>
            </a:solidFill>
            <a:ln w="3175">
              <a:solidFill>
                <a:schemeClr val="tx1"/>
              </a:solidFill>
            </a:ln>
            <a:effectLst/>
            <a:scene3d>
              <a:camera prst="orthographicFront"/>
              <a:lightRig rig="threePt" dir="t"/>
            </a:scene3d>
            <a:sp3d>
              <a:bevelT w="190500"/>
            </a:sp3d>
          </c:spPr>
          <c:cat>
            <c:strRef>
              <c:f>Sheet14!$L$449:$L$460</c:f>
              <c:strCache>
                <c:ptCount val="12"/>
                <c:pt idx="0">
                  <c:v>١٤-١٠ ساله</c:v>
                </c:pt>
                <c:pt idx="1">
                  <c:v>١٩-١٥ ساله</c:v>
                </c:pt>
                <c:pt idx="2">
                  <c:v>٢٤-٢٠ ساله</c:v>
                </c:pt>
                <c:pt idx="3">
                  <c:v>٢٩-٢٥ ساله</c:v>
                </c:pt>
                <c:pt idx="4">
                  <c:v>٣٤-٣٠ ساله</c:v>
                </c:pt>
                <c:pt idx="5">
                  <c:v>٣٩-٣٥ ساله</c:v>
                </c:pt>
                <c:pt idx="6">
                  <c:v>٤٤-٤٠ ساله</c:v>
                </c:pt>
                <c:pt idx="7">
                  <c:v>٤٩-٤٥ ساله</c:v>
                </c:pt>
                <c:pt idx="8">
                  <c:v>٥٤-٥٠ ساله</c:v>
                </c:pt>
                <c:pt idx="9">
                  <c:v>٥٩-٥٥ ساله</c:v>
                </c:pt>
                <c:pt idx="10">
                  <c:v>٦٤-٦٠ ساله</c:v>
                </c:pt>
                <c:pt idx="11">
                  <c:v>٦٥ ساله و بيشتر</c:v>
                </c:pt>
              </c:strCache>
            </c:strRef>
          </c:cat>
          <c:val>
            <c:numRef>
              <c:f>Sheet14!$P$449:$P$460</c:f>
              <c:numCache>
                <c:formatCode>0.0</c:formatCode>
                <c:ptCount val="12"/>
                <c:pt idx="0">
                  <c:v>98.676454778299131</c:v>
                </c:pt>
                <c:pt idx="1">
                  <c:v>97.536551114123341</c:v>
                </c:pt>
                <c:pt idx="2">
                  <c:v>80.205315147630117</c:v>
                </c:pt>
                <c:pt idx="3">
                  <c:v>45.699387828244369</c:v>
                </c:pt>
                <c:pt idx="4">
                  <c:v>20.348913291899823</c:v>
                </c:pt>
                <c:pt idx="5">
                  <c:v>8.9883196268730039</c:v>
                </c:pt>
                <c:pt idx="6">
                  <c:v>4.4509913322837784</c:v>
                </c:pt>
                <c:pt idx="7">
                  <c:v>2.7188423204275378</c:v>
                </c:pt>
                <c:pt idx="8">
                  <c:v>1.8099549801728509</c:v>
                </c:pt>
                <c:pt idx="9">
                  <c:v>1.2310666170040252</c:v>
                </c:pt>
                <c:pt idx="10">
                  <c:v>0.86391950588466326</c:v>
                </c:pt>
                <c:pt idx="11">
                  <c:v>0.61024831424151049</c:v>
                </c:pt>
              </c:numCache>
            </c:numRef>
          </c:val>
          <c:extLst>
            <c:ext xmlns:c16="http://schemas.microsoft.com/office/drawing/2014/chart" uri="{C3380CC4-5D6E-409C-BE32-E72D297353CC}">
              <c16:uniqueId val="{00000003-4FD3-4522-A80D-20A2BD211D48}"/>
            </c:ext>
          </c:extLst>
        </c:ser>
        <c:dLbls>
          <c:showLegendKey val="0"/>
          <c:showVal val="0"/>
          <c:showCatName val="0"/>
          <c:showSerName val="0"/>
          <c:showPercent val="0"/>
          <c:showBubbleSize val="0"/>
        </c:dLbls>
        <c:axId val="215964064"/>
        <c:axId val="215964456"/>
      </c:areaChart>
      <c:catAx>
        <c:axId val="2159640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F_Lotus" panose="05000000000000000000" pitchFamily="2" charset="2"/>
                <a:ea typeface="+mn-ea"/>
                <a:cs typeface="B Lotus" panose="00000400000000000000" pitchFamily="2" charset="-78"/>
              </a:defRPr>
            </a:pPr>
            <a:endParaRPr lang="en-US"/>
          </a:p>
        </c:txPr>
        <c:crossAx val="215964456"/>
        <c:crosses val="autoZero"/>
        <c:auto val="1"/>
        <c:lblAlgn val="ctr"/>
        <c:lblOffset val="100"/>
        <c:noMultiLvlLbl val="0"/>
      </c:catAx>
      <c:valAx>
        <c:axId val="215964456"/>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solidFill>
                <a:latin typeface="F_Lotus" panose="05000000000000000000" pitchFamily="2" charset="2"/>
                <a:ea typeface="+mn-ea"/>
                <a:cs typeface="B Lotus" panose="00000400000000000000" pitchFamily="2" charset="-78"/>
              </a:defRPr>
            </a:pPr>
            <a:endParaRPr lang="en-US"/>
          </a:p>
        </c:txPr>
        <c:crossAx val="215964064"/>
        <c:crosses val="autoZero"/>
        <c:crossBetween val="midCat"/>
      </c:valAx>
      <c:dTable>
        <c:showHorzBorder val="1"/>
        <c:showVertBorder val="1"/>
        <c:showOutline val="1"/>
        <c:showKeys val="1"/>
        <c:spPr>
          <a:noFill/>
          <a:ln w="9525" cap="flat" cmpd="sng" algn="ctr">
            <a:solidFill>
              <a:schemeClr val="bg1">
                <a:lumMod val="75000"/>
              </a:schemeClr>
            </a:solidFill>
            <a:round/>
          </a:ln>
          <a:effectLst/>
        </c:spPr>
        <c:txPr>
          <a:bodyPr rot="0" spcFirstLastPara="1" vertOverflow="ellipsis" vert="horz" wrap="square" anchor="ctr" anchorCtr="1"/>
          <a:lstStyle/>
          <a:p>
            <a:pPr rtl="0">
              <a:defRPr sz="1400" b="1" i="0" u="none" strike="noStrike" kern="1200" baseline="0">
                <a:solidFill>
                  <a:schemeClr val="tx1"/>
                </a:solidFill>
                <a:latin typeface="F_Lotus" panose="05000000000000000000" pitchFamily="2" charset="2"/>
                <a:ea typeface="+mn-ea"/>
                <a:cs typeface="B Lotus" panose="00000400000000000000" pitchFamily="2" charset="-78"/>
              </a:defRPr>
            </a:pPr>
            <a:endParaRPr lang="en-US"/>
          </a:p>
        </c:txPr>
      </c:dTable>
      <c:spPr>
        <a:noFill/>
        <a:ln>
          <a:noFill/>
        </a:ln>
        <a:effectLst/>
      </c:spPr>
    </c:plotArea>
    <c:plotVisOnly val="1"/>
    <c:dispBlanksAs val="zero"/>
    <c:showDLblsOverMax val="0"/>
  </c:chart>
  <c:spPr>
    <a:solidFill>
      <a:schemeClr val="bg1"/>
    </a:solidFill>
    <a:ln w="9525" cap="flat" cmpd="sng" algn="ctr">
      <a:solidFill>
        <a:schemeClr val="bg1"/>
      </a:solidFill>
      <a:round/>
    </a:ln>
    <a:effectLst/>
    <a:scene3d>
      <a:camera prst="orthographicFront"/>
      <a:lightRig rig="threePt" dir="t"/>
    </a:scene3d>
    <a:sp3d>
      <a:bevelT w="127000" h="127000"/>
    </a:sp3d>
  </c:spPr>
  <c:txPr>
    <a:bodyPr/>
    <a:lstStyle/>
    <a:p>
      <a:pPr>
        <a:defRPr sz="1400" b="1" baseline="0">
          <a:solidFill>
            <a:schemeClr val="tx1"/>
          </a:solidFill>
          <a:latin typeface="F_Lotus" panose="05000000000000000000" pitchFamily="2" charset="2"/>
          <a:cs typeface="B Lotus" panose="00000400000000000000" pitchFamily="2" charset="-78"/>
        </a:defRPr>
      </a:pPr>
      <a:endParaRPr lang="en-US"/>
    </a:p>
  </c:txPr>
  <c:externalData r:id="rId4">
    <c:autoUpdate val="0"/>
  </c:externalData>
  <c:userShapes r:id="rId5"/>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013126047347024E-2"/>
          <c:y val="2.5933095421623968E-2"/>
          <c:w val="0.95552796778162175"/>
          <c:h val="0.83923701200372713"/>
        </c:manualLayout>
      </c:layout>
      <c:barChart>
        <c:barDir val="col"/>
        <c:grouping val="clustered"/>
        <c:varyColors val="0"/>
        <c:ser>
          <c:idx val="0"/>
          <c:order val="0"/>
          <c:tx>
            <c:strRef>
              <c:f>Sheet1!$B$1</c:f>
              <c:strCache>
                <c:ptCount val="1"/>
                <c:pt idx="0">
                  <c:v>1385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Sheet1!$A$2:$A$4</c:f>
              <c:strCache>
                <c:ptCount val="3"/>
                <c:pt idx="0">
                  <c:v>دارای همسر</c:v>
                </c:pt>
                <c:pt idx="1">
                  <c:v>بی همسر به دلیل طلاق</c:v>
                </c:pt>
                <c:pt idx="2">
                  <c:v>هرگز ازدواج نکرده</c:v>
                </c:pt>
              </c:strCache>
            </c:strRef>
          </c:cat>
          <c:val>
            <c:numRef>
              <c:f>Sheet1!$B$2:$B$4</c:f>
              <c:numCache>
                <c:formatCode>General</c:formatCode>
                <c:ptCount val="3"/>
                <c:pt idx="0">
                  <c:v>56.7</c:v>
                </c:pt>
                <c:pt idx="1">
                  <c:v>0.9</c:v>
                </c:pt>
                <c:pt idx="2">
                  <c:v>35.4</c:v>
                </c:pt>
              </c:numCache>
            </c:numRef>
          </c:val>
          <c:extLst>
            <c:ext xmlns:c16="http://schemas.microsoft.com/office/drawing/2014/chart" uri="{C3380CC4-5D6E-409C-BE32-E72D297353CC}">
              <c16:uniqueId val="{00000000-CED6-4B88-87D3-512342AAD6F8}"/>
            </c:ext>
          </c:extLst>
        </c:ser>
        <c:ser>
          <c:idx val="1"/>
          <c:order val="1"/>
          <c:tx>
            <c:strRef>
              <c:f>Sheet1!$C$1</c:f>
              <c:strCache>
                <c:ptCount val="1"/>
                <c:pt idx="0">
                  <c:v>1390</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Sheet1!$A$2:$A$4</c:f>
              <c:strCache>
                <c:ptCount val="3"/>
                <c:pt idx="0">
                  <c:v>دارای همسر</c:v>
                </c:pt>
                <c:pt idx="1">
                  <c:v>بی همسر به دلیل طلاق</c:v>
                </c:pt>
                <c:pt idx="2">
                  <c:v>هرگز ازدواج نکرده</c:v>
                </c:pt>
              </c:strCache>
            </c:strRef>
          </c:cat>
          <c:val>
            <c:numRef>
              <c:f>Sheet1!$C$2:$C$4</c:f>
              <c:numCache>
                <c:formatCode>General</c:formatCode>
                <c:ptCount val="3"/>
                <c:pt idx="0">
                  <c:v>61</c:v>
                </c:pt>
                <c:pt idx="1">
                  <c:v>1.4</c:v>
                </c:pt>
                <c:pt idx="2">
                  <c:v>30.2</c:v>
                </c:pt>
              </c:numCache>
            </c:numRef>
          </c:val>
          <c:extLst>
            <c:ext xmlns:c16="http://schemas.microsoft.com/office/drawing/2014/chart" uri="{C3380CC4-5D6E-409C-BE32-E72D297353CC}">
              <c16:uniqueId val="{00000001-CED6-4B88-87D3-512342AAD6F8}"/>
            </c:ext>
          </c:extLst>
        </c:ser>
        <c:ser>
          <c:idx val="2"/>
          <c:order val="2"/>
          <c:tx>
            <c:strRef>
              <c:f>Sheet1!$D$1</c:f>
              <c:strCache>
                <c:ptCount val="1"/>
                <c:pt idx="0">
                  <c:v>1395</c:v>
                </c:pt>
              </c:strCache>
            </c:strRef>
          </c:tx>
          <c:spPr>
            <a:solidFill>
              <a:schemeClr val="accent6">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2  Titr" panose="00000700000000000000" pitchFamily="2" charset="-78"/>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Sheet1!$A$2:$A$4</c:f>
              <c:strCache>
                <c:ptCount val="3"/>
                <c:pt idx="0">
                  <c:v>دارای همسر</c:v>
                </c:pt>
                <c:pt idx="1">
                  <c:v>بی همسر به دلیل طلاق</c:v>
                </c:pt>
                <c:pt idx="2">
                  <c:v>هرگز ازدواج نکرده</c:v>
                </c:pt>
              </c:strCache>
            </c:strRef>
          </c:cat>
          <c:val>
            <c:numRef>
              <c:f>Sheet1!$D$2:$D$4</c:f>
              <c:numCache>
                <c:formatCode>General</c:formatCode>
                <c:ptCount val="3"/>
                <c:pt idx="0">
                  <c:v>64.3</c:v>
                </c:pt>
                <c:pt idx="1">
                  <c:v>2.2000000000000002</c:v>
                </c:pt>
                <c:pt idx="2">
                  <c:v>26.2</c:v>
                </c:pt>
              </c:numCache>
            </c:numRef>
          </c:val>
          <c:extLst>
            <c:ext xmlns:c16="http://schemas.microsoft.com/office/drawing/2014/chart" uri="{C3380CC4-5D6E-409C-BE32-E72D297353CC}">
              <c16:uniqueId val="{00000002-CED6-4B88-87D3-512342AAD6F8}"/>
            </c:ext>
          </c:extLst>
        </c:ser>
        <c:dLbls>
          <c:showLegendKey val="0"/>
          <c:showVal val="1"/>
          <c:showCatName val="0"/>
          <c:showSerName val="0"/>
          <c:showPercent val="0"/>
          <c:showBubbleSize val="0"/>
        </c:dLbls>
        <c:gapWidth val="75"/>
        <c:axId val="215966416"/>
        <c:axId val="215966808"/>
      </c:barChart>
      <c:catAx>
        <c:axId val="215966416"/>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800" b="1" i="0" u="none" strike="noStrike" kern="1200" cap="none" spc="0" normalizeH="0" baseline="0">
                <a:solidFill>
                  <a:srgbClr val="00B050"/>
                </a:solidFill>
                <a:latin typeface="+mn-lt"/>
                <a:ea typeface="+mn-ea"/>
                <a:cs typeface="B Nazanin" panose="00000400000000000000" pitchFamily="2" charset="-78"/>
              </a:defRPr>
            </a:pPr>
            <a:endParaRPr lang="en-US"/>
          </a:p>
        </c:txPr>
        <c:crossAx val="215966808"/>
        <c:crosses val="autoZero"/>
        <c:auto val="1"/>
        <c:lblAlgn val="ctr"/>
        <c:lblOffset val="100"/>
        <c:noMultiLvlLbl val="0"/>
      </c:catAx>
      <c:valAx>
        <c:axId val="2159668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215966416"/>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67270905958038196"/>
          <c:y val="6.762273438119587E-2"/>
          <c:w val="0.22473158118699599"/>
          <c:h val="6.4413142005275245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chemeClr val="tx1"/>
                </a:solidFill>
                <a:latin typeface="F_Lotus" panose="05000000000000000000" pitchFamily="2" charset="2"/>
                <a:ea typeface="+mn-ea"/>
                <a:cs typeface="B Lotus" panose="00000400000000000000" pitchFamily="2" charset="-78"/>
              </a:defRPr>
            </a:pPr>
            <a:r>
              <a:rPr lang="fa-IR"/>
              <a:t> </a:t>
            </a:r>
            <a:endParaRPr lang="en-US"/>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solidFill>
              <a:latin typeface="F_Lotus" panose="05000000000000000000" pitchFamily="2" charset="2"/>
              <a:ea typeface="+mn-ea"/>
              <a:cs typeface="B Lotus" panose="00000400000000000000" pitchFamily="2" charset="-78"/>
            </a:defRPr>
          </a:pPr>
          <a:endParaRPr lang="en-US"/>
        </a:p>
      </c:txPr>
    </c:title>
    <c:autoTitleDeleted val="0"/>
    <c:plotArea>
      <c:layout>
        <c:manualLayout>
          <c:layoutTarget val="inner"/>
          <c:xMode val="edge"/>
          <c:yMode val="edge"/>
          <c:x val="0.28149991075797032"/>
          <c:y val="1.7889413108643754E-2"/>
          <c:w val="0.6848960149945853"/>
          <c:h val="0.580983120683218"/>
        </c:manualLayout>
      </c:layout>
      <c:areaChart>
        <c:grouping val="percentStacked"/>
        <c:varyColors val="0"/>
        <c:ser>
          <c:idx val="0"/>
          <c:order val="0"/>
          <c:tx>
            <c:strRef>
              <c:f>Sheet14!$K$292</c:f>
              <c:strCache>
                <c:ptCount val="1"/>
                <c:pt idx="0">
                  <c:v>دارای همسر </c:v>
                </c:pt>
              </c:strCache>
            </c:strRef>
          </c:tx>
          <c:spPr>
            <a:solidFill>
              <a:srgbClr val="92D050"/>
            </a:solidFill>
            <a:ln w="3175">
              <a:solidFill>
                <a:schemeClr val="tx1"/>
              </a:solidFill>
            </a:ln>
            <a:effectLst/>
            <a:scene3d>
              <a:camera prst="orthographicFront"/>
              <a:lightRig rig="threePt" dir="t"/>
            </a:scene3d>
            <a:sp3d>
              <a:bevelT w="190500"/>
            </a:sp3d>
          </c:spPr>
          <c:cat>
            <c:strRef>
              <c:f>Sheet14!$J$293:$J$304</c:f>
              <c:strCache>
                <c:ptCount val="12"/>
                <c:pt idx="0">
                  <c:v>١٤-١٠ ساله</c:v>
                </c:pt>
                <c:pt idx="1">
                  <c:v>١٩-١٥ ساله</c:v>
                </c:pt>
                <c:pt idx="2">
                  <c:v>٢٤-٢٠ ساله</c:v>
                </c:pt>
                <c:pt idx="3">
                  <c:v>٢٩-٢٥ ساله</c:v>
                </c:pt>
                <c:pt idx="4">
                  <c:v>٣٤-٣٠ ساله</c:v>
                </c:pt>
                <c:pt idx="5">
                  <c:v>٣٩-٣٥ ساله</c:v>
                </c:pt>
                <c:pt idx="6">
                  <c:v>٤٤-٤٠ ساله</c:v>
                </c:pt>
                <c:pt idx="7">
                  <c:v>٤٩-٤٥ ساله</c:v>
                </c:pt>
                <c:pt idx="8">
                  <c:v>٥٤-٥٠ ساله</c:v>
                </c:pt>
                <c:pt idx="9">
                  <c:v>٥٩-٥٥ ساله</c:v>
                </c:pt>
                <c:pt idx="10">
                  <c:v>٦٤-٦٠ ساله</c:v>
                </c:pt>
                <c:pt idx="11">
                  <c:v>٦٥ ساله و بيشتر</c:v>
                </c:pt>
              </c:strCache>
            </c:strRef>
          </c:cat>
          <c:val>
            <c:numRef>
              <c:f>Sheet14!$K$293:$K$304</c:f>
              <c:numCache>
                <c:formatCode>0.0</c:formatCode>
                <c:ptCount val="12"/>
                <c:pt idx="0">
                  <c:v>1.3115776562940566</c:v>
                </c:pt>
                <c:pt idx="1">
                  <c:v>21.000677437587647</c:v>
                </c:pt>
                <c:pt idx="2">
                  <c:v>55.034341982519109</c:v>
                </c:pt>
                <c:pt idx="3">
                  <c:v>73.963892738919299</c:v>
                </c:pt>
                <c:pt idx="4">
                  <c:v>81.046082997982609</c:v>
                </c:pt>
                <c:pt idx="5">
                  <c:v>84.426965870607575</c:v>
                </c:pt>
                <c:pt idx="6">
                  <c:v>86.653685433866158</c:v>
                </c:pt>
                <c:pt idx="7">
                  <c:v>86.665635289250915</c:v>
                </c:pt>
                <c:pt idx="8">
                  <c:v>84.425170875467913</c:v>
                </c:pt>
                <c:pt idx="9">
                  <c:v>79.990825027563588</c:v>
                </c:pt>
                <c:pt idx="10">
                  <c:v>71.990914094781814</c:v>
                </c:pt>
                <c:pt idx="11">
                  <c:v>44.672670996878871</c:v>
                </c:pt>
              </c:numCache>
            </c:numRef>
          </c:val>
          <c:extLst>
            <c:ext xmlns:c16="http://schemas.microsoft.com/office/drawing/2014/chart" uri="{C3380CC4-5D6E-409C-BE32-E72D297353CC}">
              <c16:uniqueId val="{00000000-7758-4A83-A4BC-096E89268191}"/>
            </c:ext>
          </c:extLst>
        </c:ser>
        <c:ser>
          <c:idx val="1"/>
          <c:order val="1"/>
          <c:tx>
            <c:strRef>
              <c:f>Sheet14!$L$292</c:f>
              <c:strCache>
                <c:ptCount val="1"/>
                <c:pt idx="0">
                  <c:v>بی همسر بدلیل فوت </c:v>
                </c:pt>
              </c:strCache>
            </c:strRef>
          </c:tx>
          <c:spPr>
            <a:solidFill>
              <a:srgbClr val="C00000"/>
            </a:solidFill>
            <a:ln w="3175">
              <a:solidFill>
                <a:schemeClr val="tx1"/>
              </a:solidFill>
            </a:ln>
            <a:effectLst/>
            <a:scene3d>
              <a:camera prst="orthographicFront"/>
              <a:lightRig rig="threePt" dir="t"/>
            </a:scene3d>
            <a:sp3d>
              <a:bevelT w="190500"/>
            </a:sp3d>
          </c:spPr>
          <c:cat>
            <c:strRef>
              <c:f>Sheet14!$J$293:$J$304</c:f>
              <c:strCache>
                <c:ptCount val="12"/>
                <c:pt idx="0">
                  <c:v>١٤-١٠ ساله</c:v>
                </c:pt>
                <c:pt idx="1">
                  <c:v>١٩-١٥ ساله</c:v>
                </c:pt>
                <c:pt idx="2">
                  <c:v>٢٤-٢٠ ساله</c:v>
                </c:pt>
                <c:pt idx="3">
                  <c:v>٢٩-٢٥ ساله</c:v>
                </c:pt>
                <c:pt idx="4">
                  <c:v>٣٤-٣٠ ساله</c:v>
                </c:pt>
                <c:pt idx="5">
                  <c:v>٣٩-٣٥ ساله</c:v>
                </c:pt>
                <c:pt idx="6">
                  <c:v>٤٤-٤٠ ساله</c:v>
                </c:pt>
                <c:pt idx="7">
                  <c:v>٤٩-٤٥ ساله</c:v>
                </c:pt>
                <c:pt idx="8">
                  <c:v>٥٤-٥٠ ساله</c:v>
                </c:pt>
                <c:pt idx="9">
                  <c:v>٥٩-٥٥ ساله</c:v>
                </c:pt>
                <c:pt idx="10">
                  <c:v>٦٤-٦٠ ساله</c:v>
                </c:pt>
                <c:pt idx="11">
                  <c:v>٦٥ ساله و بيشتر</c:v>
                </c:pt>
              </c:strCache>
            </c:strRef>
          </c:cat>
          <c:val>
            <c:numRef>
              <c:f>Sheet14!$L$293:$L$304</c:f>
              <c:numCache>
                <c:formatCode>0.0</c:formatCode>
                <c:ptCount val="12"/>
                <c:pt idx="0">
                  <c:v>8.1383930130815661E-3</c:v>
                </c:pt>
                <c:pt idx="1">
                  <c:v>4.4663748186236606E-2</c:v>
                </c:pt>
                <c:pt idx="2">
                  <c:v>0.15412382632678306</c:v>
                </c:pt>
                <c:pt idx="3">
                  <c:v>0.35419184520840441</c:v>
                </c:pt>
                <c:pt idx="4">
                  <c:v>0.73853440880279497</c:v>
                </c:pt>
                <c:pt idx="5">
                  <c:v>1.5865196619526463</c:v>
                </c:pt>
                <c:pt idx="6">
                  <c:v>3.1709976678892344</c:v>
                </c:pt>
                <c:pt idx="7">
                  <c:v>5.6485570245209979</c:v>
                </c:pt>
                <c:pt idx="8">
                  <c:v>9.5480561137040301</c:v>
                </c:pt>
                <c:pt idx="9">
                  <c:v>15.445905445423492</c:v>
                </c:pt>
                <c:pt idx="10">
                  <c:v>24.543572807405166</c:v>
                </c:pt>
                <c:pt idx="11">
                  <c:v>53.101457715542686</c:v>
                </c:pt>
              </c:numCache>
            </c:numRef>
          </c:val>
          <c:extLst>
            <c:ext xmlns:c16="http://schemas.microsoft.com/office/drawing/2014/chart" uri="{C3380CC4-5D6E-409C-BE32-E72D297353CC}">
              <c16:uniqueId val="{00000001-7758-4A83-A4BC-096E89268191}"/>
            </c:ext>
          </c:extLst>
        </c:ser>
        <c:ser>
          <c:idx val="2"/>
          <c:order val="2"/>
          <c:tx>
            <c:strRef>
              <c:f>Sheet14!$M$292</c:f>
              <c:strCache>
                <c:ptCount val="1"/>
                <c:pt idx="0">
                  <c:v>بی همسر بدلیل طلاق</c:v>
                </c:pt>
              </c:strCache>
            </c:strRef>
          </c:tx>
          <c:spPr>
            <a:solidFill>
              <a:srgbClr val="00B0F0"/>
            </a:solidFill>
            <a:ln w="3175">
              <a:solidFill>
                <a:schemeClr val="tx1"/>
              </a:solidFill>
            </a:ln>
            <a:effectLst/>
            <a:scene3d>
              <a:camera prst="orthographicFront"/>
              <a:lightRig rig="threePt" dir="t"/>
            </a:scene3d>
            <a:sp3d>
              <a:bevelT w="190500"/>
            </a:sp3d>
          </c:spPr>
          <c:cat>
            <c:strRef>
              <c:f>Sheet14!$J$293:$J$304</c:f>
              <c:strCache>
                <c:ptCount val="12"/>
                <c:pt idx="0">
                  <c:v>١٤-١٠ ساله</c:v>
                </c:pt>
                <c:pt idx="1">
                  <c:v>١٩-١٥ ساله</c:v>
                </c:pt>
                <c:pt idx="2">
                  <c:v>٢٤-٢٠ ساله</c:v>
                </c:pt>
                <c:pt idx="3">
                  <c:v>٢٩-٢٥ ساله</c:v>
                </c:pt>
                <c:pt idx="4">
                  <c:v>٣٤-٣٠ ساله</c:v>
                </c:pt>
                <c:pt idx="5">
                  <c:v>٣٩-٣٥ ساله</c:v>
                </c:pt>
                <c:pt idx="6">
                  <c:v>٤٤-٤٠ ساله</c:v>
                </c:pt>
                <c:pt idx="7">
                  <c:v>٤٩-٤٥ ساله</c:v>
                </c:pt>
                <c:pt idx="8">
                  <c:v>٥٤-٥٠ ساله</c:v>
                </c:pt>
                <c:pt idx="9">
                  <c:v>٥٩-٥٥ ساله</c:v>
                </c:pt>
                <c:pt idx="10">
                  <c:v>٦٤-٦٠ ساله</c:v>
                </c:pt>
                <c:pt idx="11">
                  <c:v>٦٥ ساله و بيشتر</c:v>
                </c:pt>
              </c:strCache>
            </c:strRef>
          </c:cat>
          <c:val>
            <c:numRef>
              <c:f>Sheet14!$M$293:$M$304</c:f>
              <c:numCache>
                <c:formatCode>0.0</c:formatCode>
                <c:ptCount val="12"/>
                <c:pt idx="0">
                  <c:v>2.1534331954968039E-2</c:v>
                </c:pt>
                <c:pt idx="1">
                  <c:v>0.39703603287162087</c:v>
                </c:pt>
                <c:pt idx="2">
                  <c:v>1.3114150493804626</c:v>
                </c:pt>
                <c:pt idx="3">
                  <c:v>2.1570657970745906</c:v>
                </c:pt>
                <c:pt idx="4">
                  <c:v>3.0485874194483467</c:v>
                </c:pt>
                <c:pt idx="5">
                  <c:v>3.4843926532273075</c:v>
                </c:pt>
                <c:pt idx="6">
                  <c:v>3.3801000363479448</c:v>
                </c:pt>
                <c:pt idx="7">
                  <c:v>3.2630062857969238</c:v>
                </c:pt>
                <c:pt idx="8">
                  <c:v>2.9532961750864053</c:v>
                </c:pt>
                <c:pt idx="9">
                  <c:v>2.4410067717484627</c:v>
                </c:pt>
                <c:pt idx="10">
                  <c:v>1.9368017923731113</c:v>
                </c:pt>
                <c:pt idx="11">
                  <c:v>1.1920385306694525</c:v>
                </c:pt>
              </c:numCache>
            </c:numRef>
          </c:val>
          <c:extLst>
            <c:ext xmlns:c16="http://schemas.microsoft.com/office/drawing/2014/chart" uri="{C3380CC4-5D6E-409C-BE32-E72D297353CC}">
              <c16:uniqueId val="{00000002-7758-4A83-A4BC-096E89268191}"/>
            </c:ext>
          </c:extLst>
        </c:ser>
        <c:ser>
          <c:idx val="3"/>
          <c:order val="3"/>
          <c:tx>
            <c:strRef>
              <c:f>Sheet14!$N$292</c:f>
              <c:strCache>
                <c:ptCount val="1"/>
                <c:pt idx="0">
                  <c:v>هرگز ازدواج نکرده </c:v>
                </c:pt>
              </c:strCache>
            </c:strRef>
          </c:tx>
          <c:spPr>
            <a:solidFill>
              <a:srgbClr val="FFC000"/>
            </a:solidFill>
            <a:ln w="3175">
              <a:solidFill>
                <a:schemeClr val="tx1"/>
              </a:solidFill>
            </a:ln>
            <a:effectLst/>
            <a:scene3d>
              <a:camera prst="orthographicFront"/>
              <a:lightRig rig="threePt" dir="t"/>
            </a:scene3d>
            <a:sp3d>
              <a:bevelT w="190500"/>
            </a:sp3d>
          </c:spPr>
          <c:cat>
            <c:strRef>
              <c:f>Sheet14!$J$293:$J$304</c:f>
              <c:strCache>
                <c:ptCount val="12"/>
                <c:pt idx="0">
                  <c:v>١٤-١٠ ساله</c:v>
                </c:pt>
                <c:pt idx="1">
                  <c:v>١٩-١٥ ساله</c:v>
                </c:pt>
                <c:pt idx="2">
                  <c:v>٢٤-٢٠ ساله</c:v>
                </c:pt>
                <c:pt idx="3">
                  <c:v>٢٩-٢٥ ساله</c:v>
                </c:pt>
                <c:pt idx="4">
                  <c:v>٣٤-٣٠ ساله</c:v>
                </c:pt>
                <c:pt idx="5">
                  <c:v>٣٩-٣٥ ساله</c:v>
                </c:pt>
                <c:pt idx="6">
                  <c:v>٤٤-٤٠ ساله</c:v>
                </c:pt>
                <c:pt idx="7">
                  <c:v>٤٩-٤٥ ساله</c:v>
                </c:pt>
                <c:pt idx="8">
                  <c:v>٥٤-٥٠ ساله</c:v>
                </c:pt>
                <c:pt idx="9">
                  <c:v>٥٩-٥٥ ساله</c:v>
                </c:pt>
                <c:pt idx="10">
                  <c:v>٦٤-٦٠ ساله</c:v>
                </c:pt>
                <c:pt idx="11">
                  <c:v>٦٥ ساله و بيشتر</c:v>
                </c:pt>
              </c:strCache>
            </c:strRef>
          </c:cat>
          <c:val>
            <c:numRef>
              <c:f>Sheet14!$N$293:$N$304</c:f>
              <c:numCache>
                <c:formatCode>0.0</c:formatCode>
                <c:ptCount val="12"/>
                <c:pt idx="0">
                  <c:v>98.613844414811737</c:v>
                </c:pt>
                <c:pt idx="1">
                  <c:v>78.51187423526423</c:v>
                </c:pt>
                <c:pt idx="2">
                  <c:v>43.435446705603212</c:v>
                </c:pt>
                <c:pt idx="3">
                  <c:v>23.500550066934668</c:v>
                </c:pt>
                <c:pt idx="4">
                  <c:v>15.152148885156901</c:v>
                </c:pt>
                <c:pt idx="5">
                  <c:v>10.488414071935345</c:v>
                </c:pt>
                <c:pt idx="6">
                  <c:v>6.7829036720298674</c:v>
                </c:pt>
                <c:pt idx="7">
                  <c:v>4.4085498945640804</c:v>
                </c:pt>
                <c:pt idx="8">
                  <c:v>3.0543525241271392</c:v>
                </c:pt>
                <c:pt idx="9">
                  <c:v>2.0985815683014817</c:v>
                </c:pt>
                <c:pt idx="10">
                  <c:v>1.4953756463629244</c:v>
                </c:pt>
                <c:pt idx="11">
                  <c:v>0.95973843528365921</c:v>
                </c:pt>
              </c:numCache>
            </c:numRef>
          </c:val>
          <c:extLst>
            <c:ext xmlns:c16="http://schemas.microsoft.com/office/drawing/2014/chart" uri="{C3380CC4-5D6E-409C-BE32-E72D297353CC}">
              <c16:uniqueId val="{00000003-7758-4A83-A4BC-096E89268191}"/>
            </c:ext>
          </c:extLst>
        </c:ser>
        <c:dLbls>
          <c:showLegendKey val="0"/>
          <c:showVal val="0"/>
          <c:showCatName val="0"/>
          <c:showSerName val="0"/>
          <c:showPercent val="0"/>
          <c:showBubbleSize val="0"/>
        </c:dLbls>
        <c:axId val="216895008"/>
        <c:axId val="216894616"/>
      </c:areaChart>
      <c:catAx>
        <c:axId val="2168950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1" i="0" u="none" strike="noStrike" kern="1200" baseline="0">
                <a:solidFill>
                  <a:schemeClr val="tx1"/>
                </a:solidFill>
                <a:latin typeface="F_Lotus" panose="05000000000000000000" pitchFamily="2" charset="2"/>
                <a:ea typeface="+mn-ea"/>
                <a:cs typeface="B Lotus" panose="00000400000000000000" pitchFamily="2" charset="-78"/>
              </a:defRPr>
            </a:pPr>
            <a:endParaRPr lang="en-US"/>
          </a:p>
        </c:txPr>
        <c:crossAx val="216894616"/>
        <c:crosses val="autoZero"/>
        <c:auto val="1"/>
        <c:lblAlgn val="ctr"/>
        <c:lblOffset val="100"/>
        <c:noMultiLvlLbl val="0"/>
      </c:catAx>
      <c:valAx>
        <c:axId val="216894616"/>
        <c:scaling>
          <c:orientation val="minMax"/>
        </c:scaling>
        <c:delete val="0"/>
        <c:axPos val="l"/>
        <c:numFmt formatCode="0%"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500" b="1" i="0" u="none" strike="noStrike" kern="1200" baseline="0">
                <a:solidFill>
                  <a:schemeClr val="tx1"/>
                </a:solidFill>
                <a:latin typeface="F_Lotus" panose="05000000000000000000" pitchFamily="2" charset="2"/>
                <a:ea typeface="+mn-ea"/>
                <a:cs typeface="B Lotus" panose="00000400000000000000" pitchFamily="2" charset="-78"/>
              </a:defRPr>
            </a:pPr>
            <a:endParaRPr lang="en-US"/>
          </a:p>
        </c:txPr>
        <c:crossAx val="216895008"/>
        <c:crosses val="autoZero"/>
        <c:crossBetween val="midCat"/>
      </c:valAx>
      <c:dTable>
        <c:showHorzBorder val="1"/>
        <c:showVertBorder val="1"/>
        <c:showOutline val="1"/>
        <c:showKeys val="1"/>
        <c:spPr>
          <a:noFill/>
          <a:ln w="9525" cap="flat" cmpd="sng" algn="ctr">
            <a:solidFill>
              <a:schemeClr val="bg1">
                <a:lumMod val="65000"/>
              </a:schemeClr>
            </a:solidFill>
            <a:round/>
          </a:ln>
          <a:effectLst/>
        </c:spPr>
        <c:txPr>
          <a:bodyPr rot="0" spcFirstLastPara="1" vertOverflow="ellipsis" vert="horz" wrap="square" anchor="ctr" anchorCtr="1"/>
          <a:lstStyle/>
          <a:p>
            <a:pPr rtl="0">
              <a:defRPr sz="1500" b="1" i="0" u="none" strike="noStrike" kern="1200" baseline="0">
                <a:solidFill>
                  <a:schemeClr val="tx1"/>
                </a:solidFill>
                <a:latin typeface="F_Lotus" panose="05000000000000000000" pitchFamily="2" charset="2"/>
                <a:ea typeface="+mn-ea"/>
                <a:cs typeface="B Lotus" panose="00000400000000000000" pitchFamily="2" charset="-78"/>
              </a:defRPr>
            </a:pPr>
            <a:endParaRPr lang="en-US"/>
          </a:p>
        </c:txPr>
      </c:dTable>
      <c:spPr>
        <a:noFill/>
        <a:ln>
          <a:noFill/>
        </a:ln>
        <a:effectLst/>
      </c:spPr>
    </c:plotArea>
    <c:plotVisOnly val="1"/>
    <c:dispBlanksAs val="zero"/>
    <c:showDLblsOverMax val="0"/>
  </c:chart>
  <c:spPr>
    <a:solidFill>
      <a:schemeClr val="bg1"/>
    </a:solidFill>
    <a:ln w="9525" cap="flat" cmpd="sng" algn="ctr">
      <a:solidFill>
        <a:schemeClr val="bg1"/>
      </a:solidFill>
      <a:round/>
    </a:ln>
    <a:effectLst/>
    <a:scene3d>
      <a:camera prst="orthographicFront"/>
      <a:lightRig rig="threePt" dir="t"/>
    </a:scene3d>
    <a:sp3d>
      <a:bevelT w="127000" h="127000"/>
    </a:sp3d>
  </c:spPr>
  <c:txPr>
    <a:bodyPr/>
    <a:lstStyle/>
    <a:p>
      <a:pPr>
        <a:defRPr sz="1500" b="1" i="0" baseline="0">
          <a:solidFill>
            <a:schemeClr val="tx1"/>
          </a:solidFill>
          <a:latin typeface="F_Lotus" panose="05000000000000000000" pitchFamily="2" charset="2"/>
          <a:cs typeface="B Lotus" panose="00000400000000000000" pitchFamily="2" charset="-78"/>
        </a:defRPr>
      </a:pPr>
      <a:endParaRPr lang="en-US"/>
    </a:p>
  </c:txPr>
  <c:externalData r:id="rId4">
    <c:autoUpdate val="0"/>
  </c:externalData>
  <c:userShapes r:id="rId5"/>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'تولد نوزادان'!$B$22</c:f>
              <c:strCache>
                <c:ptCount val="1"/>
                <c:pt idx="0">
                  <c:v>تعداد خانوار</c:v>
                </c:pt>
              </c:strCache>
            </c:strRef>
          </c:tx>
          <c:spPr>
            <a:solidFill>
              <a:schemeClr val="accent1"/>
            </a:solidFill>
            <a:ln>
              <a:noFill/>
            </a:ln>
            <a:effectLst/>
            <a:sp3d/>
          </c:spPr>
          <c:invertIfNegative val="0"/>
          <c:dLbls>
            <c:dLbl>
              <c:idx val="5"/>
              <c:layout>
                <c:manualLayout>
                  <c:x val="-3.806531488507672E-3"/>
                  <c:y val="-2.96135819715396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BB8-4238-B3A5-C096A42885BB}"/>
                </c:ext>
              </c:extLst>
            </c:dLbl>
            <c:dLbl>
              <c:idx val="6"/>
              <c:layout>
                <c:manualLayout>
                  <c:x val="-2.5376876590051146E-3"/>
                  <c:y val="-2.6921438155945113E-3"/>
                </c:manualLayout>
              </c:layout>
              <c:showLegendKey val="0"/>
              <c:showVal val="1"/>
              <c:showCatName val="0"/>
              <c:showSerName val="0"/>
              <c:showPercent val="0"/>
              <c:showBubbleSize val="0"/>
              <c:extLst>
                <c:ext xmlns:c15="http://schemas.microsoft.com/office/drawing/2012/chart" uri="{CE6537A1-D6FC-4f65-9D91-7224C49458BB}">
                  <c15:layout>
                    <c:manualLayout>
                      <c:w val="4.232863015220531E-2"/>
                      <c:h val="3.7649737251003186E-2"/>
                    </c:manualLayout>
                  </c15:layout>
                </c:ext>
                <c:ext xmlns:c16="http://schemas.microsoft.com/office/drawing/2014/chart" uri="{C3380CC4-5D6E-409C-BE32-E72D297353CC}">
                  <c16:uniqueId val="{00000002-0BB8-4238-B3A5-C096A42885B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'تولد نوزادان'!$A$23:$A$32</c:f>
              <c:numCache>
                <c:formatCode>General</c:formatCode>
                <c:ptCount val="10"/>
                <c:pt idx="0">
                  <c:v>89</c:v>
                </c:pt>
                <c:pt idx="1">
                  <c:v>90</c:v>
                </c:pt>
                <c:pt idx="2">
                  <c:v>91</c:v>
                </c:pt>
                <c:pt idx="3">
                  <c:v>92</c:v>
                </c:pt>
                <c:pt idx="4">
                  <c:v>93</c:v>
                </c:pt>
                <c:pt idx="5">
                  <c:v>94</c:v>
                </c:pt>
                <c:pt idx="6">
                  <c:v>95</c:v>
                </c:pt>
                <c:pt idx="7">
                  <c:v>96</c:v>
                </c:pt>
                <c:pt idx="8">
                  <c:v>97</c:v>
                </c:pt>
                <c:pt idx="9">
                  <c:v>98</c:v>
                </c:pt>
              </c:numCache>
            </c:numRef>
          </c:cat>
          <c:val>
            <c:numRef>
              <c:f>'تولد نوزادان'!$B$23:$B$32</c:f>
              <c:numCache>
                <c:formatCode>General</c:formatCode>
                <c:ptCount val="10"/>
                <c:pt idx="0">
                  <c:v>122898</c:v>
                </c:pt>
                <c:pt idx="1">
                  <c:v>126913</c:v>
                </c:pt>
                <c:pt idx="2">
                  <c:v>127844</c:v>
                </c:pt>
                <c:pt idx="3">
                  <c:v>130919</c:v>
                </c:pt>
                <c:pt idx="4">
                  <c:v>127380</c:v>
                </c:pt>
                <c:pt idx="5">
                  <c:v>152752</c:v>
                </c:pt>
                <c:pt idx="6">
                  <c:v>159215</c:v>
                </c:pt>
                <c:pt idx="7">
                  <c:v>169465</c:v>
                </c:pt>
                <c:pt idx="8">
                  <c:v>161633</c:v>
                </c:pt>
                <c:pt idx="9">
                  <c:v>162823</c:v>
                </c:pt>
              </c:numCache>
            </c:numRef>
          </c:val>
          <c:extLst>
            <c:ext xmlns:c16="http://schemas.microsoft.com/office/drawing/2014/chart" uri="{C3380CC4-5D6E-409C-BE32-E72D297353CC}">
              <c16:uniqueId val="{00000000-0BB8-4238-B3A5-C096A42885BB}"/>
            </c:ext>
          </c:extLst>
        </c:ser>
        <c:dLbls>
          <c:showLegendKey val="0"/>
          <c:showVal val="0"/>
          <c:showCatName val="0"/>
          <c:showSerName val="0"/>
          <c:showPercent val="0"/>
          <c:showBubbleSize val="0"/>
        </c:dLbls>
        <c:gapWidth val="150"/>
        <c:shape val="box"/>
        <c:axId val="216893440"/>
        <c:axId val="216893048"/>
        <c:axId val="0"/>
      </c:bar3DChart>
      <c:catAx>
        <c:axId val="21689344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6893048"/>
        <c:crosses val="autoZero"/>
        <c:auto val="1"/>
        <c:lblAlgn val="ctr"/>
        <c:lblOffset val="100"/>
        <c:noMultiLvlLbl val="0"/>
      </c:catAx>
      <c:valAx>
        <c:axId val="21689304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16893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Sheet1!$E$1</c:f>
              <c:strCache>
                <c:ptCount val="1"/>
                <c:pt idx="0">
                  <c:v>بعدخانوار</c:v>
                </c:pt>
              </c:strCache>
            </c:strRef>
          </c:tx>
          <c:spPr>
            <a:ln w="31750" cap="rnd">
              <a:solidFill>
                <a:schemeClr val="accent1"/>
              </a:solidFill>
              <a:round/>
            </a:ln>
            <a:effectLst/>
          </c:spPr>
          <c:marker>
            <c:symbol val="circle"/>
            <c:size val="17"/>
            <c:spPr>
              <a:solidFill>
                <a:schemeClr val="accent1"/>
              </a:solidFill>
              <a:ln>
                <a:noFill/>
              </a:ln>
              <a:effectLst/>
            </c:spPr>
          </c:marker>
          <c:dPt>
            <c:idx val="1"/>
            <c:marker>
              <c:symbol val="circle"/>
              <c:size val="17"/>
              <c:spPr>
                <a:solidFill>
                  <a:schemeClr val="accent1"/>
                </a:solidFill>
                <a:ln>
                  <a:noFill/>
                </a:ln>
                <a:effectLst/>
              </c:spPr>
            </c:marker>
            <c:bubble3D val="0"/>
            <c:spPr>
              <a:ln w="31750" cap="rnd">
                <a:solidFill>
                  <a:srgbClr val="FF0000"/>
                </a:solidFill>
                <a:round/>
              </a:ln>
              <a:effectLst/>
            </c:spPr>
            <c:extLst>
              <c:ext xmlns:c16="http://schemas.microsoft.com/office/drawing/2014/chart" uri="{C3380CC4-5D6E-409C-BE32-E72D297353CC}">
                <c16:uniqueId val="{00000004-705F-46DC-8324-7CF8613268AE}"/>
              </c:ext>
            </c:extLst>
          </c:dPt>
          <c:dPt>
            <c:idx val="2"/>
            <c:marker>
              <c:symbol val="circle"/>
              <c:size val="17"/>
              <c:spPr>
                <a:solidFill>
                  <a:schemeClr val="accent1"/>
                </a:solidFill>
                <a:ln>
                  <a:noFill/>
                </a:ln>
                <a:effectLst/>
              </c:spPr>
            </c:marker>
            <c:bubble3D val="0"/>
            <c:spPr>
              <a:ln w="31750" cap="rnd">
                <a:solidFill>
                  <a:srgbClr val="FF0000"/>
                </a:solidFill>
                <a:round/>
              </a:ln>
              <a:effectLst/>
            </c:spPr>
            <c:extLst>
              <c:ext xmlns:c16="http://schemas.microsoft.com/office/drawing/2014/chart" uri="{C3380CC4-5D6E-409C-BE32-E72D297353CC}">
                <c16:uniqueId val="{00000003-705F-46DC-8324-7CF8613268AE}"/>
              </c:ext>
            </c:extLst>
          </c:dPt>
          <c:dPt>
            <c:idx val="3"/>
            <c:marker>
              <c:symbol val="circle"/>
              <c:size val="17"/>
              <c:spPr>
                <a:solidFill>
                  <a:schemeClr val="accent1"/>
                </a:solidFill>
                <a:ln>
                  <a:noFill/>
                </a:ln>
                <a:effectLst/>
              </c:spPr>
            </c:marker>
            <c:bubble3D val="0"/>
            <c:spPr>
              <a:ln w="31750" cap="rnd">
                <a:solidFill>
                  <a:srgbClr val="FF0000"/>
                </a:solidFill>
                <a:round/>
              </a:ln>
              <a:effectLst/>
            </c:spPr>
            <c:extLst>
              <c:ext xmlns:c16="http://schemas.microsoft.com/office/drawing/2014/chart" uri="{C3380CC4-5D6E-409C-BE32-E72D297353CC}">
                <c16:uniqueId val="{00000002-705F-46DC-8324-7CF8613268AE}"/>
              </c:ext>
            </c:extLst>
          </c:dPt>
          <c:dPt>
            <c:idx val="4"/>
            <c:marker>
              <c:symbol val="circle"/>
              <c:size val="17"/>
              <c:spPr>
                <a:solidFill>
                  <a:schemeClr val="accent1"/>
                </a:solidFill>
                <a:ln>
                  <a:noFill/>
                </a:ln>
                <a:effectLst/>
              </c:spPr>
            </c:marker>
            <c:bubble3D val="0"/>
            <c:spPr>
              <a:ln w="31750" cap="rnd">
                <a:solidFill>
                  <a:srgbClr val="FF0000"/>
                </a:solidFill>
                <a:round/>
              </a:ln>
              <a:effectLst/>
            </c:spPr>
            <c:extLst>
              <c:ext xmlns:c16="http://schemas.microsoft.com/office/drawing/2014/chart" uri="{C3380CC4-5D6E-409C-BE32-E72D297353CC}">
                <c16:uniqueId val="{00000001-705F-46DC-8324-7CF8613268AE}"/>
              </c:ext>
            </c:extLst>
          </c:dPt>
          <c:dPt>
            <c:idx val="5"/>
            <c:marker>
              <c:symbol val="circle"/>
              <c:size val="17"/>
              <c:spPr>
                <a:solidFill>
                  <a:schemeClr val="accent1"/>
                </a:solidFill>
                <a:ln>
                  <a:noFill/>
                </a:ln>
                <a:effectLst/>
              </c:spPr>
            </c:marker>
            <c:bubble3D val="0"/>
            <c:spPr>
              <a:ln w="31750" cap="rnd">
                <a:solidFill>
                  <a:srgbClr val="FF0000"/>
                </a:solidFill>
                <a:round/>
              </a:ln>
              <a:effectLst/>
            </c:spPr>
            <c:extLst>
              <c:ext xmlns:c16="http://schemas.microsoft.com/office/drawing/2014/chart" uri="{C3380CC4-5D6E-409C-BE32-E72D297353CC}">
                <c16:uniqueId val="{00000005-705F-46DC-8324-7CF8613268AE}"/>
              </c:ext>
            </c:extLst>
          </c:dPt>
          <c:dPt>
            <c:idx val="6"/>
            <c:marker>
              <c:symbol val="circle"/>
              <c:size val="17"/>
              <c:spPr>
                <a:solidFill>
                  <a:schemeClr val="accent1"/>
                </a:solidFill>
                <a:ln>
                  <a:noFill/>
                </a:ln>
                <a:effectLst/>
              </c:spPr>
            </c:marker>
            <c:bubble3D val="0"/>
            <c:spPr>
              <a:ln w="31750" cap="rnd">
                <a:solidFill>
                  <a:srgbClr val="FF0000"/>
                </a:solidFill>
                <a:round/>
              </a:ln>
              <a:effectLst/>
            </c:spPr>
            <c:extLst>
              <c:ext xmlns:c16="http://schemas.microsoft.com/office/drawing/2014/chart" uri="{C3380CC4-5D6E-409C-BE32-E72D297353CC}">
                <c16:uniqueId val="{00000006-705F-46DC-8324-7CF8613268AE}"/>
              </c:ext>
            </c:extLst>
          </c:dPt>
          <c:dPt>
            <c:idx val="7"/>
            <c:marker>
              <c:symbol val="circle"/>
              <c:size val="17"/>
              <c:spPr>
                <a:solidFill>
                  <a:schemeClr val="accent1"/>
                </a:solidFill>
                <a:ln>
                  <a:noFill/>
                </a:ln>
                <a:effectLst/>
              </c:spPr>
            </c:marker>
            <c:bubble3D val="0"/>
            <c:spPr>
              <a:ln w="31750" cap="rnd">
                <a:solidFill>
                  <a:srgbClr val="FF0000"/>
                </a:solidFill>
                <a:round/>
              </a:ln>
              <a:effectLst/>
            </c:spPr>
            <c:extLst>
              <c:ext xmlns:c16="http://schemas.microsoft.com/office/drawing/2014/chart" uri="{C3380CC4-5D6E-409C-BE32-E72D297353CC}">
                <c16:uniqueId val="{00000007-705F-46DC-8324-7CF8613268AE}"/>
              </c:ext>
            </c:extLst>
          </c:dPt>
          <c:dPt>
            <c:idx val="8"/>
            <c:marker>
              <c:symbol val="circle"/>
              <c:size val="17"/>
              <c:spPr>
                <a:solidFill>
                  <a:schemeClr val="accent1"/>
                </a:solidFill>
                <a:ln>
                  <a:noFill/>
                </a:ln>
                <a:effectLst/>
              </c:spPr>
            </c:marker>
            <c:bubble3D val="0"/>
            <c:spPr>
              <a:ln w="31750" cap="rnd">
                <a:solidFill>
                  <a:srgbClr val="FF0000"/>
                </a:solidFill>
                <a:round/>
              </a:ln>
              <a:effectLst/>
            </c:spPr>
            <c:extLst>
              <c:ext xmlns:c16="http://schemas.microsoft.com/office/drawing/2014/chart" uri="{C3380CC4-5D6E-409C-BE32-E72D297353CC}">
                <c16:uniqueId val="{00000008-705F-46DC-8324-7CF8613268AE}"/>
              </c:ext>
            </c:extLst>
          </c:dPt>
          <c:dPt>
            <c:idx val="9"/>
            <c:marker>
              <c:symbol val="circle"/>
              <c:size val="17"/>
              <c:spPr>
                <a:solidFill>
                  <a:schemeClr val="accent1"/>
                </a:solidFill>
                <a:ln>
                  <a:noFill/>
                </a:ln>
                <a:effectLst/>
              </c:spPr>
            </c:marker>
            <c:bubble3D val="0"/>
            <c:spPr>
              <a:ln w="31750" cap="rnd">
                <a:solidFill>
                  <a:srgbClr val="FF0000"/>
                </a:solidFill>
                <a:round/>
              </a:ln>
              <a:effectLst/>
            </c:spPr>
            <c:extLst>
              <c:ext xmlns:c16="http://schemas.microsoft.com/office/drawing/2014/chart" uri="{C3380CC4-5D6E-409C-BE32-E72D297353CC}">
                <c16:uniqueId val="{00000009-705F-46DC-8324-7CF8613268AE}"/>
              </c:ext>
            </c:extLst>
          </c:dPt>
          <c:dLbls>
            <c:spPr>
              <a:solidFill>
                <a:schemeClr val="dk1">
                  <a:lumMod val="65000"/>
                  <a:lumOff val="35000"/>
                  <a:alpha val="75000"/>
                </a:schemeClr>
              </a:solidFill>
              <a:ln>
                <a:noFill/>
              </a:ln>
              <a:effectLst/>
            </c:spPr>
            <c:txPr>
              <a:bodyPr rot="0" spcFirstLastPara="1" vertOverflow="clip" horzOverflow="clip" vert="horz" wrap="square" lIns="36576" tIns="18288" rIns="36576" bIns="18288" anchor="ctr" anchorCtr="1">
                <a:spAutoFit/>
              </a:bodyPr>
              <a:lstStyle/>
              <a:p>
                <a:pPr>
                  <a:defRPr sz="9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a:solidFill>
                        <a:schemeClr val="dk1">
                          <a:lumMod val="50000"/>
                          <a:lumOff val="50000"/>
                        </a:schemeClr>
                      </a:solidFill>
                    </a:ln>
                    <a:effectLst/>
                  </c:spPr>
                </c15:leaderLines>
              </c:ext>
            </c:extLst>
          </c:dLbls>
          <c:cat>
            <c:numRef>
              <c:f>Sheet1!$A$2:$A$11</c:f>
              <c:numCache>
                <c:formatCode>General</c:formatCode>
                <c:ptCount val="10"/>
                <c:pt idx="0">
                  <c:v>89</c:v>
                </c:pt>
                <c:pt idx="1">
                  <c:v>90</c:v>
                </c:pt>
                <c:pt idx="2">
                  <c:v>91</c:v>
                </c:pt>
                <c:pt idx="3">
                  <c:v>92</c:v>
                </c:pt>
                <c:pt idx="4">
                  <c:v>93</c:v>
                </c:pt>
                <c:pt idx="5">
                  <c:v>94</c:v>
                </c:pt>
                <c:pt idx="6">
                  <c:v>95</c:v>
                </c:pt>
                <c:pt idx="7">
                  <c:v>96</c:v>
                </c:pt>
                <c:pt idx="8">
                  <c:v>97</c:v>
                </c:pt>
                <c:pt idx="9">
                  <c:v>98</c:v>
                </c:pt>
              </c:numCache>
            </c:numRef>
          </c:cat>
          <c:val>
            <c:numRef>
              <c:f>Sheet1!$E$2:$E$11</c:f>
              <c:numCache>
                <c:formatCode>0.00</c:formatCode>
                <c:ptCount val="10"/>
                <c:pt idx="0">
                  <c:v>3.9003401194486487</c:v>
                </c:pt>
                <c:pt idx="1">
                  <c:v>3.828008163072341</c:v>
                </c:pt>
                <c:pt idx="2">
                  <c:v>3.8256077719720909</c:v>
                </c:pt>
                <c:pt idx="3">
                  <c:v>3.7914970325162889</c:v>
                </c:pt>
                <c:pt idx="4">
                  <c:v>3.9506594441827603</c:v>
                </c:pt>
                <c:pt idx="5">
                  <c:v>3.2966442337907198</c:v>
                </c:pt>
                <c:pt idx="6">
                  <c:v>3.2151179223063155</c:v>
                </c:pt>
                <c:pt idx="7">
                  <c:v>3.0097837311539255</c:v>
                </c:pt>
                <c:pt idx="8">
                  <c:v>3.1723286705066416</c:v>
                </c:pt>
                <c:pt idx="9">
                  <c:v>3.0907918414474613</c:v>
                </c:pt>
              </c:numCache>
            </c:numRef>
          </c:val>
          <c:smooth val="0"/>
          <c:extLst>
            <c:ext xmlns:c16="http://schemas.microsoft.com/office/drawing/2014/chart" uri="{C3380CC4-5D6E-409C-BE32-E72D297353CC}">
              <c16:uniqueId val="{00000000-705F-46DC-8324-7CF8613268AE}"/>
            </c:ext>
          </c:extLst>
        </c:ser>
        <c:dLbls>
          <c:dLblPos val="ctr"/>
          <c:showLegendKey val="0"/>
          <c:showVal val="1"/>
          <c:showCatName val="0"/>
          <c:showSerName val="0"/>
          <c:showPercent val="0"/>
          <c:showBubbleSize val="0"/>
        </c:dLbls>
        <c:marker val="1"/>
        <c:smooth val="0"/>
        <c:axId val="216892264"/>
        <c:axId val="195044160"/>
      </c:lineChart>
      <c:catAx>
        <c:axId val="21689226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95044160"/>
        <c:crosses val="autoZero"/>
        <c:auto val="1"/>
        <c:lblAlgn val="ctr"/>
        <c:lblOffset val="100"/>
        <c:noMultiLvlLbl val="0"/>
      </c:catAx>
      <c:valAx>
        <c:axId val="195044160"/>
        <c:scaling>
          <c:orientation val="minMax"/>
        </c:scaling>
        <c:delete val="1"/>
        <c:axPos val="l"/>
        <c:majorGridlines>
          <c:spPr>
            <a:ln w="9525" cap="flat" cmpd="sng" algn="ctr">
              <a:noFill/>
              <a:round/>
            </a:ln>
            <a:effectLst/>
          </c:spPr>
        </c:majorGridlines>
        <c:numFmt formatCode="0.00" sourceLinked="1"/>
        <c:majorTickMark val="none"/>
        <c:minorTickMark val="none"/>
        <c:tickLblPos val="nextTo"/>
        <c:crossAx val="216892264"/>
        <c:crosses val="autoZero"/>
        <c:crossBetween val="between"/>
      </c:valAx>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38100" cap="rnd">
              <a:solidFill>
                <a:schemeClr val="accent1"/>
              </a:solidFill>
              <a:round/>
            </a:ln>
            <a:effectLst/>
          </c:spPr>
          <c:marker>
            <c:symbol val="circle"/>
            <c:size val="5"/>
            <c:spPr>
              <a:solidFill>
                <a:schemeClr val="accent1"/>
              </a:solidFill>
              <a:ln w="38100">
                <a:solidFill>
                  <a:schemeClr val="accent1"/>
                </a:solidFill>
              </a:ln>
              <a:effectLst/>
            </c:spPr>
          </c:marker>
          <c:dLbls>
            <c:dLbl>
              <c:idx val="0"/>
              <c:layout>
                <c:manualLayout>
                  <c:x val="-7.1329320169797646E-3"/>
                  <c:y val="7.407407407407407E-2"/>
                </c:manualLayout>
              </c:layout>
              <c:spPr>
                <a:noFill/>
                <a:ln>
                  <a:noFill/>
                </a:ln>
                <a:effectLst/>
              </c:spPr>
              <c:txPr>
                <a:bodyPr rot="0" spcFirstLastPara="1" vertOverflow="ellipsis" vert="horz" wrap="square" lIns="38100" tIns="19050" rIns="38100" bIns="19050" anchor="ctr" anchorCtr="1">
                  <a:spAutoFit/>
                </a:bodyPr>
                <a:lstStyle/>
                <a:p>
                  <a:pPr>
                    <a:defRPr sz="3600" b="1" i="0" u="none" strike="noStrike" kern="1200" baseline="0">
                      <a:solidFill>
                        <a:srgbClr val="00B05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759-404C-806E-BBD055EAFCE9}"/>
                </c:ext>
              </c:extLst>
            </c:dLbl>
            <c:dLbl>
              <c:idx val="1"/>
              <c:layout>
                <c:manualLayout>
                  <c:x val="-3.5664660084898415E-3"/>
                  <c:y val="6.48148148148148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759-404C-806E-BBD055EAFCE9}"/>
                </c:ext>
              </c:extLst>
            </c:dLbl>
            <c:dLbl>
              <c:idx val="2"/>
              <c:layout>
                <c:manualLayout>
                  <c:x val="-1.7832330042450023E-3"/>
                  <c:y val="4.16666666666666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759-404C-806E-BBD055EAFCE9}"/>
                </c:ext>
              </c:extLst>
            </c:dLbl>
            <c:dLbl>
              <c:idx val="3"/>
              <c:layout>
                <c:manualLayout>
                  <c:x val="5.3496990127348109E-3"/>
                  <c:y val="5.5555555555555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759-404C-806E-BBD055EAFCE9}"/>
                </c:ext>
              </c:extLst>
            </c:dLbl>
            <c:dLbl>
              <c:idx val="4"/>
              <c:layout>
                <c:manualLayout>
                  <c:x val="1.783233004244937E-3"/>
                  <c:y val="4.629629629629631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759-404C-806E-BBD055EAFCE9}"/>
                </c:ext>
              </c:extLst>
            </c:dLbl>
            <c:dLbl>
              <c:idx val="5"/>
              <c:layout>
                <c:manualLayout>
                  <c:x val="-3.5664660084900046E-3"/>
                  <c:y val="-6.4471102958697929E-2"/>
                </c:manualLayout>
              </c:layout>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759-404C-806E-BBD055EAFCE9}"/>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Sheet1!$D$4:$I$4</c:f>
              <c:numCache>
                <c:formatCode>General</c:formatCode>
                <c:ptCount val="6"/>
                <c:pt idx="0">
                  <c:v>1355</c:v>
                </c:pt>
                <c:pt idx="1">
                  <c:v>1365</c:v>
                </c:pt>
                <c:pt idx="2">
                  <c:v>1375</c:v>
                </c:pt>
                <c:pt idx="3">
                  <c:v>1385</c:v>
                </c:pt>
                <c:pt idx="4">
                  <c:v>1390</c:v>
                </c:pt>
                <c:pt idx="5">
                  <c:v>1395</c:v>
                </c:pt>
              </c:numCache>
            </c:numRef>
          </c:cat>
          <c:val>
            <c:numRef>
              <c:f>Sheet1!$D$5:$I$5</c:f>
              <c:numCache>
                <c:formatCode>General</c:formatCode>
                <c:ptCount val="6"/>
                <c:pt idx="0">
                  <c:v>22.4</c:v>
                </c:pt>
                <c:pt idx="1">
                  <c:v>21.7</c:v>
                </c:pt>
                <c:pt idx="2">
                  <c:v>24.03</c:v>
                </c:pt>
                <c:pt idx="3">
                  <c:v>27.9</c:v>
                </c:pt>
                <c:pt idx="4">
                  <c:v>29.8</c:v>
                </c:pt>
                <c:pt idx="5">
                  <c:v>31.1</c:v>
                </c:pt>
              </c:numCache>
            </c:numRef>
          </c:val>
          <c:smooth val="0"/>
          <c:extLst>
            <c:ext xmlns:c16="http://schemas.microsoft.com/office/drawing/2014/chart" uri="{C3380CC4-5D6E-409C-BE32-E72D297353CC}">
              <c16:uniqueId val="{00000000-71BB-4B3F-A69E-CADE6B45747C}"/>
            </c:ext>
          </c:extLst>
        </c:ser>
        <c:dLbls>
          <c:showLegendKey val="0"/>
          <c:showVal val="0"/>
          <c:showCatName val="0"/>
          <c:showSerName val="0"/>
          <c:showPercent val="0"/>
          <c:showBubbleSize val="0"/>
        </c:dLbls>
        <c:marker val="1"/>
        <c:smooth val="0"/>
        <c:axId val="133142320"/>
        <c:axId val="133142712"/>
      </c:lineChart>
      <c:catAx>
        <c:axId val="133142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rgbClr val="00B0F0"/>
                </a:solidFill>
                <a:latin typeface="+mn-lt"/>
                <a:ea typeface="+mn-ea"/>
                <a:cs typeface="+mn-cs"/>
              </a:defRPr>
            </a:pPr>
            <a:endParaRPr lang="en-US"/>
          </a:p>
        </c:txPr>
        <c:crossAx val="133142712"/>
        <c:crosses val="autoZero"/>
        <c:auto val="1"/>
        <c:lblAlgn val="ctr"/>
        <c:lblOffset val="100"/>
        <c:noMultiLvlLbl val="0"/>
      </c:catAx>
      <c:valAx>
        <c:axId val="133142712"/>
        <c:scaling>
          <c:orientation val="minMax"/>
          <c:min val="15"/>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rgbClr val="FF0000"/>
                </a:solidFill>
                <a:latin typeface="+mn-lt"/>
                <a:ea typeface="+mn-ea"/>
                <a:cs typeface="+mn-cs"/>
              </a:defRPr>
            </a:pPr>
            <a:endParaRPr lang="en-US"/>
          </a:p>
        </c:txPr>
        <c:crossAx val="133142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037489063867022"/>
          <c:y val="3.7037037037037035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Sheet1!$M$26</c:f>
              <c:strCache>
                <c:ptCount val="1"/>
                <c:pt idx="0">
                  <c:v>ميانگين سني</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Sheet1!$N$25:$W$25</c:f>
              <c:numCache>
                <c:formatCode>General</c:formatCode>
                <c:ptCount val="10"/>
                <c:pt idx="0">
                  <c:v>1389</c:v>
                </c:pt>
                <c:pt idx="1">
                  <c:v>1390</c:v>
                </c:pt>
                <c:pt idx="2">
                  <c:v>1391</c:v>
                </c:pt>
                <c:pt idx="3">
                  <c:v>1392</c:v>
                </c:pt>
                <c:pt idx="4">
                  <c:v>1393</c:v>
                </c:pt>
                <c:pt idx="5">
                  <c:v>1394</c:v>
                </c:pt>
                <c:pt idx="6">
                  <c:v>1395</c:v>
                </c:pt>
                <c:pt idx="7">
                  <c:v>1396</c:v>
                </c:pt>
                <c:pt idx="8">
                  <c:v>1397</c:v>
                </c:pt>
                <c:pt idx="9">
                  <c:v>1398</c:v>
                </c:pt>
              </c:numCache>
            </c:numRef>
          </c:cat>
          <c:val>
            <c:numRef>
              <c:f>Sheet1!$N$26:$W$26</c:f>
              <c:numCache>
                <c:formatCode>General</c:formatCode>
                <c:ptCount val="10"/>
                <c:pt idx="0">
                  <c:v>29.4</c:v>
                </c:pt>
                <c:pt idx="1">
                  <c:v>29.72</c:v>
                </c:pt>
                <c:pt idx="2">
                  <c:v>30.038</c:v>
                </c:pt>
                <c:pt idx="3">
                  <c:v>30.3</c:v>
                </c:pt>
                <c:pt idx="4">
                  <c:v>30.62</c:v>
                </c:pt>
                <c:pt idx="5">
                  <c:v>30.76</c:v>
                </c:pt>
                <c:pt idx="6">
                  <c:v>30.96</c:v>
                </c:pt>
                <c:pt idx="7">
                  <c:v>30.062000000000001</c:v>
                </c:pt>
                <c:pt idx="8">
                  <c:v>30.57</c:v>
                </c:pt>
                <c:pt idx="9">
                  <c:v>30.72</c:v>
                </c:pt>
              </c:numCache>
            </c:numRef>
          </c:val>
          <c:smooth val="0"/>
          <c:extLst>
            <c:ext xmlns:c16="http://schemas.microsoft.com/office/drawing/2014/chart" uri="{C3380CC4-5D6E-409C-BE32-E72D297353CC}">
              <c16:uniqueId val="{00000000-37B9-4F67-85F3-52D761256ADA}"/>
            </c:ext>
          </c:extLst>
        </c:ser>
        <c:dLbls>
          <c:showLegendKey val="0"/>
          <c:showVal val="0"/>
          <c:showCatName val="0"/>
          <c:showSerName val="0"/>
          <c:showPercent val="0"/>
          <c:showBubbleSize val="0"/>
        </c:dLbls>
        <c:marker val="1"/>
        <c:smooth val="0"/>
        <c:axId val="216291256"/>
        <c:axId val="216291648"/>
      </c:lineChart>
      <c:catAx>
        <c:axId val="216291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6291648"/>
        <c:crosses val="autoZero"/>
        <c:auto val="1"/>
        <c:lblAlgn val="ctr"/>
        <c:lblOffset val="100"/>
        <c:noMultiLvlLbl val="0"/>
      </c:catAx>
      <c:valAx>
        <c:axId val="216291648"/>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6291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3669589511537736E-2"/>
          <c:y val="0.20642519685039371"/>
          <c:w val="0.88339392206089085"/>
          <c:h val="0.63788436862058906"/>
        </c:manualLayout>
      </c:layout>
      <c:lineChart>
        <c:grouping val="standard"/>
        <c:varyColors val="0"/>
        <c:ser>
          <c:idx val="0"/>
          <c:order val="0"/>
          <c:tx>
            <c:strRef>
              <c:f>Sheet1!$B$1</c:f>
              <c:strCache>
                <c:ptCount val="1"/>
                <c:pt idx="0">
                  <c:v>کل</c:v>
                </c:pt>
              </c:strCache>
            </c:strRef>
          </c:tx>
          <c:spPr>
            <a:ln w="76200" cap="rnd">
              <a:solidFill>
                <a:schemeClr val="lt1"/>
              </a:solidFill>
              <a:round/>
            </a:ln>
            <a:effectLst>
              <a:outerShdw dist="25400" dir="2700000" algn="tl" rotWithShape="0">
                <a:schemeClr val="accent1"/>
              </a:outerShdw>
            </a:effectLst>
          </c:spPr>
          <c:marker>
            <c:symbol val="none"/>
          </c:marker>
          <c:dLbls>
            <c:dLbl>
              <c:idx val="0"/>
              <c:layout>
                <c:manualLayout>
                  <c:x val="0"/>
                  <c:y val="-4.0517277456648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236-4211-946F-9B88771F9FC6}"/>
                </c:ext>
              </c:extLst>
            </c:dLbl>
            <c:dLbl>
              <c:idx val="1"/>
              <c:layout>
                <c:manualLayout>
                  <c:x val="-1.3227696922564159E-2"/>
                  <c:y val="8.81846626997642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236-4211-946F-9B88771F9FC6}"/>
                </c:ext>
              </c:extLst>
            </c:dLbl>
            <c:dLbl>
              <c:idx val="2"/>
              <c:layout>
                <c:manualLayout>
                  <c:x val="6.613848461281999E-3"/>
                  <c:y val="-4.766738524311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236-4211-946F-9B88771F9FC6}"/>
                </c:ext>
              </c:extLst>
            </c:dLbl>
            <c:dLbl>
              <c:idx val="3"/>
              <c:layout>
                <c:manualLayout>
                  <c:x val="6.613848461281999E-3"/>
                  <c:y val="8.34179241754526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236-4211-946F-9B88771F9FC6}"/>
                </c:ext>
              </c:extLst>
            </c:dLbl>
            <c:dLbl>
              <c:idx val="4"/>
              <c:layout>
                <c:manualLayout>
                  <c:x val="-6.6138484612822419E-3"/>
                  <c:y val="-5.00507545052717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236-4211-946F-9B88771F9FC6}"/>
                </c:ext>
              </c:extLst>
            </c:dLbl>
            <c:spPr>
              <a:noFill/>
              <a:ln>
                <a:noFill/>
              </a:ln>
              <a:effectLst/>
            </c:spPr>
            <c:txPr>
              <a:bodyPr rot="0" spcFirstLastPara="1" vertOverflow="ellipsis" vert="horz" wrap="square" anchor="ctr" anchorCtr="1"/>
              <a:lstStyle/>
              <a:p>
                <a:pPr>
                  <a:defRPr sz="2800" b="1" i="0" u="none" strike="noStrike" kern="1200" baseline="0">
                    <a:solidFill>
                      <a:srgbClr val="CBE7F9"/>
                    </a:solidFill>
                    <a:latin typeface="+mn-lt"/>
                    <a:ea typeface="+mn-ea"/>
                    <a:cs typeface="B Nazanin" panose="00000400000000000000" pitchFamily="2" charset="-78"/>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accent1">
                          <a:lumMod val="60000"/>
                          <a:lumOff val="40000"/>
                        </a:schemeClr>
                      </a:solidFill>
                    </a:ln>
                    <a:effectLst/>
                  </c:spPr>
                </c15:leaderLines>
              </c:ext>
            </c:extLst>
          </c:dLbls>
          <c:cat>
            <c:numRef>
              <c:f>Sheet1!$A$2:$A$7</c:f>
              <c:numCache>
                <c:formatCode>General</c:formatCode>
                <c:ptCount val="6"/>
                <c:pt idx="0">
                  <c:v>70</c:v>
                </c:pt>
                <c:pt idx="1">
                  <c:v>75</c:v>
                </c:pt>
                <c:pt idx="2">
                  <c:v>85</c:v>
                </c:pt>
                <c:pt idx="3">
                  <c:v>90</c:v>
                </c:pt>
                <c:pt idx="4">
                  <c:v>95</c:v>
                </c:pt>
                <c:pt idx="5">
                  <c:v>99</c:v>
                </c:pt>
              </c:numCache>
            </c:numRef>
          </c:cat>
          <c:val>
            <c:numRef>
              <c:f>Sheet1!$B$2:$B$7</c:f>
              <c:numCache>
                <c:formatCode>General</c:formatCode>
                <c:ptCount val="6"/>
                <c:pt idx="0">
                  <c:v>2.46</c:v>
                </c:pt>
                <c:pt idx="1">
                  <c:v>1.47</c:v>
                </c:pt>
                <c:pt idx="2">
                  <c:v>1.62</c:v>
                </c:pt>
                <c:pt idx="3">
                  <c:v>1.29</c:v>
                </c:pt>
                <c:pt idx="4">
                  <c:v>1.24</c:v>
                </c:pt>
                <c:pt idx="5">
                  <c:v>0.7</c:v>
                </c:pt>
              </c:numCache>
            </c:numRef>
          </c:val>
          <c:smooth val="0"/>
          <c:extLst>
            <c:ext xmlns:c16="http://schemas.microsoft.com/office/drawing/2014/chart" uri="{C3380CC4-5D6E-409C-BE32-E72D297353CC}">
              <c16:uniqueId val="{00000000-A75F-445C-BC30-BBC587D6CCF2}"/>
            </c:ext>
          </c:extLst>
        </c:ser>
        <c:dLbls>
          <c:showLegendKey val="0"/>
          <c:showVal val="1"/>
          <c:showCatName val="0"/>
          <c:showSerName val="0"/>
          <c:showPercent val="0"/>
          <c:showBubbleSize val="0"/>
        </c:dLbls>
        <c:dropLines>
          <c:spPr>
            <a:ln w="9525" cap="flat" cmpd="sng" algn="ctr">
              <a:gradFill>
                <a:gsLst>
                  <a:gs pos="0">
                    <a:schemeClr val="lt1"/>
                  </a:gs>
                  <a:gs pos="100000">
                    <a:schemeClr val="lt1">
                      <a:alpha val="0"/>
                    </a:schemeClr>
                  </a:gs>
                </a:gsLst>
                <a:lin ang="5400000" scaled="0"/>
              </a:gradFill>
              <a:round/>
            </a:ln>
            <a:effectLst/>
          </c:spPr>
        </c:dropLines>
        <c:smooth val="0"/>
        <c:axId val="189439504"/>
        <c:axId val="189438720"/>
      </c:lineChart>
      <c:catAx>
        <c:axId val="189439504"/>
        <c:scaling>
          <c:orientation val="minMax"/>
        </c:scaling>
        <c:delete val="0"/>
        <c:axPos val="b"/>
        <c:numFmt formatCode="General" sourceLinked="1"/>
        <c:majorTickMark val="none"/>
        <c:minorTickMark val="none"/>
        <c:tickLblPos val="nextTo"/>
        <c:spPr>
          <a:noFill/>
          <a:ln w="12700" cap="flat" cmpd="sng" algn="ctr">
            <a:solidFill>
              <a:schemeClr val="lt1"/>
            </a:solidFill>
            <a:round/>
          </a:ln>
          <a:effectLst/>
        </c:spPr>
        <c:txPr>
          <a:bodyPr rot="-60000000" spcFirstLastPara="1" vertOverflow="ellipsis" vert="horz" wrap="square" anchor="ctr" anchorCtr="1"/>
          <a:lstStyle/>
          <a:p>
            <a:pPr>
              <a:defRPr sz="2800" b="0" i="0" u="none" strike="noStrike" kern="1200" spc="100" baseline="0">
                <a:solidFill>
                  <a:schemeClr val="lt1"/>
                </a:solidFill>
                <a:latin typeface="+mn-lt"/>
                <a:ea typeface="+mn-ea"/>
                <a:cs typeface="B Nazanin" panose="00000400000000000000" pitchFamily="2" charset="-78"/>
              </a:defRPr>
            </a:pPr>
            <a:endParaRPr lang="en-US"/>
          </a:p>
        </c:txPr>
        <c:crossAx val="189438720"/>
        <c:crosses val="autoZero"/>
        <c:auto val="1"/>
        <c:lblAlgn val="ctr"/>
        <c:lblOffset val="100"/>
        <c:noMultiLvlLbl val="0"/>
      </c:catAx>
      <c:valAx>
        <c:axId val="18943872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rgbClr val="FFFF00"/>
                </a:solidFill>
                <a:latin typeface="+mn-lt"/>
                <a:ea typeface="+mn-ea"/>
                <a:cs typeface="B Nazanin" panose="00000400000000000000" pitchFamily="2" charset="-78"/>
              </a:defRPr>
            </a:pPr>
            <a:endParaRPr lang="en-US"/>
          </a:p>
        </c:txPr>
        <c:crossAx val="189439504"/>
        <c:crosses val="autoZero"/>
        <c:crossBetween val="between"/>
      </c:valAx>
      <c:spPr>
        <a:noFill/>
        <a:ln w="25400">
          <a:noFill/>
        </a:ln>
        <a:effectLst/>
      </c:spPr>
    </c:plotArea>
    <c:plotVisOnly val="1"/>
    <c:dispBlanksAs val="gap"/>
    <c:showDLblsOverMax val="0"/>
  </c:chart>
  <c:spPr>
    <a:solidFill>
      <a:schemeClr val="accent1"/>
    </a:solidFill>
    <a:ln w="9525" cap="flat" cmpd="sng" algn="ctr">
      <a:solidFill>
        <a:schemeClr val="accent1"/>
      </a:solidFill>
      <a:round/>
    </a:ln>
    <a:effectLst/>
  </c:spPr>
  <c:txPr>
    <a:bodyPr/>
    <a:lstStyle/>
    <a:p>
      <a:pPr>
        <a:defRPr>
          <a:cs typeface="B Nazanin" panose="00000400000000000000" pitchFamily="2" charset="-78"/>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solidFill>
            <a:ln>
              <a:noFill/>
            </a:ln>
            <a:effectLst/>
          </c:spPr>
          <c:invertIfNegative val="0"/>
          <c:dPt>
            <c:idx val="14"/>
            <c:invertIfNegative val="0"/>
            <c:bubble3D val="0"/>
            <c:spPr>
              <a:solidFill>
                <a:srgbClr val="008E40"/>
              </a:solidFill>
              <a:ln>
                <a:noFill/>
              </a:ln>
              <a:effectLst/>
            </c:spPr>
            <c:extLst>
              <c:ext xmlns:c16="http://schemas.microsoft.com/office/drawing/2014/chart" uri="{C3380CC4-5D6E-409C-BE32-E72D297353CC}">
                <c16:uniqueId val="{00000001-F001-4EE9-86BF-52D34A156D76}"/>
              </c:ext>
            </c:extLst>
          </c:dPt>
          <c:dLbls>
            <c:dLbl>
              <c:idx val="14"/>
              <c:layout>
                <c:manualLayout>
                  <c:x val="0"/>
                  <c:y val="1.17579528200569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001-4EE9-86BF-52D34A156D76}"/>
                </c:ext>
              </c:extLst>
            </c:dLbl>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mn-lt"/>
                    <a:ea typeface="+mn-ea"/>
                    <a:cs typeface="B Nazanin" panose="00000400000000000000" pitchFamily="2" charset="-78"/>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'گروه عمده سنی'!$B$2:$B$33</c:f>
              <c:strCache>
                <c:ptCount val="32"/>
                <c:pt idx="0">
                  <c:v>گيلان</c:v>
                </c:pt>
                <c:pt idx="1">
                  <c:v>مازندران</c:v>
                </c:pt>
                <c:pt idx="2">
                  <c:v>مرکزي</c:v>
                </c:pt>
                <c:pt idx="3">
                  <c:v>تهران</c:v>
                </c:pt>
                <c:pt idx="4">
                  <c:v>اصفهان</c:v>
                </c:pt>
                <c:pt idx="5">
                  <c:v>همدان</c:v>
                </c:pt>
                <c:pt idx="6">
                  <c:v>آذربايجان شرقي</c:v>
                </c:pt>
                <c:pt idx="7">
                  <c:v>سمنان</c:v>
                </c:pt>
                <c:pt idx="8">
                  <c:v>کرمانشاه</c:v>
                </c:pt>
                <c:pt idx="9">
                  <c:v>زنجان</c:v>
                </c:pt>
                <c:pt idx="10">
                  <c:v>اردبيل</c:v>
                </c:pt>
                <c:pt idx="11">
                  <c:v>فارس</c:v>
                </c:pt>
                <c:pt idx="12">
                  <c:v>البرز</c:v>
                </c:pt>
                <c:pt idx="13">
                  <c:v>قزوين</c:v>
                </c:pt>
                <c:pt idx="14">
                  <c:v>کل کشور</c:v>
                </c:pt>
                <c:pt idx="15">
                  <c:v>كردستان</c:v>
                </c:pt>
                <c:pt idx="16">
                  <c:v>خراسان جنوبي</c:v>
                </c:pt>
                <c:pt idx="17">
                  <c:v>ايلام</c:v>
                </c:pt>
                <c:pt idx="18">
                  <c:v>لرستان</c:v>
                </c:pt>
                <c:pt idx="19">
                  <c:v>چهارمحال وبختيارئ</c:v>
                </c:pt>
                <c:pt idx="20">
                  <c:v>آذربايجان غربي</c:v>
                </c:pt>
                <c:pt idx="21">
                  <c:v>يزد</c:v>
                </c:pt>
                <c:pt idx="22">
                  <c:v>خراسان رضوئ</c:v>
                </c:pt>
                <c:pt idx="23">
                  <c:v>خراسان شمالي</c:v>
                </c:pt>
                <c:pt idx="24">
                  <c:v>قم</c:v>
                </c:pt>
                <c:pt idx="25">
                  <c:v>كرمان</c:v>
                </c:pt>
                <c:pt idx="26">
                  <c:v>گلستان</c:v>
                </c:pt>
                <c:pt idx="27">
                  <c:v>كهگيلويه وبويراحمد</c:v>
                </c:pt>
                <c:pt idx="28">
                  <c:v>خوزستان</c:v>
                </c:pt>
                <c:pt idx="29">
                  <c:v>بوشهر</c:v>
                </c:pt>
                <c:pt idx="30">
                  <c:v>هرمزگان</c:v>
                </c:pt>
                <c:pt idx="31">
                  <c:v>سيستان وبلوچستان</c:v>
                </c:pt>
              </c:strCache>
            </c:strRef>
          </c:cat>
          <c:val>
            <c:numRef>
              <c:f>'گروه عمده سنی'!$J$2:$J$33</c:f>
              <c:numCache>
                <c:formatCode>0.0</c:formatCode>
                <c:ptCount val="32"/>
                <c:pt idx="0">
                  <c:v>49.948418997816702</c:v>
                </c:pt>
                <c:pt idx="1">
                  <c:v>38.746876321856305</c:v>
                </c:pt>
                <c:pt idx="2">
                  <c:v>34.653747871893607</c:v>
                </c:pt>
                <c:pt idx="3">
                  <c:v>33.637496547129949</c:v>
                </c:pt>
                <c:pt idx="4">
                  <c:v>32.736107058518627</c:v>
                </c:pt>
                <c:pt idx="5">
                  <c:v>32.215699651752438</c:v>
                </c:pt>
                <c:pt idx="6">
                  <c:v>31.664194614281527</c:v>
                </c:pt>
                <c:pt idx="7">
                  <c:v>31.355171565531318</c:v>
                </c:pt>
                <c:pt idx="8">
                  <c:v>30.020131500748178</c:v>
                </c:pt>
                <c:pt idx="9">
                  <c:v>27.919058689566825</c:v>
                </c:pt>
                <c:pt idx="10">
                  <c:v>27.151883345490397</c:v>
                </c:pt>
                <c:pt idx="11">
                  <c:v>26.656297957526029</c:v>
                </c:pt>
                <c:pt idx="12">
                  <c:v>26.142418191787623</c:v>
                </c:pt>
                <c:pt idx="13">
                  <c:v>25.848400486098722</c:v>
                </c:pt>
                <c:pt idx="14">
                  <c:v>25.382186371720653</c:v>
                </c:pt>
                <c:pt idx="15">
                  <c:v>25.366951282861162</c:v>
                </c:pt>
                <c:pt idx="16">
                  <c:v>24.337035879140078</c:v>
                </c:pt>
                <c:pt idx="17">
                  <c:v>24.182618000237785</c:v>
                </c:pt>
                <c:pt idx="18">
                  <c:v>23.814450847027032</c:v>
                </c:pt>
                <c:pt idx="19">
                  <c:v>22.224746634642692</c:v>
                </c:pt>
                <c:pt idx="20">
                  <c:v>21.988741351897211</c:v>
                </c:pt>
                <c:pt idx="21">
                  <c:v>21.776981930652777</c:v>
                </c:pt>
                <c:pt idx="22">
                  <c:v>20.811692030716863</c:v>
                </c:pt>
                <c:pt idx="23">
                  <c:v>20.022635942825168</c:v>
                </c:pt>
                <c:pt idx="24">
                  <c:v>18.994606720122185</c:v>
                </c:pt>
                <c:pt idx="25">
                  <c:v>18.811970160959032</c:v>
                </c:pt>
                <c:pt idx="26">
                  <c:v>18.498695897715276</c:v>
                </c:pt>
                <c:pt idx="27">
                  <c:v>16.822793692092581</c:v>
                </c:pt>
                <c:pt idx="28">
                  <c:v>16.174582001083916</c:v>
                </c:pt>
                <c:pt idx="29">
                  <c:v>16.052601411656813</c:v>
                </c:pt>
                <c:pt idx="30">
                  <c:v>13.161010857640072</c:v>
                </c:pt>
                <c:pt idx="31">
                  <c:v>8.3849334783495593</c:v>
                </c:pt>
              </c:numCache>
            </c:numRef>
          </c:val>
          <c:extLst>
            <c:ext xmlns:c16="http://schemas.microsoft.com/office/drawing/2014/chart" uri="{C3380CC4-5D6E-409C-BE32-E72D297353CC}">
              <c16:uniqueId val="{00000000-F001-4EE9-86BF-52D34A156D76}"/>
            </c:ext>
          </c:extLst>
        </c:ser>
        <c:dLbls>
          <c:showLegendKey val="0"/>
          <c:showVal val="0"/>
          <c:showCatName val="0"/>
          <c:showSerName val="0"/>
          <c:showPercent val="0"/>
          <c:showBubbleSize val="0"/>
        </c:dLbls>
        <c:gapWidth val="129"/>
        <c:overlap val="-27"/>
        <c:axId val="133143888"/>
        <c:axId val="135961864"/>
      </c:barChart>
      <c:catAx>
        <c:axId val="133143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135961864"/>
        <c:crosses val="autoZero"/>
        <c:auto val="1"/>
        <c:lblAlgn val="ctr"/>
        <c:lblOffset val="100"/>
        <c:noMultiLvlLbl val="0"/>
      </c:catAx>
      <c:valAx>
        <c:axId val="135961864"/>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133143888"/>
        <c:crosses val="autoZero"/>
        <c:crossBetween val="between"/>
      </c:valAx>
      <c:spPr>
        <a:noFill/>
        <a:ln>
          <a:noFill/>
        </a:ln>
        <a:effectLst/>
      </c:spPr>
    </c:plotArea>
    <c:plotVisOnly val="1"/>
    <c:dispBlanksAs val="gap"/>
    <c:showDLblsOverMax val="0"/>
  </c:chart>
  <c:spPr>
    <a:noFill/>
    <a:ln>
      <a:noFill/>
    </a:ln>
    <a:effectLst/>
  </c:spPr>
  <c:txPr>
    <a:bodyPr/>
    <a:lstStyle/>
    <a:p>
      <a:pPr>
        <a:defRPr sz="1800" b="1">
          <a:cs typeface="B Nazanin" panose="00000400000000000000" pitchFamily="2" charset="-78"/>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7043468600107241E-2"/>
          <c:y val="6.5221248018534919E-2"/>
          <c:w val="0.89723756599261029"/>
          <c:h val="0.86059637116226606"/>
        </c:manualLayout>
      </c:layout>
      <c:lineChart>
        <c:grouping val="standard"/>
        <c:varyColors val="0"/>
        <c:ser>
          <c:idx val="0"/>
          <c:order val="0"/>
          <c:tx>
            <c:strRef>
              <c:f>'پنجره جمعیت'!$T$50</c:f>
              <c:strCache>
                <c:ptCount val="1"/>
                <c:pt idx="0">
                  <c:v>شاخص سالخوردگی</c:v>
                </c:pt>
              </c:strCache>
            </c:strRef>
          </c:tx>
          <c:spPr>
            <a:ln w="28575" cap="rnd">
              <a:solidFill>
                <a:schemeClr val="accent1"/>
              </a:solidFill>
              <a:round/>
            </a:ln>
            <a:effectLst/>
          </c:spPr>
          <c:marker>
            <c:symbol val="none"/>
          </c:marker>
          <c:dLbls>
            <c:dLbl>
              <c:idx val="1"/>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1EF-4337-9AC6-086E078D7675}"/>
                </c:ext>
              </c:extLst>
            </c:dLbl>
            <c:dLbl>
              <c:idx val="7"/>
              <c:layout>
                <c:manualLayout>
                  <c:x val="2.5195613185835571E-3"/>
                  <c:y val="2.2027326769569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1EF-4337-9AC6-086E078D767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'پنجره جمعیت'!$U$49:$AD$49</c:f>
              <c:numCache>
                <c:formatCode>General</c:formatCode>
                <c:ptCount val="10"/>
                <c:pt idx="0">
                  <c:v>89</c:v>
                </c:pt>
                <c:pt idx="1">
                  <c:v>90</c:v>
                </c:pt>
                <c:pt idx="2">
                  <c:v>91</c:v>
                </c:pt>
                <c:pt idx="3">
                  <c:v>92</c:v>
                </c:pt>
                <c:pt idx="4">
                  <c:v>93</c:v>
                </c:pt>
                <c:pt idx="5">
                  <c:v>94</c:v>
                </c:pt>
                <c:pt idx="6">
                  <c:v>95</c:v>
                </c:pt>
                <c:pt idx="7">
                  <c:v>96</c:v>
                </c:pt>
                <c:pt idx="8">
                  <c:v>97</c:v>
                </c:pt>
                <c:pt idx="9">
                  <c:v>98</c:v>
                </c:pt>
              </c:numCache>
            </c:numRef>
          </c:cat>
          <c:val>
            <c:numRef>
              <c:f>'پنجره جمعیت'!$U$50:$AD$50</c:f>
              <c:numCache>
                <c:formatCode>General</c:formatCode>
                <c:ptCount val="10"/>
                <c:pt idx="0">
                  <c:v>28.9</c:v>
                </c:pt>
                <c:pt idx="1">
                  <c:v>29.5</c:v>
                </c:pt>
                <c:pt idx="2">
                  <c:v>29.89</c:v>
                </c:pt>
                <c:pt idx="3">
                  <c:v>30.4</c:v>
                </c:pt>
                <c:pt idx="4">
                  <c:v>30.64</c:v>
                </c:pt>
                <c:pt idx="5">
                  <c:v>30.22</c:v>
                </c:pt>
                <c:pt idx="6">
                  <c:v>30.53</c:v>
                </c:pt>
                <c:pt idx="7">
                  <c:v>23.08</c:v>
                </c:pt>
                <c:pt idx="8">
                  <c:v>24.47</c:v>
                </c:pt>
                <c:pt idx="9">
                  <c:v>24.02</c:v>
                </c:pt>
              </c:numCache>
            </c:numRef>
          </c:val>
          <c:smooth val="0"/>
          <c:extLst>
            <c:ext xmlns:c16="http://schemas.microsoft.com/office/drawing/2014/chart" uri="{C3380CC4-5D6E-409C-BE32-E72D297353CC}">
              <c16:uniqueId val="{00000002-D1EF-4337-9AC6-086E078D7675}"/>
            </c:ext>
          </c:extLst>
        </c:ser>
        <c:dLbls>
          <c:showLegendKey val="0"/>
          <c:showVal val="0"/>
          <c:showCatName val="0"/>
          <c:showSerName val="0"/>
          <c:showPercent val="0"/>
          <c:showBubbleSize val="0"/>
        </c:dLbls>
        <c:smooth val="0"/>
        <c:axId val="216016376"/>
        <c:axId val="218729336"/>
      </c:lineChart>
      <c:catAx>
        <c:axId val="216016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8729336"/>
        <c:crosses val="autoZero"/>
        <c:auto val="1"/>
        <c:lblAlgn val="ctr"/>
        <c:lblOffset val="100"/>
        <c:noMultiLvlLbl val="0"/>
      </c:catAx>
      <c:valAx>
        <c:axId val="218729336"/>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6016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0325699912510932"/>
          <c:y val="5.092592592592592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'پنجره جمعیت'!$T$50</c:f>
              <c:strCache>
                <c:ptCount val="1"/>
                <c:pt idx="0">
                  <c:v>شاخص سالخوردگی</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'پنجره جمعیت'!$U$49:$AD$49</c:f>
              <c:numCache>
                <c:formatCode>General</c:formatCode>
                <c:ptCount val="10"/>
                <c:pt idx="0">
                  <c:v>89</c:v>
                </c:pt>
                <c:pt idx="1">
                  <c:v>90</c:v>
                </c:pt>
                <c:pt idx="2">
                  <c:v>91</c:v>
                </c:pt>
                <c:pt idx="3">
                  <c:v>92</c:v>
                </c:pt>
                <c:pt idx="4">
                  <c:v>93</c:v>
                </c:pt>
                <c:pt idx="5">
                  <c:v>94</c:v>
                </c:pt>
                <c:pt idx="6">
                  <c:v>95</c:v>
                </c:pt>
                <c:pt idx="7">
                  <c:v>96</c:v>
                </c:pt>
                <c:pt idx="8">
                  <c:v>97</c:v>
                </c:pt>
                <c:pt idx="9">
                  <c:v>98</c:v>
                </c:pt>
              </c:numCache>
            </c:numRef>
          </c:cat>
          <c:val>
            <c:numRef>
              <c:f>'پنجره جمعیت'!$U$50:$AD$50</c:f>
              <c:numCache>
                <c:formatCode>General</c:formatCode>
                <c:ptCount val="10"/>
                <c:pt idx="0">
                  <c:v>28.9</c:v>
                </c:pt>
                <c:pt idx="1">
                  <c:v>29.5</c:v>
                </c:pt>
                <c:pt idx="2">
                  <c:v>29.89</c:v>
                </c:pt>
                <c:pt idx="3">
                  <c:v>30.4</c:v>
                </c:pt>
                <c:pt idx="4">
                  <c:v>30.64</c:v>
                </c:pt>
                <c:pt idx="5">
                  <c:v>30.22</c:v>
                </c:pt>
                <c:pt idx="6">
                  <c:v>30.53</c:v>
                </c:pt>
                <c:pt idx="7">
                  <c:v>23.08</c:v>
                </c:pt>
                <c:pt idx="8">
                  <c:v>24.47</c:v>
                </c:pt>
                <c:pt idx="9">
                  <c:v>24.02</c:v>
                </c:pt>
              </c:numCache>
            </c:numRef>
          </c:val>
          <c:extLst>
            <c:ext xmlns:c16="http://schemas.microsoft.com/office/drawing/2014/chart" uri="{C3380CC4-5D6E-409C-BE32-E72D297353CC}">
              <c16:uniqueId val="{00000000-1AA1-4790-9441-33A52D39364A}"/>
            </c:ext>
          </c:extLst>
        </c:ser>
        <c:dLbls>
          <c:showLegendKey val="0"/>
          <c:showVal val="0"/>
          <c:showCatName val="0"/>
          <c:showSerName val="0"/>
          <c:showPercent val="0"/>
          <c:showBubbleSize val="0"/>
        </c:dLbls>
        <c:gapWidth val="219"/>
        <c:overlap val="-27"/>
        <c:axId val="218730120"/>
        <c:axId val="218730512"/>
      </c:barChart>
      <c:catAx>
        <c:axId val="218730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8730512"/>
        <c:crosses val="autoZero"/>
        <c:auto val="1"/>
        <c:lblAlgn val="ctr"/>
        <c:lblOffset val="100"/>
        <c:noMultiLvlLbl val="0"/>
      </c:catAx>
      <c:valAx>
        <c:axId val="218730512"/>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8730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6010933398950121"/>
          <c:y val="0.34814814814814815"/>
        </c:manualLayout>
      </c:layout>
      <c:overlay val="0"/>
      <c:spPr>
        <a:noFill/>
        <a:ln>
          <a:noFill/>
        </a:ln>
        <a:effectLst/>
      </c:spPr>
      <c:txPr>
        <a:bodyPr rot="0" spcFirstLastPara="1" vertOverflow="ellipsis" vert="horz" wrap="square" anchor="ctr" anchorCtr="1"/>
        <a:lstStyle/>
        <a:p>
          <a:pPr>
            <a:defRPr sz="1500" b="1" i="0" u="none" strike="noStrike" kern="1200" cap="all" spc="100" normalizeH="0" baseline="0">
              <a:solidFill>
                <a:schemeClr val="lt1"/>
              </a:solidFill>
              <a:latin typeface="+mn-lt"/>
              <a:ea typeface="+mn-ea"/>
              <a:cs typeface="+mn-cs"/>
            </a:defRPr>
          </a:pPr>
          <a:endParaRPr lang="en-US"/>
        </a:p>
      </c:txPr>
    </c:title>
    <c:autoTitleDeleted val="0"/>
    <c:plotArea>
      <c:layout>
        <c:manualLayout>
          <c:layoutTarget val="inner"/>
          <c:xMode val="edge"/>
          <c:yMode val="edge"/>
          <c:x val="2.2916666666666665E-2"/>
          <c:y val="0.31712962962962965"/>
          <c:w val="0.9770833333333333"/>
          <c:h val="0.58435505978419366"/>
        </c:manualLayout>
      </c:layout>
      <c:lineChart>
        <c:grouping val="standard"/>
        <c:varyColors val="0"/>
        <c:ser>
          <c:idx val="0"/>
          <c:order val="0"/>
          <c:tx>
            <c:strRef>
              <c:f>Sheet1!$B$30</c:f>
              <c:strCache>
                <c:ptCount val="1"/>
                <c:pt idx="0">
                  <c:v>نرخ رشد جمعیت</c:v>
                </c:pt>
              </c:strCache>
            </c:strRef>
          </c:tx>
          <c:spPr>
            <a:ln w="25400" cap="rnd">
              <a:solidFill>
                <a:schemeClr val="lt1"/>
              </a:solidFill>
              <a:round/>
            </a:ln>
            <a:effectLst>
              <a:outerShdw dist="25400" dir="2700000" algn="tl" rotWithShape="0">
                <a:schemeClr val="accent1"/>
              </a:outerShdw>
            </a:effectLst>
          </c:spPr>
          <c:marker>
            <c:symbol val="none"/>
          </c:marker>
          <c:dLbls>
            <c:spPr>
              <a:solidFill>
                <a:schemeClr val="accent1"/>
              </a:solid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accent1">
                          <a:lumMod val="60000"/>
                          <a:lumOff val="40000"/>
                        </a:schemeClr>
                      </a:solidFill>
                    </a:ln>
                    <a:effectLst/>
                  </c:spPr>
                </c15:leaderLines>
              </c:ext>
            </c:extLst>
          </c:dLbls>
          <c:cat>
            <c:numRef>
              <c:f>Sheet1!$A$31:$A$39</c:f>
              <c:numCache>
                <c:formatCode>General</c:formatCode>
                <c:ptCount val="9"/>
                <c:pt idx="0">
                  <c:v>90</c:v>
                </c:pt>
                <c:pt idx="1">
                  <c:v>91</c:v>
                </c:pt>
                <c:pt idx="2">
                  <c:v>92</c:v>
                </c:pt>
                <c:pt idx="3">
                  <c:v>93</c:v>
                </c:pt>
                <c:pt idx="4">
                  <c:v>94</c:v>
                </c:pt>
                <c:pt idx="5">
                  <c:v>95</c:v>
                </c:pt>
                <c:pt idx="6">
                  <c:v>96</c:v>
                </c:pt>
                <c:pt idx="7">
                  <c:v>97</c:v>
                </c:pt>
                <c:pt idx="8">
                  <c:v>98</c:v>
                </c:pt>
              </c:numCache>
            </c:numRef>
          </c:cat>
          <c:val>
            <c:numRef>
              <c:f>Sheet1!$B$31:$B$39</c:f>
              <c:numCache>
                <c:formatCode>General</c:formatCode>
                <c:ptCount val="9"/>
                <c:pt idx="0">
                  <c:v>1.0135000000000001</c:v>
                </c:pt>
                <c:pt idx="1">
                  <c:v>1.0066999999999999</c:v>
                </c:pt>
                <c:pt idx="2">
                  <c:v>1.0148999999999999</c:v>
                </c:pt>
                <c:pt idx="3">
                  <c:v>1.0138</c:v>
                </c:pt>
                <c:pt idx="4">
                  <c:v>1.0006600000000001</c:v>
                </c:pt>
                <c:pt idx="5">
                  <c:v>1.0172000000000001</c:v>
                </c:pt>
                <c:pt idx="6">
                  <c:v>0.99650000000000005</c:v>
                </c:pt>
                <c:pt idx="7">
                  <c:v>1.0053000000000001</c:v>
                </c:pt>
                <c:pt idx="8">
                  <c:v>0.98140000000000005</c:v>
                </c:pt>
              </c:numCache>
            </c:numRef>
          </c:val>
          <c:smooth val="0"/>
          <c:extLst>
            <c:ext xmlns:c16="http://schemas.microsoft.com/office/drawing/2014/chart" uri="{C3380CC4-5D6E-409C-BE32-E72D297353CC}">
              <c16:uniqueId val="{00000000-6AEB-4F43-BC96-1D5589F118AE}"/>
            </c:ext>
          </c:extLst>
        </c:ser>
        <c:dLbls>
          <c:dLblPos val="ctr"/>
          <c:showLegendKey val="0"/>
          <c:showVal val="1"/>
          <c:showCatName val="0"/>
          <c:showSerName val="0"/>
          <c:showPercent val="0"/>
          <c:showBubbleSize val="0"/>
        </c:dLbls>
        <c:dropLines>
          <c:spPr>
            <a:ln w="9525" cap="flat" cmpd="sng" algn="ctr">
              <a:gradFill>
                <a:gsLst>
                  <a:gs pos="0">
                    <a:schemeClr val="lt1"/>
                  </a:gs>
                  <a:gs pos="100000">
                    <a:schemeClr val="lt1">
                      <a:alpha val="0"/>
                    </a:schemeClr>
                  </a:gs>
                </a:gsLst>
                <a:lin ang="5400000" scaled="0"/>
              </a:gradFill>
              <a:round/>
            </a:ln>
            <a:effectLst/>
          </c:spPr>
        </c:dropLines>
        <c:smooth val="0"/>
        <c:axId val="189439112"/>
        <c:axId val="135965000"/>
      </c:lineChart>
      <c:catAx>
        <c:axId val="18943911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30" baseline="0">
                <a:solidFill>
                  <a:schemeClr val="lt1"/>
                </a:solidFill>
                <a:latin typeface="+mn-lt"/>
                <a:ea typeface="+mn-ea"/>
                <a:cs typeface="+mn-cs"/>
              </a:defRPr>
            </a:pPr>
            <a:endParaRPr lang="en-US"/>
          </a:p>
        </c:txPr>
        <c:crossAx val="135965000"/>
        <c:crosses val="autoZero"/>
        <c:auto val="1"/>
        <c:lblAlgn val="ctr"/>
        <c:lblOffset val="100"/>
        <c:noMultiLvlLbl val="0"/>
      </c:catAx>
      <c:valAx>
        <c:axId val="135965000"/>
        <c:scaling>
          <c:orientation val="minMax"/>
        </c:scaling>
        <c:delete val="1"/>
        <c:axPos val="l"/>
        <c:numFmt formatCode="General" sourceLinked="1"/>
        <c:majorTickMark val="none"/>
        <c:minorTickMark val="none"/>
        <c:tickLblPos val="nextTo"/>
        <c:crossAx val="189439112"/>
        <c:crosses val="autoZero"/>
        <c:crossBetween val="between"/>
      </c:valAx>
      <c:spPr>
        <a:noFill/>
        <a:ln>
          <a:noFill/>
        </a:ln>
        <a:effectLst/>
      </c:spPr>
    </c:plotArea>
    <c:plotVisOnly val="1"/>
    <c:dispBlanksAs val="gap"/>
    <c:showDLblsOverMax val="0"/>
  </c:chart>
  <c:spPr>
    <a:solidFill>
      <a:schemeClr val="accent1"/>
    </a:solidFill>
    <a:ln w="9525" cap="flat" cmpd="sng" algn="ctr">
      <a:solidFill>
        <a:schemeClr val="lt1">
          <a:lumMod val="85000"/>
        </a:schemeClr>
      </a:solidFill>
      <a:round/>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r>
              <a:rPr lang="fa-IR"/>
              <a:t>میزان رشد طبیعی جمعیت</a:t>
            </a:r>
          </a:p>
        </c:rich>
      </c:tx>
      <c:layout>
        <c:manualLayout>
          <c:xMode val="edge"/>
          <c:yMode val="edge"/>
          <c:x val="0.37588888888888883"/>
          <c:y val="4.1666666666666664E-2"/>
        </c:manualLayout>
      </c:layout>
      <c:overlay val="0"/>
      <c:spPr>
        <a:noFill/>
        <a:ln>
          <a:noFill/>
        </a:ln>
        <a:effectLst/>
      </c:spPr>
      <c:txPr>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endParaRPr lang="en-US"/>
        </a:p>
      </c:txPr>
    </c:title>
    <c:autoTitleDeleted val="0"/>
    <c:plotArea>
      <c:layout>
        <c:manualLayout>
          <c:layoutTarget val="inner"/>
          <c:xMode val="edge"/>
          <c:yMode val="edge"/>
          <c:x val="2.7740499828825746E-2"/>
          <c:y val="8.785113912088649E-2"/>
          <c:w val="0.95776674654798588"/>
          <c:h val="0.84444141089476377"/>
        </c:manualLayout>
      </c:layout>
      <c:lineChart>
        <c:grouping val="standard"/>
        <c:varyColors val="0"/>
        <c:ser>
          <c:idx val="0"/>
          <c:order val="0"/>
          <c:tx>
            <c:strRef>
              <c:f>Sheet1!$B$1</c:f>
              <c:strCache>
                <c:ptCount val="1"/>
                <c:pt idx="0">
                  <c:v>رشد طبیعی جمعیت</c:v>
                </c:pt>
              </c:strCache>
            </c:strRef>
          </c:tx>
          <c:spPr>
            <a:ln w="25400" cap="rnd">
              <a:solidFill>
                <a:schemeClr val="lt1"/>
              </a:solidFill>
              <a:round/>
            </a:ln>
            <a:effectLst>
              <a:outerShdw dist="25400" dir="2700000" algn="tl" rotWithShape="0">
                <a:schemeClr val="accent1"/>
              </a:outerShdw>
            </a:effectLst>
          </c:spPr>
          <c:marker>
            <c:symbol val="none"/>
          </c:marker>
          <c:dLbls>
            <c:spPr>
              <a:solidFill>
                <a:schemeClr val="accent1"/>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accent1">
                          <a:lumMod val="60000"/>
                          <a:lumOff val="40000"/>
                        </a:schemeClr>
                      </a:solidFill>
                    </a:ln>
                    <a:effectLst/>
                  </c:spPr>
                </c15:leaderLines>
              </c:ext>
            </c:extLst>
          </c:dLbls>
          <c:cat>
            <c:numRef>
              <c:f>Sheet1!$A$2:$A$11</c:f>
              <c:numCache>
                <c:formatCode>General</c:formatCode>
                <c:ptCount val="10"/>
                <c:pt idx="0">
                  <c:v>89</c:v>
                </c:pt>
                <c:pt idx="1">
                  <c:v>90</c:v>
                </c:pt>
                <c:pt idx="2">
                  <c:v>91</c:v>
                </c:pt>
                <c:pt idx="3">
                  <c:v>92</c:v>
                </c:pt>
                <c:pt idx="4">
                  <c:v>93</c:v>
                </c:pt>
                <c:pt idx="5">
                  <c:v>94</c:v>
                </c:pt>
                <c:pt idx="6">
                  <c:v>95</c:v>
                </c:pt>
                <c:pt idx="7">
                  <c:v>96</c:v>
                </c:pt>
                <c:pt idx="8">
                  <c:v>97</c:v>
                </c:pt>
                <c:pt idx="9">
                  <c:v>98</c:v>
                </c:pt>
              </c:numCache>
            </c:numRef>
          </c:cat>
          <c:val>
            <c:numRef>
              <c:f>Sheet1!$B$2:$B$11</c:f>
              <c:numCache>
                <c:formatCode>General</c:formatCode>
                <c:ptCount val="10"/>
                <c:pt idx="0">
                  <c:v>13.65</c:v>
                </c:pt>
                <c:pt idx="1">
                  <c:v>14.29</c:v>
                </c:pt>
                <c:pt idx="2">
                  <c:v>14.58</c:v>
                </c:pt>
                <c:pt idx="3">
                  <c:v>15.48</c:v>
                </c:pt>
                <c:pt idx="4">
                  <c:v>16.27</c:v>
                </c:pt>
                <c:pt idx="5">
                  <c:v>15.86</c:v>
                </c:pt>
                <c:pt idx="6">
                  <c:v>15.33</c:v>
                </c:pt>
                <c:pt idx="7">
                  <c:v>18.5</c:v>
                </c:pt>
                <c:pt idx="8">
                  <c:v>14.98</c:v>
                </c:pt>
                <c:pt idx="9">
                  <c:v>12.98</c:v>
                </c:pt>
              </c:numCache>
            </c:numRef>
          </c:val>
          <c:smooth val="0"/>
          <c:extLst>
            <c:ext xmlns:c16="http://schemas.microsoft.com/office/drawing/2014/chart" uri="{C3380CC4-5D6E-409C-BE32-E72D297353CC}">
              <c16:uniqueId val="{00000000-756B-4D6C-9407-0B5B80DC346D}"/>
            </c:ext>
          </c:extLst>
        </c:ser>
        <c:dLbls>
          <c:dLblPos val="ctr"/>
          <c:showLegendKey val="0"/>
          <c:showVal val="1"/>
          <c:showCatName val="0"/>
          <c:showSerName val="0"/>
          <c:showPercent val="0"/>
          <c:showBubbleSize val="0"/>
        </c:dLbls>
        <c:dropLines>
          <c:spPr>
            <a:ln w="9525" cap="flat" cmpd="sng" algn="ctr">
              <a:gradFill>
                <a:gsLst>
                  <a:gs pos="0">
                    <a:schemeClr val="lt1"/>
                  </a:gs>
                  <a:gs pos="100000">
                    <a:schemeClr val="lt1">
                      <a:alpha val="0"/>
                    </a:schemeClr>
                  </a:gs>
                </a:gsLst>
                <a:lin ang="5400000" scaled="0"/>
              </a:gradFill>
              <a:round/>
            </a:ln>
            <a:effectLst/>
          </c:spPr>
        </c:dropLines>
        <c:smooth val="0"/>
        <c:axId val="193611888"/>
        <c:axId val="193612280"/>
      </c:lineChart>
      <c:catAx>
        <c:axId val="1936118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30" baseline="0">
                <a:solidFill>
                  <a:schemeClr val="lt1"/>
                </a:solidFill>
                <a:latin typeface="+mn-lt"/>
                <a:ea typeface="+mn-ea"/>
                <a:cs typeface="+mn-cs"/>
              </a:defRPr>
            </a:pPr>
            <a:endParaRPr lang="en-US"/>
          </a:p>
        </c:txPr>
        <c:crossAx val="193612280"/>
        <c:crosses val="autoZero"/>
        <c:auto val="1"/>
        <c:lblAlgn val="ctr"/>
        <c:lblOffset val="100"/>
        <c:noMultiLvlLbl val="0"/>
      </c:catAx>
      <c:valAx>
        <c:axId val="193612280"/>
        <c:scaling>
          <c:orientation val="minMax"/>
        </c:scaling>
        <c:delete val="1"/>
        <c:axPos val="l"/>
        <c:numFmt formatCode="General" sourceLinked="1"/>
        <c:majorTickMark val="none"/>
        <c:minorTickMark val="none"/>
        <c:tickLblPos val="nextTo"/>
        <c:crossAx val="193611888"/>
        <c:crosses val="autoZero"/>
        <c:crossBetween val="between"/>
      </c:valAx>
      <c:spPr>
        <a:noFill/>
        <a:ln>
          <a:noFill/>
        </a:ln>
        <a:effectLst/>
      </c:spPr>
    </c:plotArea>
    <c:plotVisOnly val="1"/>
    <c:dispBlanksAs val="gap"/>
    <c:showDLblsOverMax val="0"/>
  </c:chart>
  <c:spPr>
    <a:solidFill>
      <a:schemeClr val="accent1"/>
    </a:solidFill>
    <a:ln w="9525" cap="flat" cmpd="sng" algn="ctr">
      <a:solidFill>
        <a:schemeClr val="lt1">
          <a:lumMod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lineChart>
        <c:grouping val="standard"/>
        <c:varyColors val="0"/>
        <c:ser>
          <c:idx val="0"/>
          <c:order val="0"/>
          <c:tx>
            <c:strRef>
              <c:f>Sheet1!$B$50</c:f>
              <c:strCache>
                <c:ptCount val="1"/>
                <c:pt idx="0">
                  <c:v>TFR</c:v>
                </c:pt>
              </c:strCache>
            </c:strRef>
          </c:tx>
          <c:spPr>
            <a:ln w="31750" cap="rnd">
              <a:solidFill>
                <a:schemeClr val="accent1"/>
              </a:solidFill>
              <a:round/>
            </a:ln>
            <a:effectLst/>
          </c:spPr>
          <c:marker>
            <c:symbol val="circle"/>
            <c:size val="17"/>
            <c:spPr>
              <a:solidFill>
                <a:schemeClr val="accen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Sheet1!$A$51:$A$64</c:f>
              <c:numCache>
                <c:formatCode>General</c:formatCode>
                <c:ptCount val="14"/>
                <c:pt idx="0">
                  <c:v>86</c:v>
                </c:pt>
                <c:pt idx="1">
                  <c:v>87</c:v>
                </c:pt>
                <c:pt idx="2">
                  <c:v>88</c:v>
                </c:pt>
                <c:pt idx="3">
                  <c:v>89</c:v>
                </c:pt>
                <c:pt idx="4">
                  <c:v>90</c:v>
                </c:pt>
                <c:pt idx="5">
                  <c:v>91</c:v>
                </c:pt>
                <c:pt idx="6">
                  <c:v>92</c:v>
                </c:pt>
                <c:pt idx="7">
                  <c:v>93</c:v>
                </c:pt>
                <c:pt idx="8">
                  <c:v>94</c:v>
                </c:pt>
                <c:pt idx="9">
                  <c:v>95</c:v>
                </c:pt>
                <c:pt idx="10">
                  <c:v>96</c:v>
                </c:pt>
                <c:pt idx="11">
                  <c:v>97</c:v>
                </c:pt>
                <c:pt idx="12">
                  <c:v>98</c:v>
                </c:pt>
                <c:pt idx="13">
                  <c:v>99</c:v>
                </c:pt>
              </c:numCache>
            </c:numRef>
          </c:cat>
          <c:val>
            <c:numRef>
              <c:f>Sheet1!$B$51:$B$64</c:f>
              <c:numCache>
                <c:formatCode>General</c:formatCode>
                <c:ptCount val="14"/>
                <c:pt idx="0">
                  <c:v>1.99</c:v>
                </c:pt>
                <c:pt idx="1">
                  <c:v>2.0249999999999999</c:v>
                </c:pt>
                <c:pt idx="2">
                  <c:v>2.0499999999999998</c:v>
                </c:pt>
                <c:pt idx="3">
                  <c:v>2.08</c:v>
                </c:pt>
                <c:pt idx="4">
                  <c:v>2.17</c:v>
                </c:pt>
                <c:pt idx="5">
                  <c:v>2.23</c:v>
                </c:pt>
                <c:pt idx="6">
                  <c:v>2.33</c:v>
                </c:pt>
                <c:pt idx="7">
                  <c:v>2.33</c:v>
                </c:pt>
                <c:pt idx="8">
                  <c:v>2.54</c:v>
                </c:pt>
                <c:pt idx="9">
                  <c:v>2.54</c:v>
                </c:pt>
                <c:pt idx="10">
                  <c:v>2.54</c:v>
                </c:pt>
                <c:pt idx="11">
                  <c:v>2.5299999999999998</c:v>
                </c:pt>
                <c:pt idx="12">
                  <c:v>2.0499999999999998</c:v>
                </c:pt>
                <c:pt idx="13">
                  <c:v>1.88</c:v>
                </c:pt>
              </c:numCache>
            </c:numRef>
          </c:val>
          <c:smooth val="0"/>
          <c:extLst>
            <c:ext xmlns:c16="http://schemas.microsoft.com/office/drawing/2014/chart" uri="{C3380CC4-5D6E-409C-BE32-E72D297353CC}">
              <c16:uniqueId val="{00000000-791E-4CE4-9F56-15B8544A0523}"/>
            </c:ext>
          </c:extLst>
        </c:ser>
        <c:dLbls>
          <c:dLblPos val="ctr"/>
          <c:showLegendKey val="0"/>
          <c:showVal val="1"/>
          <c:showCatName val="0"/>
          <c:showSerName val="0"/>
          <c:showPercent val="0"/>
          <c:showBubbleSize val="0"/>
        </c:dLbls>
        <c:marker val="1"/>
        <c:smooth val="0"/>
        <c:axId val="193613848"/>
        <c:axId val="193614240"/>
      </c:lineChart>
      <c:catAx>
        <c:axId val="19361384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93614240"/>
        <c:crosses val="autoZero"/>
        <c:auto val="1"/>
        <c:lblAlgn val="ctr"/>
        <c:lblOffset val="100"/>
        <c:noMultiLvlLbl val="0"/>
      </c:catAx>
      <c:valAx>
        <c:axId val="19361424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93613848"/>
        <c:crosses val="autoZero"/>
        <c:crossBetween val="between"/>
      </c:valAx>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1"/>
          <c:h val="0.89271245261009036"/>
        </c:manualLayout>
      </c:layout>
      <c:lineChart>
        <c:grouping val="standard"/>
        <c:varyColors val="0"/>
        <c:ser>
          <c:idx val="0"/>
          <c:order val="0"/>
          <c:tx>
            <c:strRef>
              <c:f>Sheet1!$B$15</c:f>
              <c:strCache>
                <c:ptCount val="1"/>
                <c:pt idx="0">
                  <c:v>1381</c:v>
                </c:pt>
              </c:strCache>
            </c:strRef>
          </c:tx>
          <c:spPr>
            <a:ln w="19050"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Sheet1!$A$16:$A$22</c:f>
              <c:strCache>
                <c:ptCount val="7"/>
                <c:pt idx="0">
                  <c:v>15-19</c:v>
                </c:pt>
                <c:pt idx="1">
                  <c:v>20-24</c:v>
                </c:pt>
                <c:pt idx="2">
                  <c:v>25-29</c:v>
                </c:pt>
                <c:pt idx="3">
                  <c:v>30-34</c:v>
                </c:pt>
                <c:pt idx="4">
                  <c:v>35-39</c:v>
                </c:pt>
                <c:pt idx="5">
                  <c:v>40-44</c:v>
                </c:pt>
                <c:pt idx="6">
                  <c:v>45-49</c:v>
                </c:pt>
              </c:strCache>
            </c:strRef>
          </c:cat>
          <c:val>
            <c:numRef>
              <c:f>Sheet1!$B$16:$B$22</c:f>
              <c:numCache>
                <c:formatCode>0.000</c:formatCode>
                <c:ptCount val="7"/>
                <c:pt idx="0">
                  <c:v>3.1E-2</c:v>
                </c:pt>
                <c:pt idx="1">
                  <c:v>9.7099999999999992E-2</c:v>
                </c:pt>
                <c:pt idx="2">
                  <c:v>0.11109999999999999</c:v>
                </c:pt>
                <c:pt idx="3">
                  <c:v>7.8900000000000012E-2</c:v>
                </c:pt>
                <c:pt idx="4">
                  <c:v>3.6999999999999998E-2</c:v>
                </c:pt>
                <c:pt idx="5">
                  <c:v>1.09E-2</c:v>
                </c:pt>
                <c:pt idx="6">
                  <c:v>2.2000000000000001E-3</c:v>
                </c:pt>
              </c:numCache>
            </c:numRef>
          </c:val>
          <c:smooth val="0"/>
          <c:extLst>
            <c:ext xmlns:c16="http://schemas.microsoft.com/office/drawing/2014/chart" uri="{C3380CC4-5D6E-409C-BE32-E72D297353CC}">
              <c16:uniqueId val="{00000000-2271-4F2F-A6F3-655EB60BF497}"/>
            </c:ext>
          </c:extLst>
        </c:ser>
        <c:ser>
          <c:idx val="1"/>
          <c:order val="1"/>
          <c:tx>
            <c:strRef>
              <c:f>Sheet1!$C$15</c:f>
              <c:strCache>
                <c:ptCount val="1"/>
                <c:pt idx="0">
                  <c:v>1382</c:v>
                </c:pt>
              </c:strCache>
            </c:strRef>
          </c:tx>
          <c:spPr>
            <a:ln w="19050" cap="rnd" cmpd="sng" algn="ctr">
              <a:solidFill>
                <a:schemeClr val="accent2">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Sheet1!$C$16:$C$22</c:f>
              <c:numCache>
                <c:formatCode>0.000</c:formatCode>
                <c:ptCount val="7"/>
                <c:pt idx="0">
                  <c:v>3.0899999999999997E-2</c:v>
                </c:pt>
                <c:pt idx="1">
                  <c:v>9.3900000000000011E-2</c:v>
                </c:pt>
                <c:pt idx="2">
                  <c:v>0.10940000000000001</c:v>
                </c:pt>
                <c:pt idx="3">
                  <c:v>7.8400000000000011E-2</c:v>
                </c:pt>
                <c:pt idx="4">
                  <c:v>3.7100000000000001E-2</c:v>
                </c:pt>
                <c:pt idx="5">
                  <c:v>1.0800000000000001E-2</c:v>
                </c:pt>
                <c:pt idx="6">
                  <c:v>2E-3</c:v>
                </c:pt>
              </c:numCache>
            </c:numRef>
          </c:val>
          <c:smooth val="0"/>
          <c:extLst>
            <c:ext xmlns:c16="http://schemas.microsoft.com/office/drawing/2014/chart" uri="{C3380CC4-5D6E-409C-BE32-E72D297353CC}">
              <c16:uniqueId val="{00000001-2271-4F2F-A6F3-655EB60BF497}"/>
            </c:ext>
          </c:extLst>
        </c:ser>
        <c:ser>
          <c:idx val="2"/>
          <c:order val="2"/>
          <c:tx>
            <c:strRef>
              <c:f>Sheet1!$D$15</c:f>
              <c:strCache>
                <c:ptCount val="1"/>
                <c:pt idx="0">
                  <c:v>1383</c:v>
                </c:pt>
              </c:strCache>
            </c:strRef>
          </c:tx>
          <c:spPr>
            <a:ln w="19050" cap="rnd" cmpd="sng" algn="ctr">
              <a:solidFill>
                <a:schemeClr val="accent3">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3"/>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Sheet1!$D$16:$D$22</c:f>
              <c:numCache>
                <c:formatCode>0.000</c:formatCode>
                <c:ptCount val="7"/>
                <c:pt idx="0">
                  <c:v>3.0100000000000002E-2</c:v>
                </c:pt>
                <c:pt idx="1">
                  <c:v>9.0200000000000002E-2</c:v>
                </c:pt>
                <c:pt idx="2">
                  <c:v>0.10970000000000001</c:v>
                </c:pt>
                <c:pt idx="3">
                  <c:v>8.0399999999999999E-2</c:v>
                </c:pt>
                <c:pt idx="4">
                  <c:v>3.8200000000000005E-2</c:v>
                </c:pt>
                <c:pt idx="5">
                  <c:v>1.0699999999999999E-2</c:v>
                </c:pt>
                <c:pt idx="6">
                  <c:v>2E-3</c:v>
                </c:pt>
              </c:numCache>
            </c:numRef>
          </c:val>
          <c:smooth val="0"/>
          <c:extLst>
            <c:ext xmlns:c16="http://schemas.microsoft.com/office/drawing/2014/chart" uri="{C3380CC4-5D6E-409C-BE32-E72D297353CC}">
              <c16:uniqueId val="{00000002-2271-4F2F-A6F3-655EB60BF497}"/>
            </c:ext>
          </c:extLst>
        </c:ser>
        <c:ser>
          <c:idx val="3"/>
          <c:order val="3"/>
          <c:tx>
            <c:strRef>
              <c:f>Sheet1!$F$15</c:f>
              <c:strCache>
                <c:ptCount val="1"/>
                <c:pt idx="0">
                  <c:v>1385</c:v>
                </c:pt>
              </c:strCache>
            </c:strRef>
          </c:tx>
          <c:spPr>
            <a:ln w="19050" cap="rnd" cmpd="sng" algn="ctr">
              <a:solidFill>
                <a:schemeClr val="accent4">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4"/>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Sheet1!$F$16:$F$22</c:f>
              <c:numCache>
                <c:formatCode>0.000</c:formatCode>
                <c:ptCount val="7"/>
                <c:pt idx="0">
                  <c:v>3.15E-2</c:v>
                </c:pt>
                <c:pt idx="1">
                  <c:v>0.09</c:v>
                </c:pt>
                <c:pt idx="2">
                  <c:v>0.10990000000000001</c:v>
                </c:pt>
                <c:pt idx="3">
                  <c:v>8.3599999999999994E-2</c:v>
                </c:pt>
                <c:pt idx="4">
                  <c:v>4.1200000000000001E-2</c:v>
                </c:pt>
                <c:pt idx="5">
                  <c:v>1.12E-2</c:v>
                </c:pt>
                <c:pt idx="6">
                  <c:v>1.9E-3</c:v>
                </c:pt>
              </c:numCache>
            </c:numRef>
          </c:val>
          <c:smooth val="0"/>
          <c:extLst>
            <c:ext xmlns:c16="http://schemas.microsoft.com/office/drawing/2014/chart" uri="{C3380CC4-5D6E-409C-BE32-E72D297353CC}">
              <c16:uniqueId val="{00000003-2271-4F2F-A6F3-655EB60BF497}"/>
            </c:ext>
          </c:extLst>
        </c:ser>
        <c:ser>
          <c:idx val="4"/>
          <c:order val="4"/>
          <c:tx>
            <c:strRef>
              <c:f>Sheet1!$G$15</c:f>
              <c:strCache>
                <c:ptCount val="1"/>
                <c:pt idx="0">
                  <c:v>1386</c:v>
                </c:pt>
              </c:strCache>
            </c:strRef>
          </c:tx>
          <c:spPr>
            <a:ln w="19050" cap="rnd" cmpd="sng" algn="ctr">
              <a:solidFill>
                <a:schemeClr val="accent5">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5"/>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Sheet1!$G$16:$G$22</c:f>
              <c:numCache>
                <c:formatCode>0.000</c:formatCode>
                <c:ptCount val="7"/>
                <c:pt idx="0">
                  <c:v>3.1399999999999997E-2</c:v>
                </c:pt>
                <c:pt idx="1">
                  <c:v>8.8900000000000007E-2</c:v>
                </c:pt>
                <c:pt idx="2">
                  <c:v>0.1077</c:v>
                </c:pt>
                <c:pt idx="3">
                  <c:v>8.4000000000000005E-2</c:v>
                </c:pt>
                <c:pt idx="4">
                  <c:v>4.2000000000000003E-2</c:v>
                </c:pt>
                <c:pt idx="5">
                  <c:v>1.1300000000000001E-2</c:v>
                </c:pt>
                <c:pt idx="6">
                  <c:v>1.9E-3</c:v>
                </c:pt>
              </c:numCache>
            </c:numRef>
          </c:val>
          <c:smooth val="0"/>
          <c:extLst>
            <c:ext xmlns:c16="http://schemas.microsoft.com/office/drawing/2014/chart" uri="{C3380CC4-5D6E-409C-BE32-E72D297353CC}">
              <c16:uniqueId val="{00000004-2271-4F2F-A6F3-655EB60BF497}"/>
            </c:ext>
          </c:extLst>
        </c:ser>
        <c:ser>
          <c:idx val="5"/>
          <c:order val="5"/>
          <c:tx>
            <c:strRef>
              <c:f>Sheet1!$H$15</c:f>
              <c:strCache>
                <c:ptCount val="1"/>
                <c:pt idx="0">
                  <c:v>1387</c:v>
                </c:pt>
              </c:strCache>
            </c:strRef>
          </c:tx>
          <c:spPr>
            <a:ln w="19050" cap="rnd" cmpd="sng" algn="ctr">
              <a:solidFill>
                <a:schemeClr val="accent6">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6"/>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Sheet1!$H$16:$H$22</c:f>
              <c:numCache>
                <c:formatCode>0.000</c:formatCode>
                <c:ptCount val="7"/>
                <c:pt idx="0">
                  <c:v>3.2600000000000004E-2</c:v>
                </c:pt>
                <c:pt idx="1">
                  <c:v>8.7800000000000003E-2</c:v>
                </c:pt>
                <c:pt idx="2">
                  <c:v>0.1052</c:v>
                </c:pt>
                <c:pt idx="3">
                  <c:v>8.4199999999999997E-2</c:v>
                </c:pt>
                <c:pt idx="4">
                  <c:v>4.2500000000000003E-2</c:v>
                </c:pt>
                <c:pt idx="5">
                  <c:v>1.1599999999999999E-2</c:v>
                </c:pt>
                <c:pt idx="6">
                  <c:v>1.9E-3</c:v>
                </c:pt>
              </c:numCache>
            </c:numRef>
          </c:val>
          <c:smooth val="0"/>
          <c:extLst>
            <c:ext xmlns:c16="http://schemas.microsoft.com/office/drawing/2014/chart" uri="{C3380CC4-5D6E-409C-BE32-E72D297353CC}">
              <c16:uniqueId val="{00000005-2271-4F2F-A6F3-655EB60BF497}"/>
            </c:ext>
          </c:extLst>
        </c:ser>
        <c:ser>
          <c:idx val="6"/>
          <c:order val="6"/>
          <c:tx>
            <c:strRef>
              <c:f>Sheet1!$I$15</c:f>
              <c:strCache>
                <c:ptCount val="1"/>
                <c:pt idx="0">
                  <c:v>1388</c:v>
                </c:pt>
              </c:strCache>
            </c:strRef>
          </c:tx>
          <c:spPr>
            <a:ln w="19050" cap="rnd" cmpd="sng" algn="ctr">
              <a:solidFill>
                <a:schemeClr val="accent1">
                  <a:lumMod val="60000"/>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lumMod val="6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Sheet1!$I$16:$I$22</c:f>
              <c:numCache>
                <c:formatCode>0.000</c:formatCode>
                <c:ptCount val="7"/>
                <c:pt idx="0">
                  <c:v>3.44E-2</c:v>
                </c:pt>
                <c:pt idx="1">
                  <c:v>8.9099999999999999E-2</c:v>
                </c:pt>
                <c:pt idx="2">
                  <c:v>0.1051</c:v>
                </c:pt>
                <c:pt idx="3">
                  <c:v>8.5300000000000001E-2</c:v>
                </c:pt>
                <c:pt idx="4">
                  <c:v>4.4299999999999999E-2</c:v>
                </c:pt>
                <c:pt idx="5">
                  <c:v>1.2E-2</c:v>
                </c:pt>
                <c:pt idx="6">
                  <c:v>1.8E-3</c:v>
                </c:pt>
              </c:numCache>
            </c:numRef>
          </c:val>
          <c:smooth val="0"/>
          <c:extLst>
            <c:ext xmlns:c16="http://schemas.microsoft.com/office/drawing/2014/chart" uri="{C3380CC4-5D6E-409C-BE32-E72D297353CC}">
              <c16:uniqueId val="{00000006-2271-4F2F-A6F3-655EB60BF497}"/>
            </c:ext>
          </c:extLst>
        </c:ser>
        <c:ser>
          <c:idx val="7"/>
          <c:order val="7"/>
          <c:tx>
            <c:strRef>
              <c:f>Sheet1!$J$15</c:f>
              <c:strCache>
                <c:ptCount val="1"/>
                <c:pt idx="0">
                  <c:v>1389</c:v>
                </c:pt>
              </c:strCache>
            </c:strRef>
          </c:tx>
          <c:spPr>
            <a:ln w="19050" cap="rnd" cmpd="sng" algn="ctr">
              <a:solidFill>
                <a:schemeClr val="accent2">
                  <a:lumMod val="60000"/>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lumMod val="6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Sheet1!$J$16:$J$22</c:f>
              <c:numCache>
                <c:formatCode>0.000</c:formatCode>
                <c:ptCount val="7"/>
                <c:pt idx="0">
                  <c:v>3.5000000000000003E-2</c:v>
                </c:pt>
                <c:pt idx="1">
                  <c:v>8.7800000000000003E-2</c:v>
                </c:pt>
                <c:pt idx="2">
                  <c:v>0.1037</c:v>
                </c:pt>
                <c:pt idx="3">
                  <c:v>8.5900000000000004E-2</c:v>
                </c:pt>
                <c:pt idx="4">
                  <c:v>4.5399999999999996E-2</c:v>
                </c:pt>
                <c:pt idx="5">
                  <c:v>1.23E-2</c:v>
                </c:pt>
                <c:pt idx="6">
                  <c:v>1.8E-3</c:v>
                </c:pt>
              </c:numCache>
            </c:numRef>
          </c:val>
          <c:smooth val="0"/>
          <c:extLst>
            <c:ext xmlns:c16="http://schemas.microsoft.com/office/drawing/2014/chart" uri="{C3380CC4-5D6E-409C-BE32-E72D297353CC}">
              <c16:uniqueId val="{00000007-2271-4F2F-A6F3-655EB60BF497}"/>
            </c:ext>
          </c:extLst>
        </c:ser>
        <c:ser>
          <c:idx val="8"/>
          <c:order val="8"/>
          <c:tx>
            <c:strRef>
              <c:f>Sheet1!$K$15</c:f>
              <c:strCache>
                <c:ptCount val="1"/>
                <c:pt idx="0">
                  <c:v>1390</c:v>
                </c:pt>
              </c:strCache>
            </c:strRef>
          </c:tx>
          <c:spPr>
            <a:ln w="19050" cap="rnd" cmpd="sng" algn="ctr">
              <a:solidFill>
                <a:schemeClr val="accent3">
                  <a:lumMod val="60000"/>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3">
                        <a:lumMod val="6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Sheet1!$K$16:$K$22</c:f>
              <c:numCache>
                <c:formatCode>0.000</c:formatCode>
                <c:ptCount val="7"/>
                <c:pt idx="0">
                  <c:v>3.6799999999999999E-2</c:v>
                </c:pt>
                <c:pt idx="1">
                  <c:v>8.8599999999999998E-2</c:v>
                </c:pt>
                <c:pt idx="2">
                  <c:v>0.10340000000000001</c:v>
                </c:pt>
                <c:pt idx="3">
                  <c:v>8.5599999999999996E-2</c:v>
                </c:pt>
                <c:pt idx="4">
                  <c:v>4.5999999999999999E-2</c:v>
                </c:pt>
                <c:pt idx="5">
                  <c:v>1.2500000000000001E-2</c:v>
                </c:pt>
                <c:pt idx="6">
                  <c:v>1.8E-3</c:v>
                </c:pt>
              </c:numCache>
            </c:numRef>
          </c:val>
          <c:smooth val="0"/>
          <c:extLst>
            <c:ext xmlns:c16="http://schemas.microsoft.com/office/drawing/2014/chart" uri="{C3380CC4-5D6E-409C-BE32-E72D297353CC}">
              <c16:uniqueId val="{00000008-2271-4F2F-A6F3-655EB60BF497}"/>
            </c:ext>
          </c:extLst>
        </c:ser>
        <c:ser>
          <c:idx val="9"/>
          <c:order val="9"/>
          <c:tx>
            <c:strRef>
              <c:f>Sheet1!$L$15</c:f>
              <c:strCache>
                <c:ptCount val="1"/>
                <c:pt idx="0">
                  <c:v>1391</c:v>
                </c:pt>
              </c:strCache>
            </c:strRef>
          </c:tx>
          <c:spPr>
            <a:ln w="19050" cap="rnd" cmpd="sng" algn="ctr">
              <a:solidFill>
                <a:schemeClr val="accent4">
                  <a:lumMod val="60000"/>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4">
                        <a:lumMod val="6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Sheet1!$L$16:$L$22</c:f>
              <c:numCache>
                <c:formatCode>0.000</c:formatCode>
                <c:ptCount val="7"/>
                <c:pt idx="0">
                  <c:v>3.7999999999999999E-2</c:v>
                </c:pt>
                <c:pt idx="1">
                  <c:v>9.0499999999999997E-2</c:v>
                </c:pt>
                <c:pt idx="2">
                  <c:v>0.1037</c:v>
                </c:pt>
                <c:pt idx="3">
                  <c:v>8.5199999999999998E-2</c:v>
                </c:pt>
                <c:pt idx="4">
                  <c:v>4.6399999999999997E-2</c:v>
                </c:pt>
                <c:pt idx="5">
                  <c:v>1.2500000000000001E-2</c:v>
                </c:pt>
                <c:pt idx="6">
                  <c:v>1.6999999999999999E-3</c:v>
                </c:pt>
              </c:numCache>
            </c:numRef>
          </c:val>
          <c:smooth val="0"/>
          <c:extLst>
            <c:ext xmlns:c16="http://schemas.microsoft.com/office/drawing/2014/chart" uri="{C3380CC4-5D6E-409C-BE32-E72D297353CC}">
              <c16:uniqueId val="{00000009-2271-4F2F-A6F3-655EB60BF497}"/>
            </c:ext>
          </c:extLst>
        </c:ser>
        <c:ser>
          <c:idx val="10"/>
          <c:order val="10"/>
          <c:tx>
            <c:strRef>
              <c:f>Sheet1!$M$15</c:f>
              <c:strCache>
                <c:ptCount val="1"/>
                <c:pt idx="0">
                  <c:v>1392</c:v>
                </c:pt>
              </c:strCache>
            </c:strRef>
          </c:tx>
          <c:spPr>
            <a:ln w="19050" cap="rnd" cmpd="sng" algn="ctr">
              <a:solidFill>
                <a:schemeClr val="accent5">
                  <a:lumMod val="60000"/>
                  <a:shade val="95000"/>
                  <a:satMod val="105000"/>
                </a:schemeClr>
              </a:solidFill>
              <a:round/>
            </a:ln>
            <a:effectLst/>
          </c:spPr>
          <c:marker>
            <c:symbol val="circle"/>
            <c:size val="17"/>
            <c:spPr>
              <a:solidFill>
                <a:schemeClr val="lt1"/>
              </a:solidFill>
              <a:ln>
                <a:noFill/>
              </a:ln>
              <a:effectLst/>
            </c:spPr>
          </c:marker>
          <c:dLbls>
            <c:dLbl>
              <c:idx val="1"/>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accent5">
                          <a:lumMod val="60000"/>
                        </a:schemeClr>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966B-4358-9402-24209E5BB45F}"/>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5">
                        <a:lumMod val="6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Sheet1!$M$16:$M$22</c:f>
              <c:numCache>
                <c:formatCode>0.000</c:formatCode>
                <c:ptCount val="7"/>
                <c:pt idx="0">
                  <c:v>3.9700000000000006E-2</c:v>
                </c:pt>
                <c:pt idx="1">
                  <c:v>9.3299999999999994E-2</c:v>
                </c:pt>
                <c:pt idx="2">
                  <c:v>0.106</c:v>
                </c:pt>
                <c:pt idx="3">
                  <c:v>8.6599999999999996E-2</c:v>
                </c:pt>
                <c:pt idx="4">
                  <c:v>4.82E-2</c:v>
                </c:pt>
                <c:pt idx="5">
                  <c:v>1.29E-2</c:v>
                </c:pt>
                <c:pt idx="6">
                  <c:v>1.6999999999999999E-3</c:v>
                </c:pt>
              </c:numCache>
            </c:numRef>
          </c:val>
          <c:smooth val="0"/>
          <c:extLst>
            <c:ext xmlns:c16="http://schemas.microsoft.com/office/drawing/2014/chart" uri="{C3380CC4-5D6E-409C-BE32-E72D297353CC}">
              <c16:uniqueId val="{0000000A-2271-4F2F-A6F3-655EB60BF497}"/>
            </c:ext>
          </c:extLst>
        </c:ser>
        <c:ser>
          <c:idx val="11"/>
          <c:order val="11"/>
          <c:tx>
            <c:strRef>
              <c:f>Sheet1!$N$15</c:f>
              <c:strCache>
                <c:ptCount val="1"/>
                <c:pt idx="0">
                  <c:v>1393</c:v>
                </c:pt>
              </c:strCache>
            </c:strRef>
          </c:tx>
          <c:spPr>
            <a:ln w="19050" cap="rnd" cmpd="sng" algn="ctr">
              <a:solidFill>
                <a:schemeClr val="accent6">
                  <a:lumMod val="60000"/>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6">
                        <a:lumMod val="6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Sheet1!$N$16:$N$22</c:f>
              <c:numCache>
                <c:formatCode>0.000</c:formatCode>
                <c:ptCount val="7"/>
                <c:pt idx="0">
                  <c:v>0.04</c:v>
                </c:pt>
                <c:pt idx="1">
                  <c:v>9.7000000000000003E-2</c:v>
                </c:pt>
                <c:pt idx="2">
                  <c:v>0.11</c:v>
                </c:pt>
                <c:pt idx="3">
                  <c:v>9.0900000000000009E-2</c:v>
                </c:pt>
                <c:pt idx="4">
                  <c:v>5.1700000000000003E-2</c:v>
                </c:pt>
                <c:pt idx="5">
                  <c:v>1.41E-2</c:v>
                </c:pt>
                <c:pt idx="6">
                  <c:v>1.8E-3</c:v>
                </c:pt>
              </c:numCache>
            </c:numRef>
          </c:val>
          <c:smooth val="0"/>
          <c:extLst>
            <c:ext xmlns:c16="http://schemas.microsoft.com/office/drawing/2014/chart" uri="{C3380CC4-5D6E-409C-BE32-E72D297353CC}">
              <c16:uniqueId val="{0000000B-2271-4F2F-A6F3-655EB60BF497}"/>
            </c:ext>
          </c:extLst>
        </c:ser>
        <c:ser>
          <c:idx val="12"/>
          <c:order val="12"/>
          <c:tx>
            <c:strRef>
              <c:f>Sheet1!$O$15</c:f>
              <c:strCache>
                <c:ptCount val="1"/>
                <c:pt idx="0">
                  <c:v>1394</c:v>
                </c:pt>
              </c:strCache>
            </c:strRef>
          </c:tx>
          <c:spPr>
            <a:ln w="19050" cap="rnd" cmpd="sng" algn="ctr">
              <a:solidFill>
                <a:schemeClr val="accent1">
                  <a:lumMod val="80000"/>
                  <a:lumOff val="20000"/>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lumMod val="80000"/>
                        <a:lumOff val="2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Sheet1!$O$16:$O$22</c:f>
              <c:numCache>
                <c:formatCode>0.000</c:formatCode>
                <c:ptCount val="7"/>
                <c:pt idx="0">
                  <c:v>3.7600000000000001E-2</c:v>
                </c:pt>
                <c:pt idx="1">
                  <c:v>9.8000000000000004E-2</c:v>
                </c:pt>
                <c:pt idx="2">
                  <c:v>0.1138</c:v>
                </c:pt>
                <c:pt idx="3">
                  <c:v>9.5200000000000007E-2</c:v>
                </c:pt>
                <c:pt idx="4">
                  <c:v>5.6100000000000004E-2</c:v>
                </c:pt>
                <c:pt idx="5">
                  <c:v>1.55E-2</c:v>
                </c:pt>
                <c:pt idx="6">
                  <c:v>1.9E-3</c:v>
                </c:pt>
              </c:numCache>
            </c:numRef>
          </c:val>
          <c:smooth val="0"/>
          <c:extLst>
            <c:ext xmlns:c16="http://schemas.microsoft.com/office/drawing/2014/chart" uri="{C3380CC4-5D6E-409C-BE32-E72D297353CC}">
              <c16:uniqueId val="{0000000C-2271-4F2F-A6F3-655EB60BF497}"/>
            </c:ext>
          </c:extLst>
        </c:ser>
        <c:ser>
          <c:idx val="13"/>
          <c:order val="13"/>
          <c:tx>
            <c:strRef>
              <c:f>Sheet1!$P$15</c:f>
              <c:strCache>
                <c:ptCount val="1"/>
                <c:pt idx="0">
                  <c:v>1395</c:v>
                </c:pt>
              </c:strCache>
            </c:strRef>
          </c:tx>
          <c:spPr>
            <a:ln w="19050" cap="rnd" cmpd="sng" algn="ctr">
              <a:solidFill>
                <a:schemeClr val="accent2">
                  <a:lumMod val="80000"/>
                  <a:lumOff val="20000"/>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lumMod val="80000"/>
                        <a:lumOff val="2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Sheet1!$P$16:$P$22</c:f>
              <c:numCache>
                <c:formatCode>0.000</c:formatCode>
                <c:ptCount val="7"/>
                <c:pt idx="0">
                  <c:v>3.4799999999999998E-2</c:v>
                </c:pt>
                <c:pt idx="1">
                  <c:v>9.7799999999999998E-2</c:v>
                </c:pt>
                <c:pt idx="2">
                  <c:v>0.1142</c:v>
                </c:pt>
                <c:pt idx="3">
                  <c:v>9.7700000000000009E-2</c:v>
                </c:pt>
                <c:pt idx="4">
                  <c:v>5.8900000000000001E-2</c:v>
                </c:pt>
                <c:pt idx="5">
                  <c:v>1.72E-2</c:v>
                </c:pt>
                <c:pt idx="6">
                  <c:v>2.1000000000000003E-3</c:v>
                </c:pt>
              </c:numCache>
            </c:numRef>
          </c:val>
          <c:smooth val="0"/>
          <c:extLst>
            <c:ext xmlns:c16="http://schemas.microsoft.com/office/drawing/2014/chart" uri="{C3380CC4-5D6E-409C-BE32-E72D297353CC}">
              <c16:uniqueId val="{0000000D-2271-4F2F-A6F3-655EB60BF497}"/>
            </c:ext>
          </c:extLst>
        </c:ser>
        <c:dLbls>
          <c:dLblPos val="ctr"/>
          <c:showLegendKey val="0"/>
          <c:showVal val="1"/>
          <c:showCatName val="0"/>
          <c:showSerName val="0"/>
          <c:showPercent val="0"/>
          <c:showBubbleSize val="0"/>
        </c:dLbls>
        <c:marker val="1"/>
        <c:smooth val="0"/>
        <c:axId val="134851816"/>
        <c:axId val="134851112"/>
      </c:lineChart>
      <c:catAx>
        <c:axId val="134851816"/>
        <c:scaling>
          <c:orientation val="minMax"/>
        </c:scaling>
        <c:delete val="0"/>
        <c:axPos val="b"/>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0070C0"/>
                </a:solidFill>
                <a:latin typeface="+mn-lt"/>
                <a:ea typeface="+mn-ea"/>
                <a:cs typeface="+mn-cs"/>
              </a:defRPr>
            </a:pPr>
            <a:endParaRPr lang="en-US"/>
          </a:p>
        </c:txPr>
        <c:crossAx val="134851112"/>
        <c:crosses val="autoZero"/>
        <c:auto val="1"/>
        <c:lblAlgn val="ctr"/>
        <c:lblOffset val="100"/>
        <c:noMultiLvlLbl val="0"/>
      </c:catAx>
      <c:valAx>
        <c:axId val="134851112"/>
        <c:scaling>
          <c:orientation val="minMax"/>
        </c:scaling>
        <c:delete val="1"/>
        <c:axPos val="l"/>
        <c:numFmt formatCode="0.000" sourceLinked="1"/>
        <c:majorTickMark val="none"/>
        <c:minorTickMark val="none"/>
        <c:tickLblPos val="nextTo"/>
        <c:crossAx val="1348518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136627499348701E-2"/>
          <c:y val="4.6176046176046176E-2"/>
          <c:w val="0.90905003099784809"/>
          <c:h val="0.79091340855120384"/>
        </c:manualLayout>
      </c:layout>
      <c:lineChart>
        <c:grouping val="standard"/>
        <c:varyColors val="0"/>
        <c:ser>
          <c:idx val="0"/>
          <c:order val="0"/>
          <c:tx>
            <c:strRef>
              <c:f>'باروری سنی'!$A$13</c:f>
              <c:strCache>
                <c:ptCount val="1"/>
                <c:pt idx="0">
                  <c:v>87</c:v>
                </c:pt>
              </c:strCache>
            </c:strRef>
          </c:tx>
          <c:spPr>
            <a:ln w="28575" cap="rnd">
              <a:solidFill>
                <a:srgbClr val="C00000"/>
              </a:solidFill>
              <a:round/>
            </a:ln>
            <a:effectLst/>
          </c:spPr>
          <c:marker>
            <c:symbol val="none"/>
          </c:marker>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سنی'!$B$13:$I$13</c:f>
              <c:numCache>
                <c:formatCode>General</c:formatCode>
                <c:ptCount val="8"/>
                <c:pt idx="0">
                  <c:v>0.43</c:v>
                </c:pt>
                <c:pt idx="1">
                  <c:v>34.619999999999997</c:v>
                </c:pt>
                <c:pt idx="2">
                  <c:v>93.33</c:v>
                </c:pt>
                <c:pt idx="3">
                  <c:v>106.01</c:v>
                </c:pt>
                <c:pt idx="4">
                  <c:v>99.33</c:v>
                </c:pt>
                <c:pt idx="5">
                  <c:v>48.33</c:v>
                </c:pt>
                <c:pt idx="6">
                  <c:v>21.48</c:v>
                </c:pt>
                <c:pt idx="7">
                  <c:v>1.7</c:v>
                </c:pt>
              </c:numCache>
            </c:numRef>
          </c:val>
          <c:smooth val="0"/>
          <c:extLst>
            <c:ext xmlns:c16="http://schemas.microsoft.com/office/drawing/2014/chart" uri="{C3380CC4-5D6E-409C-BE32-E72D297353CC}">
              <c16:uniqueId val="{00000000-1EF4-4E8E-9536-5E401FB3F97C}"/>
            </c:ext>
          </c:extLst>
        </c:ser>
        <c:ser>
          <c:idx val="1"/>
          <c:order val="1"/>
          <c:tx>
            <c:strRef>
              <c:f>'باروری سنی'!$A$14</c:f>
              <c:strCache>
                <c:ptCount val="1"/>
                <c:pt idx="0">
                  <c:v>88</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سنی'!$B$14:$I$14</c:f>
              <c:numCache>
                <c:formatCode>General</c:formatCode>
                <c:ptCount val="8"/>
                <c:pt idx="0">
                  <c:v>0.47</c:v>
                </c:pt>
                <c:pt idx="1">
                  <c:v>35.31</c:v>
                </c:pt>
                <c:pt idx="2">
                  <c:v>92.48</c:v>
                </c:pt>
                <c:pt idx="3">
                  <c:v>113.59</c:v>
                </c:pt>
                <c:pt idx="4">
                  <c:v>97.95</c:v>
                </c:pt>
                <c:pt idx="5">
                  <c:v>53.46</c:v>
                </c:pt>
                <c:pt idx="6">
                  <c:v>15.44</c:v>
                </c:pt>
                <c:pt idx="7">
                  <c:v>1.35</c:v>
                </c:pt>
              </c:numCache>
            </c:numRef>
          </c:val>
          <c:smooth val="0"/>
          <c:extLst>
            <c:ext xmlns:c16="http://schemas.microsoft.com/office/drawing/2014/chart" uri="{C3380CC4-5D6E-409C-BE32-E72D297353CC}">
              <c16:uniqueId val="{00000001-1EF4-4E8E-9536-5E401FB3F97C}"/>
            </c:ext>
          </c:extLst>
        </c:ser>
        <c:ser>
          <c:idx val="2"/>
          <c:order val="2"/>
          <c:tx>
            <c:strRef>
              <c:f>'باروری سنی'!$A$15</c:f>
              <c:strCache>
                <c:ptCount val="1"/>
                <c:pt idx="0">
                  <c:v>89</c:v>
                </c:pt>
              </c:strCache>
            </c:strRef>
          </c:tx>
          <c:spPr>
            <a:ln w="28575" cap="rnd">
              <a:solidFill>
                <a:schemeClr val="accent3"/>
              </a:solidFill>
              <a:round/>
            </a:ln>
            <a:effectLst/>
          </c:spPr>
          <c:marker>
            <c:symbol val="none"/>
          </c:marker>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سنی'!$B$15:$I$15</c:f>
              <c:numCache>
                <c:formatCode>General</c:formatCode>
                <c:ptCount val="8"/>
                <c:pt idx="0">
                  <c:v>0.33</c:v>
                </c:pt>
                <c:pt idx="1">
                  <c:v>40.840000000000003</c:v>
                </c:pt>
                <c:pt idx="2">
                  <c:v>102.96</c:v>
                </c:pt>
                <c:pt idx="3">
                  <c:v>118.43</c:v>
                </c:pt>
                <c:pt idx="4">
                  <c:v>93.69</c:v>
                </c:pt>
                <c:pt idx="5">
                  <c:v>59.78</c:v>
                </c:pt>
                <c:pt idx="6">
                  <c:v>15.52</c:v>
                </c:pt>
                <c:pt idx="7">
                  <c:v>1.52</c:v>
                </c:pt>
              </c:numCache>
            </c:numRef>
          </c:val>
          <c:smooth val="0"/>
          <c:extLst>
            <c:ext xmlns:c16="http://schemas.microsoft.com/office/drawing/2014/chart" uri="{C3380CC4-5D6E-409C-BE32-E72D297353CC}">
              <c16:uniqueId val="{00000002-1EF4-4E8E-9536-5E401FB3F97C}"/>
            </c:ext>
          </c:extLst>
        </c:ser>
        <c:ser>
          <c:idx val="3"/>
          <c:order val="3"/>
          <c:tx>
            <c:strRef>
              <c:f>'باروری سنی'!$A$16</c:f>
              <c:strCache>
                <c:ptCount val="1"/>
                <c:pt idx="0">
                  <c:v>90</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سنی'!$B$16:$I$16</c:f>
              <c:numCache>
                <c:formatCode>General</c:formatCode>
                <c:ptCount val="8"/>
                <c:pt idx="0">
                  <c:v>0.33</c:v>
                </c:pt>
                <c:pt idx="1">
                  <c:v>40.840000000000003</c:v>
                </c:pt>
                <c:pt idx="2">
                  <c:v>102.96</c:v>
                </c:pt>
                <c:pt idx="3">
                  <c:v>118.43</c:v>
                </c:pt>
                <c:pt idx="4">
                  <c:v>93.69</c:v>
                </c:pt>
                <c:pt idx="5">
                  <c:v>59.78</c:v>
                </c:pt>
                <c:pt idx="6">
                  <c:v>15.52</c:v>
                </c:pt>
                <c:pt idx="7">
                  <c:v>1.52</c:v>
                </c:pt>
              </c:numCache>
            </c:numRef>
          </c:val>
          <c:smooth val="0"/>
          <c:extLst>
            <c:ext xmlns:c16="http://schemas.microsoft.com/office/drawing/2014/chart" uri="{C3380CC4-5D6E-409C-BE32-E72D297353CC}">
              <c16:uniqueId val="{00000003-1EF4-4E8E-9536-5E401FB3F97C}"/>
            </c:ext>
          </c:extLst>
        </c:ser>
        <c:ser>
          <c:idx val="4"/>
          <c:order val="4"/>
          <c:tx>
            <c:strRef>
              <c:f>'باروری سنی'!$A$17</c:f>
              <c:strCache>
                <c:ptCount val="1"/>
                <c:pt idx="0">
                  <c:v>91</c:v>
                </c:pt>
              </c:strCache>
            </c:strRef>
          </c:tx>
          <c:spPr>
            <a:ln w="28575" cap="rnd">
              <a:solidFill>
                <a:schemeClr val="accent5"/>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سنی'!$B$17:$I$17</c:f>
              <c:numCache>
                <c:formatCode>General</c:formatCode>
                <c:ptCount val="8"/>
                <c:pt idx="0">
                  <c:v>0.51</c:v>
                </c:pt>
                <c:pt idx="1">
                  <c:v>46.78</c:v>
                </c:pt>
                <c:pt idx="2">
                  <c:v>107.3</c:v>
                </c:pt>
                <c:pt idx="3">
                  <c:v>117.35</c:v>
                </c:pt>
                <c:pt idx="4">
                  <c:v>99.34</c:v>
                </c:pt>
                <c:pt idx="5">
                  <c:v>60.18</c:v>
                </c:pt>
                <c:pt idx="6">
                  <c:v>13.01</c:v>
                </c:pt>
                <c:pt idx="7">
                  <c:v>1.42</c:v>
                </c:pt>
              </c:numCache>
            </c:numRef>
          </c:val>
          <c:smooth val="0"/>
          <c:extLst>
            <c:ext xmlns:c16="http://schemas.microsoft.com/office/drawing/2014/chart" uri="{C3380CC4-5D6E-409C-BE32-E72D297353CC}">
              <c16:uniqueId val="{00000004-1EF4-4E8E-9536-5E401FB3F97C}"/>
            </c:ext>
          </c:extLst>
        </c:ser>
        <c:ser>
          <c:idx val="5"/>
          <c:order val="5"/>
          <c:tx>
            <c:strRef>
              <c:f>'باروری سنی'!$A$18</c:f>
              <c:strCache>
                <c:ptCount val="1"/>
                <c:pt idx="0">
                  <c:v>92</c:v>
                </c:pt>
              </c:strCache>
            </c:strRef>
          </c:tx>
          <c:spPr>
            <a:ln w="28575" cap="rnd">
              <a:solidFill>
                <a:schemeClr val="accent6"/>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سنی'!$B$18:$I$18</c:f>
              <c:numCache>
                <c:formatCode>General</c:formatCode>
                <c:ptCount val="8"/>
                <c:pt idx="0">
                  <c:v>0.39</c:v>
                </c:pt>
                <c:pt idx="1">
                  <c:v>52.86</c:v>
                </c:pt>
                <c:pt idx="2">
                  <c:v>115.98</c:v>
                </c:pt>
                <c:pt idx="3">
                  <c:v>120.69</c:v>
                </c:pt>
                <c:pt idx="4">
                  <c:v>105.34</c:v>
                </c:pt>
                <c:pt idx="5">
                  <c:v>55.52</c:v>
                </c:pt>
                <c:pt idx="6">
                  <c:v>13.34</c:v>
                </c:pt>
                <c:pt idx="7">
                  <c:v>1.63</c:v>
                </c:pt>
              </c:numCache>
            </c:numRef>
          </c:val>
          <c:smooth val="0"/>
          <c:extLst>
            <c:ext xmlns:c16="http://schemas.microsoft.com/office/drawing/2014/chart" uri="{C3380CC4-5D6E-409C-BE32-E72D297353CC}">
              <c16:uniqueId val="{00000005-1EF4-4E8E-9536-5E401FB3F97C}"/>
            </c:ext>
          </c:extLst>
        </c:ser>
        <c:ser>
          <c:idx val="6"/>
          <c:order val="6"/>
          <c:tx>
            <c:strRef>
              <c:f>'باروری سنی'!$A$19</c:f>
              <c:strCache>
                <c:ptCount val="1"/>
                <c:pt idx="0">
                  <c:v>93</c:v>
                </c:pt>
              </c:strCache>
            </c:strRef>
          </c:tx>
          <c:spPr>
            <a:ln w="28575" cap="rnd">
              <a:solidFill>
                <a:schemeClr val="accent1">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سنی'!$B$19:$I$19</c:f>
              <c:numCache>
                <c:formatCode>General</c:formatCode>
                <c:ptCount val="8"/>
                <c:pt idx="0">
                  <c:v>0.3</c:v>
                </c:pt>
                <c:pt idx="1">
                  <c:v>52.49</c:v>
                </c:pt>
                <c:pt idx="2">
                  <c:v>114.95</c:v>
                </c:pt>
                <c:pt idx="3">
                  <c:v>123.19</c:v>
                </c:pt>
                <c:pt idx="4">
                  <c:v>102.7</c:v>
                </c:pt>
                <c:pt idx="5">
                  <c:v>57.1</c:v>
                </c:pt>
                <c:pt idx="6">
                  <c:v>11.83</c:v>
                </c:pt>
                <c:pt idx="7">
                  <c:v>2.71</c:v>
                </c:pt>
              </c:numCache>
            </c:numRef>
          </c:val>
          <c:smooth val="0"/>
          <c:extLst>
            <c:ext xmlns:c16="http://schemas.microsoft.com/office/drawing/2014/chart" uri="{C3380CC4-5D6E-409C-BE32-E72D297353CC}">
              <c16:uniqueId val="{00000006-1EF4-4E8E-9536-5E401FB3F97C}"/>
            </c:ext>
          </c:extLst>
        </c:ser>
        <c:ser>
          <c:idx val="7"/>
          <c:order val="7"/>
          <c:tx>
            <c:strRef>
              <c:f>'باروری سنی'!$A$20</c:f>
              <c:strCache>
                <c:ptCount val="1"/>
                <c:pt idx="0">
                  <c:v>94</c:v>
                </c:pt>
              </c:strCache>
            </c:strRef>
          </c:tx>
          <c:spPr>
            <a:ln w="28575" cap="rnd">
              <a:solidFill>
                <a:srgbClr val="00B0F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سنی'!$B$20:$I$20</c:f>
              <c:numCache>
                <c:formatCode>General</c:formatCode>
                <c:ptCount val="8"/>
                <c:pt idx="0">
                  <c:v>0.27</c:v>
                </c:pt>
                <c:pt idx="1">
                  <c:v>50.13</c:v>
                </c:pt>
                <c:pt idx="2">
                  <c:v>123.2</c:v>
                </c:pt>
                <c:pt idx="3">
                  <c:v>129.61000000000001</c:v>
                </c:pt>
                <c:pt idx="4">
                  <c:v>108.48</c:v>
                </c:pt>
                <c:pt idx="5">
                  <c:v>64.78</c:v>
                </c:pt>
                <c:pt idx="6">
                  <c:v>15.31</c:v>
                </c:pt>
                <c:pt idx="7">
                  <c:v>1.97</c:v>
                </c:pt>
              </c:numCache>
            </c:numRef>
          </c:val>
          <c:smooth val="0"/>
          <c:extLst>
            <c:ext xmlns:c16="http://schemas.microsoft.com/office/drawing/2014/chart" uri="{C3380CC4-5D6E-409C-BE32-E72D297353CC}">
              <c16:uniqueId val="{00000007-1EF4-4E8E-9536-5E401FB3F97C}"/>
            </c:ext>
          </c:extLst>
        </c:ser>
        <c:ser>
          <c:idx val="8"/>
          <c:order val="8"/>
          <c:tx>
            <c:strRef>
              <c:f>'باروری سنی'!$A$21</c:f>
              <c:strCache>
                <c:ptCount val="1"/>
                <c:pt idx="0">
                  <c:v>95</c:v>
                </c:pt>
              </c:strCache>
            </c:strRef>
          </c:tx>
          <c:spPr>
            <a:ln w="28575" cap="rnd">
              <a:solidFill>
                <a:schemeClr val="accent3">
                  <a:lumMod val="60000"/>
                </a:schemeClr>
              </a:solidFill>
              <a:round/>
            </a:ln>
            <a:effectLst/>
          </c:spPr>
          <c:marker>
            <c:symbol val="none"/>
          </c:marker>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سنی'!$B$21:$I$21</c:f>
              <c:numCache>
                <c:formatCode>General</c:formatCode>
                <c:ptCount val="8"/>
                <c:pt idx="0">
                  <c:v>0.13</c:v>
                </c:pt>
                <c:pt idx="1">
                  <c:v>58.36</c:v>
                </c:pt>
                <c:pt idx="2">
                  <c:v>122.38</c:v>
                </c:pt>
                <c:pt idx="3">
                  <c:v>128.41999999999999</c:v>
                </c:pt>
                <c:pt idx="4">
                  <c:v>110.17</c:v>
                </c:pt>
                <c:pt idx="5">
                  <c:v>67.150000000000006</c:v>
                </c:pt>
                <c:pt idx="6">
                  <c:v>21.18</c:v>
                </c:pt>
                <c:pt idx="7">
                  <c:v>0.61</c:v>
                </c:pt>
              </c:numCache>
            </c:numRef>
          </c:val>
          <c:smooth val="0"/>
          <c:extLst>
            <c:ext xmlns:c16="http://schemas.microsoft.com/office/drawing/2014/chart" uri="{C3380CC4-5D6E-409C-BE32-E72D297353CC}">
              <c16:uniqueId val="{00000008-1EF4-4E8E-9536-5E401FB3F97C}"/>
            </c:ext>
          </c:extLst>
        </c:ser>
        <c:ser>
          <c:idx val="9"/>
          <c:order val="9"/>
          <c:tx>
            <c:strRef>
              <c:f>'باروری سنی'!$A$22</c:f>
              <c:strCache>
                <c:ptCount val="1"/>
                <c:pt idx="0">
                  <c:v>96</c:v>
                </c:pt>
              </c:strCache>
            </c:strRef>
          </c:tx>
          <c:spPr>
            <a:ln w="28575" cap="rnd">
              <a:solidFill>
                <a:schemeClr val="accent4">
                  <a:lumMod val="60000"/>
                </a:schemeClr>
              </a:solidFill>
              <a:round/>
            </a:ln>
            <a:effectLst/>
          </c:spPr>
          <c:marker>
            <c:symbol val="none"/>
          </c:marker>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سنی'!$B$22:$I$22</c:f>
              <c:numCache>
                <c:formatCode>General</c:formatCode>
                <c:ptCount val="8"/>
                <c:pt idx="0">
                  <c:v>2.2200000000000002</c:v>
                </c:pt>
                <c:pt idx="1">
                  <c:v>65.12</c:v>
                </c:pt>
                <c:pt idx="2">
                  <c:v>120.21</c:v>
                </c:pt>
                <c:pt idx="3">
                  <c:v>118.05</c:v>
                </c:pt>
                <c:pt idx="4">
                  <c:v>111.51</c:v>
                </c:pt>
                <c:pt idx="5">
                  <c:v>65.92</c:v>
                </c:pt>
                <c:pt idx="6">
                  <c:v>22.43</c:v>
                </c:pt>
                <c:pt idx="7">
                  <c:v>1.96</c:v>
                </c:pt>
              </c:numCache>
            </c:numRef>
          </c:val>
          <c:smooth val="0"/>
          <c:extLst>
            <c:ext xmlns:c16="http://schemas.microsoft.com/office/drawing/2014/chart" uri="{C3380CC4-5D6E-409C-BE32-E72D297353CC}">
              <c16:uniqueId val="{00000009-1EF4-4E8E-9536-5E401FB3F97C}"/>
            </c:ext>
          </c:extLst>
        </c:ser>
        <c:ser>
          <c:idx val="11"/>
          <c:order val="10"/>
          <c:tx>
            <c:strRef>
              <c:f>'باروری سنی'!$A$24</c:f>
              <c:strCache>
                <c:ptCount val="1"/>
                <c:pt idx="0">
                  <c:v>98</c:v>
                </c:pt>
              </c:strCache>
            </c:strRef>
          </c:tx>
          <c:spPr>
            <a:ln w="28575" cap="rnd">
              <a:solidFill>
                <a:schemeClr val="accent6">
                  <a:lumMod val="60000"/>
                </a:schemeClr>
              </a:solidFill>
              <a:round/>
            </a:ln>
            <a:effectLst/>
          </c:spPr>
          <c:marker>
            <c:symbol val="none"/>
          </c:marker>
          <c:dLbls>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1EF4-4E8E-9536-5E401FB3F97C}"/>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'باروری سنی'!$B$12:$I$12</c:f>
              <c:strCache>
                <c:ptCount val="8"/>
                <c:pt idx="0">
                  <c:v>10_14</c:v>
                </c:pt>
                <c:pt idx="1">
                  <c:v>15_19</c:v>
                </c:pt>
                <c:pt idx="2">
                  <c:v>20_24</c:v>
                </c:pt>
                <c:pt idx="3">
                  <c:v>25_29</c:v>
                </c:pt>
                <c:pt idx="4">
                  <c:v>30_34</c:v>
                </c:pt>
                <c:pt idx="5">
                  <c:v>35_39</c:v>
                </c:pt>
                <c:pt idx="6">
                  <c:v>40_44</c:v>
                </c:pt>
                <c:pt idx="7">
                  <c:v>45_49</c:v>
                </c:pt>
              </c:strCache>
            </c:strRef>
          </c:cat>
          <c:val>
            <c:numRef>
              <c:f>'باروری سنی'!$B$24:$I$24</c:f>
              <c:numCache>
                <c:formatCode>General</c:formatCode>
                <c:ptCount val="8"/>
                <c:pt idx="0">
                  <c:v>0.85</c:v>
                </c:pt>
                <c:pt idx="1">
                  <c:v>43.57</c:v>
                </c:pt>
                <c:pt idx="2">
                  <c:v>107.65</c:v>
                </c:pt>
                <c:pt idx="3">
                  <c:v>108.85</c:v>
                </c:pt>
                <c:pt idx="4">
                  <c:v>79.55</c:v>
                </c:pt>
                <c:pt idx="5">
                  <c:v>50.96</c:v>
                </c:pt>
                <c:pt idx="6">
                  <c:v>16.239999999999998</c:v>
                </c:pt>
                <c:pt idx="7">
                  <c:v>2.29</c:v>
                </c:pt>
              </c:numCache>
            </c:numRef>
          </c:val>
          <c:smooth val="0"/>
          <c:extLst>
            <c:ext xmlns:c16="http://schemas.microsoft.com/office/drawing/2014/chart" uri="{C3380CC4-5D6E-409C-BE32-E72D297353CC}">
              <c16:uniqueId val="{0000000B-1EF4-4E8E-9536-5E401FB3F97C}"/>
            </c:ext>
          </c:extLst>
        </c:ser>
        <c:dLbls>
          <c:showLegendKey val="0"/>
          <c:showVal val="0"/>
          <c:showCatName val="0"/>
          <c:showSerName val="0"/>
          <c:showPercent val="0"/>
          <c:showBubbleSize val="0"/>
        </c:dLbls>
        <c:smooth val="0"/>
        <c:axId val="192576656"/>
        <c:axId val="192578616"/>
      </c:lineChart>
      <c:catAx>
        <c:axId val="192576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2578616"/>
        <c:crosses val="autoZero"/>
        <c:auto val="1"/>
        <c:lblAlgn val="ctr"/>
        <c:lblOffset val="100"/>
        <c:noMultiLvlLbl val="0"/>
      </c:catAx>
      <c:valAx>
        <c:axId val="192578616"/>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92576656"/>
        <c:crosses val="autoZero"/>
        <c:crossBetween val="between"/>
      </c:valAx>
      <c:spPr>
        <a:noFill/>
        <a:ln>
          <a:solidFill>
            <a:schemeClr val="tx1"/>
          </a:solid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solid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92</c:v>
                </c:pt>
              </c:strCache>
            </c:strRef>
          </c:tx>
          <c:spPr>
            <a:ln w="28575" cap="rnd">
              <a:solidFill>
                <a:srgbClr val="C00000"/>
              </a:solidFill>
              <a:round/>
            </a:ln>
            <a:effectLst/>
          </c:spPr>
          <c:marker>
            <c:symbol val="circle"/>
            <c:size val="5"/>
            <c:spPr>
              <a:solidFill>
                <a:schemeClr val="accent1"/>
              </a:solidFill>
              <a:ln w="9525">
                <a:solidFill>
                  <a:schemeClr val="accent1"/>
                </a:solidFill>
              </a:ln>
              <a:effectLst/>
            </c:spPr>
          </c:marker>
          <c:cat>
            <c:strRef>
              <c:f>Sheet1!$A$2:$A$4</c:f>
              <c:strCache>
                <c:ptCount val="3"/>
                <c:pt idx="0">
                  <c:v>زیر 18 سال</c:v>
                </c:pt>
                <c:pt idx="1">
                  <c:v>18-35</c:v>
                </c:pt>
                <c:pt idx="2">
                  <c:v>بالای 35</c:v>
                </c:pt>
              </c:strCache>
            </c:strRef>
          </c:cat>
          <c:val>
            <c:numRef>
              <c:f>Sheet1!$B$2:$B$4</c:f>
              <c:numCache>
                <c:formatCode>General</c:formatCode>
                <c:ptCount val="3"/>
                <c:pt idx="0">
                  <c:v>344</c:v>
                </c:pt>
                <c:pt idx="1">
                  <c:v>8609</c:v>
                </c:pt>
                <c:pt idx="2">
                  <c:v>921</c:v>
                </c:pt>
              </c:numCache>
            </c:numRef>
          </c:val>
          <c:smooth val="0"/>
          <c:extLst>
            <c:ext xmlns:c16="http://schemas.microsoft.com/office/drawing/2014/chart" uri="{C3380CC4-5D6E-409C-BE32-E72D297353CC}">
              <c16:uniqueId val="{00000000-E913-4443-B224-3F3AA15E809F}"/>
            </c:ext>
          </c:extLst>
        </c:ser>
        <c:ser>
          <c:idx val="1"/>
          <c:order val="1"/>
          <c:tx>
            <c:strRef>
              <c:f>Sheet1!$C$1</c:f>
              <c:strCache>
                <c:ptCount val="1"/>
                <c:pt idx="0">
                  <c:v>93</c:v>
                </c:pt>
              </c:strCache>
            </c:strRef>
          </c:tx>
          <c:spPr>
            <a:ln w="28575" cap="rnd">
              <a:solidFill>
                <a:srgbClr val="FFFF00"/>
              </a:solidFill>
              <a:round/>
            </a:ln>
            <a:effectLst/>
          </c:spPr>
          <c:marker>
            <c:symbol val="circle"/>
            <c:size val="5"/>
            <c:spPr>
              <a:solidFill>
                <a:schemeClr val="accent2"/>
              </a:solidFill>
              <a:ln w="9525">
                <a:solidFill>
                  <a:srgbClr val="FFFF00"/>
                </a:solidFill>
              </a:ln>
              <a:effectLst/>
            </c:spPr>
          </c:marker>
          <c:cat>
            <c:strRef>
              <c:f>Sheet1!$A$2:$A$4</c:f>
              <c:strCache>
                <c:ptCount val="3"/>
                <c:pt idx="0">
                  <c:v>زیر 18 سال</c:v>
                </c:pt>
                <c:pt idx="1">
                  <c:v>18-35</c:v>
                </c:pt>
                <c:pt idx="2">
                  <c:v>بالای 35</c:v>
                </c:pt>
              </c:strCache>
            </c:strRef>
          </c:cat>
          <c:val>
            <c:numRef>
              <c:f>Sheet1!$C$2:$C$4</c:f>
              <c:numCache>
                <c:formatCode>General</c:formatCode>
                <c:ptCount val="3"/>
                <c:pt idx="0">
                  <c:v>345</c:v>
                </c:pt>
                <c:pt idx="1">
                  <c:v>9480</c:v>
                </c:pt>
                <c:pt idx="2">
                  <c:v>965</c:v>
                </c:pt>
              </c:numCache>
            </c:numRef>
          </c:val>
          <c:smooth val="0"/>
          <c:extLst>
            <c:ext xmlns:c16="http://schemas.microsoft.com/office/drawing/2014/chart" uri="{C3380CC4-5D6E-409C-BE32-E72D297353CC}">
              <c16:uniqueId val="{00000001-E913-4443-B224-3F3AA15E809F}"/>
            </c:ext>
          </c:extLst>
        </c:ser>
        <c:ser>
          <c:idx val="2"/>
          <c:order val="2"/>
          <c:tx>
            <c:strRef>
              <c:f>Sheet1!$D$1</c:f>
              <c:strCache>
                <c:ptCount val="1"/>
                <c:pt idx="0">
                  <c:v>94</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Sheet1!$A$2:$A$4</c:f>
              <c:strCache>
                <c:ptCount val="3"/>
                <c:pt idx="0">
                  <c:v>زیر 18 سال</c:v>
                </c:pt>
                <c:pt idx="1">
                  <c:v>18-35</c:v>
                </c:pt>
                <c:pt idx="2">
                  <c:v>بالای 35</c:v>
                </c:pt>
              </c:strCache>
            </c:strRef>
          </c:cat>
          <c:val>
            <c:numRef>
              <c:f>Sheet1!$D$2:$D$4</c:f>
              <c:numCache>
                <c:formatCode>General</c:formatCode>
                <c:ptCount val="3"/>
                <c:pt idx="0">
                  <c:v>346</c:v>
                </c:pt>
                <c:pt idx="1">
                  <c:v>9565</c:v>
                </c:pt>
                <c:pt idx="2">
                  <c:v>1190</c:v>
                </c:pt>
              </c:numCache>
            </c:numRef>
          </c:val>
          <c:smooth val="0"/>
          <c:extLst>
            <c:ext xmlns:c16="http://schemas.microsoft.com/office/drawing/2014/chart" uri="{C3380CC4-5D6E-409C-BE32-E72D297353CC}">
              <c16:uniqueId val="{00000002-E913-4443-B224-3F3AA15E809F}"/>
            </c:ext>
          </c:extLst>
        </c:ser>
        <c:ser>
          <c:idx val="3"/>
          <c:order val="3"/>
          <c:tx>
            <c:strRef>
              <c:f>Sheet1!$E$1</c:f>
              <c:strCache>
                <c:ptCount val="1"/>
                <c:pt idx="0">
                  <c:v>95</c:v>
                </c:pt>
              </c:strCache>
            </c:strRef>
          </c:tx>
          <c:spPr>
            <a:ln w="28575" cap="rnd">
              <a:solidFill>
                <a:srgbClr val="FFC000"/>
              </a:solidFill>
              <a:round/>
            </a:ln>
            <a:effectLst/>
          </c:spPr>
          <c:marker>
            <c:symbol val="circle"/>
            <c:size val="5"/>
            <c:spPr>
              <a:solidFill>
                <a:schemeClr val="accent4"/>
              </a:solidFill>
              <a:ln w="9525">
                <a:solidFill>
                  <a:srgbClr val="FFC000"/>
                </a:solidFill>
              </a:ln>
              <a:effectLst/>
            </c:spPr>
          </c:marker>
          <c:cat>
            <c:strRef>
              <c:f>Sheet1!$A$2:$A$4</c:f>
              <c:strCache>
                <c:ptCount val="3"/>
                <c:pt idx="0">
                  <c:v>زیر 18 سال</c:v>
                </c:pt>
                <c:pt idx="1">
                  <c:v>18-35</c:v>
                </c:pt>
                <c:pt idx="2">
                  <c:v>بالای 35</c:v>
                </c:pt>
              </c:strCache>
            </c:strRef>
          </c:cat>
          <c:val>
            <c:numRef>
              <c:f>Sheet1!$E$2:$E$4</c:f>
              <c:numCache>
                <c:formatCode>General</c:formatCode>
                <c:ptCount val="3"/>
                <c:pt idx="0">
                  <c:v>353</c:v>
                </c:pt>
                <c:pt idx="1">
                  <c:v>9226</c:v>
                </c:pt>
                <c:pt idx="2">
                  <c:v>1190</c:v>
                </c:pt>
              </c:numCache>
            </c:numRef>
          </c:val>
          <c:smooth val="0"/>
          <c:extLst>
            <c:ext xmlns:c16="http://schemas.microsoft.com/office/drawing/2014/chart" uri="{C3380CC4-5D6E-409C-BE32-E72D297353CC}">
              <c16:uniqueId val="{00000003-E913-4443-B224-3F3AA15E809F}"/>
            </c:ext>
          </c:extLst>
        </c:ser>
        <c:ser>
          <c:idx val="4"/>
          <c:order val="4"/>
          <c:tx>
            <c:strRef>
              <c:f>Sheet1!$F$1</c:f>
              <c:strCache>
                <c:ptCount val="1"/>
                <c:pt idx="0">
                  <c:v>96</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Sheet1!$A$2:$A$4</c:f>
              <c:strCache>
                <c:ptCount val="3"/>
                <c:pt idx="0">
                  <c:v>زیر 18 سال</c:v>
                </c:pt>
                <c:pt idx="1">
                  <c:v>18-35</c:v>
                </c:pt>
                <c:pt idx="2">
                  <c:v>بالای 35</c:v>
                </c:pt>
              </c:strCache>
            </c:strRef>
          </c:cat>
          <c:val>
            <c:numRef>
              <c:f>Sheet1!$F$2:$F$4</c:f>
              <c:numCache>
                <c:formatCode>General</c:formatCode>
                <c:ptCount val="3"/>
                <c:pt idx="0">
                  <c:v>248</c:v>
                </c:pt>
                <c:pt idx="1">
                  <c:v>8940</c:v>
                </c:pt>
                <c:pt idx="2">
                  <c:v>1394</c:v>
                </c:pt>
              </c:numCache>
            </c:numRef>
          </c:val>
          <c:smooth val="0"/>
          <c:extLst>
            <c:ext xmlns:c16="http://schemas.microsoft.com/office/drawing/2014/chart" uri="{C3380CC4-5D6E-409C-BE32-E72D297353CC}">
              <c16:uniqueId val="{00000004-E913-4443-B224-3F3AA15E809F}"/>
            </c:ext>
          </c:extLst>
        </c:ser>
        <c:ser>
          <c:idx val="5"/>
          <c:order val="5"/>
          <c:tx>
            <c:strRef>
              <c:f>Sheet1!$G$1</c:f>
              <c:strCache>
                <c:ptCount val="1"/>
                <c:pt idx="0">
                  <c:v>97</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Sheet1!$A$2:$A$4</c:f>
              <c:strCache>
                <c:ptCount val="3"/>
                <c:pt idx="0">
                  <c:v>زیر 18 سال</c:v>
                </c:pt>
                <c:pt idx="1">
                  <c:v>18-35</c:v>
                </c:pt>
                <c:pt idx="2">
                  <c:v>بالای 35</c:v>
                </c:pt>
              </c:strCache>
            </c:strRef>
          </c:cat>
          <c:val>
            <c:numRef>
              <c:f>Sheet1!$G$2:$G$4</c:f>
              <c:numCache>
                <c:formatCode>General</c:formatCode>
                <c:ptCount val="3"/>
                <c:pt idx="0">
                  <c:v>242</c:v>
                </c:pt>
                <c:pt idx="1">
                  <c:v>7873</c:v>
                </c:pt>
                <c:pt idx="2">
                  <c:v>1297</c:v>
                </c:pt>
              </c:numCache>
            </c:numRef>
          </c:val>
          <c:smooth val="0"/>
          <c:extLst>
            <c:ext xmlns:c16="http://schemas.microsoft.com/office/drawing/2014/chart" uri="{C3380CC4-5D6E-409C-BE32-E72D297353CC}">
              <c16:uniqueId val="{00000005-E913-4443-B224-3F3AA15E809F}"/>
            </c:ext>
          </c:extLst>
        </c:ser>
        <c:ser>
          <c:idx val="6"/>
          <c:order val="6"/>
          <c:tx>
            <c:strRef>
              <c:f>Sheet1!$H$1</c:f>
              <c:strCache>
                <c:ptCount val="1"/>
                <c:pt idx="0">
                  <c:v>98</c:v>
                </c:pt>
              </c:strCache>
            </c:strRef>
          </c:tx>
          <c:spPr>
            <a:ln w="28575" cap="rnd">
              <a:solidFill>
                <a:srgbClr val="002060"/>
              </a:solidFill>
              <a:round/>
            </a:ln>
            <a:effectLst/>
          </c:spPr>
          <c:marker>
            <c:symbol val="circle"/>
            <c:size val="5"/>
            <c:spPr>
              <a:solidFill>
                <a:schemeClr val="accent1">
                  <a:lumMod val="60000"/>
                </a:schemeClr>
              </a:solidFill>
              <a:ln w="9525">
                <a:solidFill>
                  <a:srgbClr val="002060"/>
                </a:solidFill>
              </a:ln>
              <a:effectLst/>
            </c:spPr>
          </c:marker>
          <c:cat>
            <c:strRef>
              <c:f>Sheet1!$A$2:$A$4</c:f>
              <c:strCache>
                <c:ptCount val="3"/>
                <c:pt idx="0">
                  <c:v>زیر 18 سال</c:v>
                </c:pt>
                <c:pt idx="1">
                  <c:v>18-35</c:v>
                </c:pt>
                <c:pt idx="2">
                  <c:v>بالای 35</c:v>
                </c:pt>
              </c:strCache>
            </c:strRef>
          </c:cat>
          <c:val>
            <c:numRef>
              <c:f>Sheet1!$H$2:$H$4</c:f>
              <c:numCache>
                <c:formatCode>General</c:formatCode>
                <c:ptCount val="3"/>
                <c:pt idx="0">
                  <c:v>442</c:v>
                </c:pt>
                <c:pt idx="1">
                  <c:v>6828</c:v>
                </c:pt>
                <c:pt idx="2">
                  <c:v>1291</c:v>
                </c:pt>
              </c:numCache>
            </c:numRef>
          </c:val>
          <c:smooth val="0"/>
          <c:extLst>
            <c:ext xmlns:c16="http://schemas.microsoft.com/office/drawing/2014/chart" uri="{C3380CC4-5D6E-409C-BE32-E72D297353CC}">
              <c16:uniqueId val="{00000006-E913-4443-B224-3F3AA15E809F}"/>
            </c:ext>
          </c:extLst>
        </c:ser>
        <c:ser>
          <c:idx val="7"/>
          <c:order val="7"/>
          <c:tx>
            <c:strRef>
              <c:f>Sheet1!$I$1</c:f>
              <c:strCache>
                <c:ptCount val="1"/>
                <c:pt idx="0">
                  <c:v>99</c:v>
                </c:pt>
              </c:strCache>
            </c:strRef>
          </c:tx>
          <c:spPr>
            <a:ln w="28575" cap="rnd">
              <a:solidFill>
                <a:schemeClr val="accent2">
                  <a:lumMod val="60000"/>
                </a:schemeClr>
              </a:solidFill>
              <a:round/>
            </a:ln>
            <a:effectLst/>
          </c:spPr>
          <c:marker>
            <c:symbol val="circle"/>
            <c:size val="5"/>
            <c:spPr>
              <a:solidFill>
                <a:schemeClr val="accent2">
                  <a:lumMod val="60000"/>
                </a:schemeClr>
              </a:solidFill>
              <a:ln w="9525">
                <a:solidFill>
                  <a:schemeClr val="accent2">
                    <a:lumMod val="60000"/>
                  </a:schemeClr>
                </a:solidFill>
              </a:ln>
              <a:effectLst/>
            </c:spPr>
          </c:marker>
          <c:cat>
            <c:strRef>
              <c:f>Sheet1!$A$2:$A$4</c:f>
              <c:strCache>
                <c:ptCount val="3"/>
                <c:pt idx="0">
                  <c:v>زیر 18 سال</c:v>
                </c:pt>
                <c:pt idx="1">
                  <c:v>18-35</c:v>
                </c:pt>
                <c:pt idx="2">
                  <c:v>بالای 35</c:v>
                </c:pt>
              </c:strCache>
            </c:strRef>
          </c:cat>
          <c:val>
            <c:numRef>
              <c:f>Sheet1!$I$2:$I$4</c:f>
              <c:numCache>
                <c:formatCode>General</c:formatCode>
                <c:ptCount val="3"/>
                <c:pt idx="0">
                  <c:v>385</c:v>
                </c:pt>
                <c:pt idx="1">
                  <c:v>6263</c:v>
                </c:pt>
                <c:pt idx="2">
                  <c:v>1360</c:v>
                </c:pt>
              </c:numCache>
            </c:numRef>
          </c:val>
          <c:smooth val="0"/>
          <c:extLst>
            <c:ext xmlns:c16="http://schemas.microsoft.com/office/drawing/2014/chart" uri="{C3380CC4-5D6E-409C-BE32-E72D297353CC}">
              <c16:uniqueId val="{00000000-8E43-4AE4-9E91-9A0CD86D36DD}"/>
            </c:ext>
          </c:extLst>
        </c:ser>
        <c:dLbls>
          <c:showLegendKey val="0"/>
          <c:showVal val="0"/>
          <c:showCatName val="0"/>
          <c:showSerName val="0"/>
          <c:showPercent val="0"/>
          <c:showBubbleSize val="0"/>
        </c:dLbls>
        <c:marker val="1"/>
        <c:smooth val="0"/>
        <c:axId val="189438328"/>
        <c:axId val="135965392"/>
      </c:lineChart>
      <c:catAx>
        <c:axId val="189438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5965392"/>
        <c:crosses val="autoZero"/>
        <c:auto val="1"/>
        <c:lblAlgn val="ctr"/>
        <c:lblOffset val="100"/>
        <c:noMultiLvlLbl val="0"/>
      </c:catAx>
      <c:valAx>
        <c:axId val="135965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94383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7.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styleClr val="auto"/>
    </cs:fillRef>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9">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12700" cap="flat" cmpd="sng" algn="ctr">
        <a:solidFill>
          <a:schemeClr val="lt1"/>
        </a:solidFill>
        <a:round/>
      </a:ln>
    </cs:spPr>
    <cs:defRPr sz="1197" kern="1200" spc="10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fillRef idx="0"/>
    <cs:effectRef idx="0"/>
    <cs:fontRef idx="minor">
      <a:schemeClr val="lt1"/>
    </cs:fontRef>
    <cs:defRPr sz="1197" b="1" kern="1200"/>
  </cs:dataLabel>
  <cs:dataLabelCallout>
    <cs:lnRef idx="0">
      <cs:styleClr val="auto"/>
    </cs:lnRef>
    <cs:fillRef idx="0"/>
    <cs:effectRef idx="0"/>
    <cs:fontRef idx="minor">
      <cs:styleClr val="auto"/>
    </cs:fontRef>
    <cs:spPr>
      <a:solidFill>
        <a:schemeClr val="lt1"/>
      </a:solidFill>
      <a:ln>
        <a:solidFill>
          <a:schemeClr val="ph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38">
  <cs:axisTitle>
    <cs:lnRef idx="0"/>
    <cs:fillRef idx="0"/>
    <cs:effectRef idx="0"/>
    <cs:fontRef idx="minor">
      <a:schemeClr val="lt1"/>
    </cs:fontRef>
    <cs:defRPr sz="900" b="1" kern="1200"/>
  </cs:axisTitle>
  <cs:categoryAxis>
    <cs:lnRef idx="0">
      <cs:styleClr val="0"/>
    </cs:lnRef>
    <cs:fillRef idx="0"/>
    <cs:effectRef idx="0"/>
    <cs:fontRef idx="minor">
      <a:schemeClr val="lt1"/>
    </cs:fontRef>
    <cs:defRPr sz="900" kern="1200" spc="3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lt1">
            <a:lumMod val="85000"/>
          </a:schemeClr>
        </a:solidFill>
        <a:round/>
      </a:ln>
    </cs:spPr>
    <cs:defRPr sz="1000" kern="1200"/>
  </cs:chartArea>
  <cs:dataLabel>
    <cs:lnRef idx="0"/>
    <cs:fillRef idx="0">
      <cs:styleClr val="0"/>
    </cs:fillRef>
    <cs:effectRef idx="0"/>
    <cs:fontRef idx="minor">
      <a:schemeClr val="lt1"/>
    </cs:fontRef>
    <cs:spPr>
      <a:solidFill>
        <a:schemeClr val="phClr"/>
      </a:solidFill>
    </cs:spPr>
    <cs:defRPr sz="900" b="1"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25400"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cs:spPr>
  </cs:dataPointMarker>
  <cs:dataPointMarkerLayout symbol="circle" size="14"/>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38">
  <cs:axisTitle>
    <cs:lnRef idx="0"/>
    <cs:fillRef idx="0"/>
    <cs:effectRef idx="0"/>
    <cs:fontRef idx="minor">
      <a:schemeClr val="lt1"/>
    </cs:fontRef>
    <cs:defRPr sz="1197" b="1" kern="1200"/>
  </cs:axisTitle>
  <cs:categoryAxis>
    <cs:lnRef idx="0">
      <cs:styleClr val="0"/>
    </cs:lnRef>
    <cs:fillRef idx="0"/>
    <cs:effectRef idx="0"/>
    <cs:fontRef idx="minor">
      <a:schemeClr val="lt1"/>
    </cs:fontRef>
    <cs:defRPr sz="1197" kern="1200" spc="3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lt1">
            <a:lumMod val="85000"/>
          </a:schemeClr>
        </a:solidFill>
        <a:round/>
      </a:ln>
    </cs:spPr>
    <cs:defRPr sz="1330" kern="1200"/>
  </cs:chartArea>
  <cs:dataLabel>
    <cs:lnRef idx="0"/>
    <cs:fillRef idx="0">
      <cs:styleClr val="0"/>
    </cs:fillRef>
    <cs:effectRef idx="0"/>
    <cs:fontRef idx="minor">
      <a:schemeClr val="lt1"/>
    </cs:fontRef>
    <cs:spPr>
      <a:solidFill>
        <a:schemeClr val="phClr"/>
      </a:solidFill>
    </cs:spPr>
    <cs:defRPr sz="1197" b="1" kern="1200"/>
  </cs:dataLabel>
  <cs:dataLabelCallout>
    <cs:lnRef idx="0">
      <cs:styleClr val="auto"/>
    </cs:lnRef>
    <cs:fillRef idx="0"/>
    <cs:effectRef idx="0"/>
    <cs:fontRef idx="minor">
      <cs:styleClr val="auto"/>
    </cs:fontRef>
    <cs:spPr>
      <a:solidFill>
        <a:schemeClr val="lt1"/>
      </a:solidFill>
      <a:ln>
        <a:solidFill>
          <a:schemeClr val="ph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25400"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cs:spPr>
  </cs:dataPointMarker>
  <cs:dataPointMarkerLayout symbol="circle" size="14"/>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styleClr val="auto"/>
    </cs:fillRef>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B748DD-79F0-46F5-9939-3AFF6075D9AA}"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en-US"/>
        </a:p>
      </dgm:t>
    </dgm:pt>
    <dgm:pt modelId="{B9E75A39-BA07-4DB0-8CCF-479527CB9E5C}">
      <dgm:prSet phldrT="[Text]"/>
      <dgm:spPr/>
      <dgm:t>
        <a:bodyPr/>
        <a:lstStyle/>
        <a:p>
          <a:pPr algn="ctr" rtl="1"/>
          <a:r>
            <a:rPr lang="fa-IR" dirty="0" smtClean="0">
              <a:cs typeface="2  Titr" panose="00000700000000000000" pitchFamily="2" charset="-78"/>
            </a:rPr>
            <a:t>انواع سقط</a:t>
          </a:r>
          <a:endParaRPr lang="en-US" dirty="0">
            <a:cs typeface="2  Titr" panose="00000700000000000000" pitchFamily="2" charset="-78"/>
          </a:endParaRPr>
        </a:p>
      </dgm:t>
    </dgm:pt>
    <dgm:pt modelId="{8E9604E1-8C5D-4B62-8B9A-68044BB58FE2}" type="parTrans" cxnId="{D927BADF-060A-4B4C-A9B4-4A02D2D165B4}">
      <dgm:prSet/>
      <dgm:spPr/>
      <dgm:t>
        <a:bodyPr/>
        <a:lstStyle/>
        <a:p>
          <a:pPr algn="just" rtl="1"/>
          <a:endParaRPr lang="en-US"/>
        </a:p>
      </dgm:t>
    </dgm:pt>
    <dgm:pt modelId="{A3B03305-FD1C-4AB7-807C-0D17E1F3D479}" type="sibTrans" cxnId="{D927BADF-060A-4B4C-A9B4-4A02D2D165B4}">
      <dgm:prSet/>
      <dgm:spPr/>
      <dgm:t>
        <a:bodyPr/>
        <a:lstStyle/>
        <a:p>
          <a:pPr algn="just" rtl="1"/>
          <a:endParaRPr lang="en-US"/>
        </a:p>
      </dgm:t>
    </dgm:pt>
    <dgm:pt modelId="{92C1C71A-C277-4E66-AFAF-1D52D17F694C}">
      <dgm:prSet phldrT="[Text]"/>
      <dgm:spPr/>
      <dgm:t>
        <a:bodyPr/>
        <a:lstStyle/>
        <a:p>
          <a:pPr algn="just" rtl="1"/>
          <a:r>
            <a:rPr lang="fa-IR" dirty="0" smtClean="0">
              <a:cs typeface="2  Titr" panose="00000700000000000000" pitchFamily="2" charset="-78"/>
            </a:rPr>
            <a:t>خود به خودی یا عادتی</a:t>
          </a:r>
        </a:p>
      </dgm:t>
    </dgm:pt>
    <dgm:pt modelId="{FD7897B3-87A9-4FC4-BDC6-CD9F2C0AC37F}" type="parTrans" cxnId="{C8A5D6B1-2A55-4ADD-8BCE-CE701AAC8BBE}">
      <dgm:prSet/>
      <dgm:spPr/>
      <dgm:t>
        <a:bodyPr/>
        <a:lstStyle/>
        <a:p>
          <a:pPr algn="just" rtl="1"/>
          <a:endParaRPr lang="en-US"/>
        </a:p>
      </dgm:t>
    </dgm:pt>
    <dgm:pt modelId="{76529050-9603-4C1A-B3E4-3328FA9BEBA7}" type="sibTrans" cxnId="{C8A5D6B1-2A55-4ADD-8BCE-CE701AAC8BBE}">
      <dgm:prSet/>
      <dgm:spPr/>
      <dgm:t>
        <a:bodyPr/>
        <a:lstStyle/>
        <a:p>
          <a:pPr algn="just" rtl="1"/>
          <a:endParaRPr lang="en-US"/>
        </a:p>
      </dgm:t>
    </dgm:pt>
    <dgm:pt modelId="{D6605C18-6AE8-4058-8FB6-CE0E141C8254}">
      <dgm:prSet phldrT="[Text]"/>
      <dgm:spPr/>
      <dgm:t>
        <a:bodyPr/>
        <a:lstStyle/>
        <a:p>
          <a:pPr algn="just" rtl="1"/>
          <a:r>
            <a:rPr lang="fa-IR" dirty="0" smtClean="0">
              <a:cs typeface="2  Titr" panose="00000700000000000000" pitchFamily="2" charset="-78"/>
            </a:rPr>
            <a:t>جنایی یا غیر قانونی</a:t>
          </a:r>
          <a:endParaRPr lang="en-US" dirty="0">
            <a:cs typeface="2  Titr" panose="00000700000000000000" pitchFamily="2" charset="-78"/>
          </a:endParaRPr>
        </a:p>
      </dgm:t>
    </dgm:pt>
    <dgm:pt modelId="{0CB923B7-6B72-4825-A719-BB1F34BA0DF7}" type="parTrans" cxnId="{5C8AA86A-2DE9-4E1E-B8DC-1E125A8F2180}">
      <dgm:prSet/>
      <dgm:spPr/>
      <dgm:t>
        <a:bodyPr/>
        <a:lstStyle/>
        <a:p>
          <a:pPr algn="just" rtl="1"/>
          <a:endParaRPr lang="en-US"/>
        </a:p>
      </dgm:t>
    </dgm:pt>
    <dgm:pt modelId="{6BA916AB-FA20-46DB-8AE8-2A7993F1C20B}" type="sibTrans" cxnId="{5C8AA86A-2DE9-4E1E-B8DC-1E125A8F2180}">
      <dgm:prSet/>
      <dgm:spPr/>
      <dgm:t>
        <a:bodyPr/>
        <a:lstStyle/>
        <a:p>
          <a:pPr algn="just" rtl="1"/>
          <a:endParaRPr lang="en-US"/>
        </a:p>
      </dgm:t>
    </dgm:pt>
    <dgm:pt modelId="{E004044A-B549-44C2-A4B6-5C1F4ADD9734}">
      <dgm:prSet phldrT="[Text]"/>
      <dgm:spPr/>
      <dgm:t>
        <a:bodyPr/>
        <a:lstStyle/>
        <a:p>
          <a:pPr algn="just" rtl="1"/>
          <a:r>
            <a:rPr lang="fa-IR" dirty="0" smtClean="0">
              <a:cs typeface="2  Titr" panose="00000700000000000000" pitchFamily="2" charset="-78"/>
            </a:rPr>
            <a:t>درمانی یا قانونی</a:t>
          </a:r>
          <a:endParaRPr lang="en-US" dirty="0">
            <a:cs typeface="2  Titr" panose="00000700000000000000" pitchFamily="2" charset="-78"/>
          </a:endParaRPr>
        </a:p>
      </dgm:t>
    </dgm:pt>
    <dgm:pt modelId="{B9900341-F819-4616-837C-AB85B1C9CB71}" type="parTrans" cxnId="{65A4EBC4-FC19-4371-AD9C-B9A3868C3A65}">
      <dgm:prSet/>
      <dgm:spPr/>
      <dgm:t>
        <a:bodyPr/>
        <a:lstStyle/>
        <a:p>
          <a:pPr algn="just" rtl="1"/>
          <a:endParaRPr lang="en-US"/>
        </a:p>
      </dgm:t>
    </dgm:pt>
    <dgm:pt modelId="{535824E2-3A8E-4C92-9079-D07995E5CA6D}" type="sibTrans" cxnId="{65A4EBC4-FC19-4371-AD9C-B9A3868C3A65}">
      <dgm:prSet/>
      <dgm:spPr/>
      <dgm:t>
        <a:bodyPr/>
        <a:lstStyle/>
        <a:p>
          <a:pPr algn="just" rtl="1"/>
          <a:endParaRPr lang="en-US"/>
        </a:p>
      </dgm:t>
    </dgm:pt>
    <dgm:pt modelId="{BF0C1D67-B26A-478F-8012-690DD95D7DF0}" type="pres">
      <dgm:prSet presAssocID="{7AB748DD-79F0-46F5-9939-3AFF6075D9AA}" presName="layout" presStyleCnt="0">
        <dgm:presLayoutVars>
          <dgm:chMax/>
          <dgm:chPref/>
          <dgm:dir/>
          <dgm:resizeHandles/>
        </dgm:presLayoutVars>
      </dgm:prSet>
      <dgm:spPr/>
      <dgm:t>
        <a:bodyPr/>
        <a:lstStyle/>
        <a:p>
          <a:endParaRPr lang="en-US"/>
        </a:p>
      </dgm:t>
    </dgm:pt>
    <dgm:pt modelId="{3D163741-680C-401F-9528-F875ED459CB7}" type="pres">
      <dgm:prSet presAssocID="{B9E75A39-BA07-4DB0-8CCF-479527CB9E5C}" presName="root" presStyleCnt="0">
        <dgm:presLayoutVars>
          <dgm:chMax/>
          <dgm:chPref/>
        </dgm:presLayoutVars>
      </dgm:prSet>
      <dgm:spPr/>
    </dgm:pt>
    <dgm:pt modelId="{9FE9AF9B-C0E2-4209-915C-17F3F9048D6B}" type="pres">
      <dgm:prSet presAssocID="{B9E75A39-BA07-4DB0-8CCF-479527CB9E5C}" presName="rootComposite" presStyleCnt="0">
        <dgm:presLayoutVars/>
      </dgm:prSet>
      <dgm:spPr/>
    </dgm:pt>
    <dgm:pt modelId="{4537892B-E9FA-4BDF-BD01-E48CAC605C35}" type="pres">
      <dgm:prSet presAssocID="{B9E75A39-BA07-4DB0-8CCF-479527CB9E5C}" presName="ParentAccent" presStyleLbl="alignNode1" presStyleIdx="0" presStyleCnt="1"/>
      <dgm:spPr>
        <a:solidFill>
          <a:srgbClr val="00B050"/>
        </a:solidFill>
      </dgm:spPr>
    </dgm:pt>
    <dgm:pt modelId="{C6186261-0493-4A07-9530-4A9F6DCDE5D2}" type="pres">
      <dgm:prSet presAssocID="{B9E75A39-BA07-4DB0-8CCF-479527CB9E5C}" presName="ParentSmallAccent" presStyleLbl="fgAcc1" presStyleIdx="0" presStyleCnt="1"/>
      <dgm:spPr/>
    </dgm:pt>
    <dgm:pt modelId="{A7ECCBC2-5D9F-4EBA-A5CB-41246C9F15F6}" type="pres">
      <dgm:prSet presAssocID="{B9E75A39-BA07-4DB0-8CCF-479527CB9E5C}" presName="Parent" presStyleLbl="revTx" presStyleIdx="0" presStyleCnt="4">
        <dgm:presLayoutVars>
          <dgm:chMax/>
          <dgm:chPref val="4"/>
          <dgm:bulletEnabled val="1"/>
        </dgm:presLayoutVars>
      </dgm:prSet>
      <dgm:spPr/>
      <dgm:t>
        <a:bodyPr/>
        <a:lstStyle/>
        <a:p>
          <a:endParaRPr lang="en-US"/>
        </a:p>
      </dgm:t>
    </dgm:pt>
    <dgm:pt modelId="{83A42C03-9832-4413-8365-6A0FCD883E88}" type="pres">
      <dgm:prSet presAssocID="{B9E75A39-BA07-4DB0-8CCF-479527CB9E5C}" presName="childShape" presStyleCnt="0">
        <dgm:presLayoutVars>
          <dgm:chMax val="0"/>
          <dgm:chPref val="0"/>
        </dgm:presLayoutVars>
      </dgm:prSet>
      <dgm:spPr/>
    </dgm:pt>
    <dgm:pt modelId="{FF72188A-F7A2-44C4-B7F3-8507B01EBD02}" type="pres">
      <dgm:prSet presAssocID="{92C1C71A-C277-4E66-AFAF-1D52D17F694C}" presName="childComposite" presStyleCnt="0">
        <dgm:presLayoutVars>
          <dgm:chMax val="0"/>
          <dgm:chPref val="0"/>
        </dgm:presLayoutVars>
      </dgm:prSet>
      <dgm:spPr/>
    </dgm:pt>
    <dgm:pt modelId="{7D8390B6-1242-4C48-B85C-3C4A3A0B3E53}" type="pres">
      <dgm:prSet presAssocID="{92C1C71A-C277-4E66-AFAF-1D52D17F694C}" presName="ChildAccent" presStyleLbl="solidFgAcc1" presStyleIdx="0" presStyleCnt="3"/>
      <dgm:spPr/>
    </dgm:pt>
    <dgm:pt modelId="{99D3508F-FAA8-440E-B9D5-55B822A9DD66}" type="pres">
      <dgm:prSet presAssocID="{92C1C71A-C277-4E66-AFAF-1D52D17F694C}" presName="Child" presStyleLbl="revTx" presStyleIdx="1" presStyleCnt="4">
        <dgm:presLayoutVars>
          <dgm:chMax val="0"/>
          <dgm:chPref val="0"/>
          <dgm:bulletEnabled val="1"/>
        </dgm:presLayoutVars>
      </dgm:prSet>
      <dgm:spPr/>
      <dgm:t>
        <a:bodyPr/>
        <a:lstStyle/>
        <a:p>
          <a:endParaRPr lang="en-US"/>
        </a:p>
      </dgm:t>
    </dgm:pt>
    <dgm:pt modelId="{15F33106-86BA-43AF-AE63-D9411B95477C}" type="pres">
      <dgm:prSet presAssocID="{D6605C18-6AE8-4058-8FB6-CE0E141C8254}" presName="childComposite" presStyleCnt="0">
        <dgm:presLayoutVars>
          <dgm:chMax val="0"/>
          <dgm:chPref val="0"/>
        </dgm:presLayoutVars>
      </dgm:prSet>
      <dgm:spPr/>
    </dgm:pt>
    <dgm:pt modelId="{D9F921C8-E5B1-4B84-A8C3-6C4A593402C3}" type="pres">
      <dgm:prSet presAssocID="{D6605C18-6AE8-4058-8FB6-CE0E141C8254}" presName="ChildAccent" presStyleLbl="solidFgAcc1" presStyleIdx="1" presStyleCnt="3"/>
      <dgm:spPr/>
    </dgm:pt>
    <dgm:pt modelId="{E2B55DE3-6FF8-4CC5-BFB9-667A77EDE365}" type="pres">
      <dgm:prSet presAssocID="{D6605C18-6AE8-4058-8FB6-CE0E141C8254}" presName="Child" presStyleLbl="revTx" presStyleIdx="2" presStyleCnt="4">
        <dgm:presLayoutVars>
          <dgm:chMax val="0"/>
          <dgm:chPref val="0"/>
          <dgm:bulletEnabled val="1"/>
        </dgm:presLayoutVars>
      </dgm:prSet>
      <dgm:spPr/>
      <dgm:t>
        <a:bodyPr/>
        <a:lstStyle/>
        <a:p>
          <a:endParaRPr lang="en-US"/>
        </a:p>
      </dgm:t>
    </dgm:pt>
    <dgm:pt modelId="{95852842-F00A-4AAF-B2E2-D4764CE0FD7D}" type="pres">
      <dgm:prSet presAssocID="{E004044A-B549-44C2-A4B6-5C1F4ADD9734}" presName="childComposite" presStyleCnt="0">
        <dgm:presLayoutVars>
          <dgm:chMax val="0"/>
          <dgm:chPref val="0"/>
        </dgm:presLayoutVars>
      </dgm:prSet>
      <dgm:spPr/>
    </dgm:pt>
    <dgm:pt modelId="{7D1A8727-14C6-478C-8737-36B8E29A7140}" type="pres">
      <dgm:prSet presAssocID="{E004044A-B549-44C2-A4B6-5C1F4ADD9734}" presName="ChildAccent" presStyleLbl="solidFgAcc1" presStyleIdx="2" presStyleCnt="3"/>
      <dgm:spPr/>
    </dgm:pt>
    <dgm:pt modelId="{8905B4AA-52F1-42FA-8528-930DF3E3F2BD}" type="pres">
      <dgm:prSet presAssocID="{E004044A-B549-44C2-A4B6-5C1F4ADD9734}" presName="Child" presStyleLbl="revTx" presStyleIdx="3" presStyleCnt="4">
        <dgm:presLayoutVars>
          <dgm:chMax val="0"/>
          <dgm:chPref val="0"/>
          <dgm:bulletEnabled val="1"/>
        </dgm:presLayoutVars>
      </dgm:prSet>
      <dgm:spPr/>
      <dgm:t>
        <a:bodyPr/>
        <a:lstStyle/>
        <a:p>
          <a:endParaRPr lang="en-US"/>
        </a:p>
      </dgm:t>
    </dgm:pt>
  </dgm:ptLst>
  <dgm:cxnLst>
    <dgm:cxn modelId="{65A4EBC4-FC19-4371-AD9C-B9A3868C3A65}" srcId="{B9E75A39-BA07-4DB0-8CCF-479527CB9E5C}" destId="{E004044A-B549-44C2-A4B6-5C1F4ADD9734}" srcOrd="2" destOrd="0" parTransId="{B9900341-F819-4616-837C-AB85B1C9CB71}" sibTransId="{535824E2-3A8E-4C92-9079-D07995E5CA6D}"/>
    <dgm:cxn modelId="{C8A5D6B1-2A55-4ADD-8BCE-CE701AAC8BBE}" srcId="{B9E75A39-BA07-4DB0-8CCF-479527CB9E5C}" destId="{92C1C71A-C277-4E66-AFAF-1D52D17F694C}" srcOrd="0" destOrd="0" parTransId="{FD7897B3-87A9-4FC4-BDC6-CD9F2C0AC37F}" sibTransId="{76529050-9603-4C1A-B3E4-3328FA9BEBA7}"/>
    <dgm:cxn modelId="{5C8AA86A-2DE9-4E1E-B8DC-1E125A8F2180}" srcId="{B9E75A39-BA07-4DB0-8CCF-479527CB9E5C}" destId="{D6605C18-6AE8-4058-8FB6-CE0E141C8254}" srcOrd="1" destOrd="0" parTransId="{0CB923B7-6B72-4825-A719-BB1F34BA0DF7}" sibTransId="{6BA916AB-FA20-46DB-8AE8-2A7993F1C20B}"/>
    <dgm:cxn modelId="{EE856FC8-CAFB-4D02-A4E2-F14E63B0463E}" type="presOf" srcId="{92C1C71A-C277-4E66-AFAF-1D52D17F694C}" destId="{99D3508F-FAA8-440E-B9D5-55B822A9DD66}" srcOrd="0" destOrd="0" presId="urn:microsoft.com/office/officeart/2008/layout/SquareAccentList"/>
    <dgm:cxn modelId="{8F8746D8-47EC-483C-96DD-4C4FDED1605C}" type="presOf" srcId="{E004044A-B549-44C2-A4B6-5C1F4ADD9734}" destId="{8905B4AA-52F1-42FA-8528-930DF3E3F2BD}" srcOrd="0" destOrd="0" presId="urn:microsoft.com/office/officeart/2008/layout/SquareAccentList"/>
    <dgm:cxn modelId="{D8E223EF-2133-49AC-830E-DEA2B2BD3BE6}" type="presOf" srcId="{D6605C18-6AE8-4058-8FB6-CE0E141C8254}" destId="{E2B55DE3-6FF8-4CC5-BFB9-667A77EDE365}" srcOrd="0" destOrd="0" presId="urn:microsoft.com/office/officeart/2008/layout/SquareAccentList"/>
    <dgm:cxn modelId="{D927BADF-060A-4B4C-A9B4-4A02D2D165B4}" srcId="{7AB748DD-79F0-46F5-9939-3AFF6075D9AA}" destId="{B9E75A39-BA07-4DB0-8CCF-479527CB9E5C}" srcOrd="0" destOrd="0" parTransId="{8E9604E1-8C5D-4B62-8B9A-68044BB58FE2}" sibTransId="{A3B03305-FD1C-4AB7-807C-0D17E1F3D479}"/>
    <dgm:cxn modelId="{EEF61B44-AEBF-4A8D-9725-1730B1C5C19A}" type="presOf" srcId="{B9E75A39-BA07-4DB0-8CCF-479527CB9E5C}" destId="{A7ECCBC2-5D9F-4EBA-A5CB-41246C9F15F6}" srcOrd="0" destOrd="0" presId="urn:microsoft.com/office/officeart/2008/layout/SquareAccentList"/>
    <dgm:cxn modelId="{5467E216-E0D1-4D8A-BEB8-AE80B1DECC79}" type="presOf" srcId="{7AB748DD-79F0-46F5-9939-3AFF6075D9AA}" destId="{BF0C1D67-B26A-478F-8012-690DD95D7DF0}" srcOrd="0" destOrd="0" presId="urn:microsoft.com/office/officeart/2008/layout/SquareAccentList"/>
    <dgm:cxn modelId="{EA9EA177-51E3-48B0-BED9-4CCC45A5C3C4}" type="presParOf" srcId="{BF0C1D67-B26A-478F-8012-690DD95D7DF0}" destId="{3D163741-680C-401F-9528-F875ED459CB7}" srcOrd="0" destOrd="0" presId="urn:microsoft.com/office/officeart/2008/layout/SquareAccentList"/>
    <dgm:cxn modelId="{850542A9-96F2-475D-B2D6-8F86F59C90C5}" type="presParOf" srcId="{3D163741-680C-401F-9528-F875ED459CB7}" destId="{9FE9AF9B-C0E2-4209-915C-17F3F9048D6B}" srcOrd="0" destOrd="0" presId="urn:microsoft.com/office/officeart/2008/layout/SquareAccentList"/>
    <dgm:cxn modelId="{859BB554-0283-45D0-9B9B-4EC34008D2BB}" type="presParOf" srcId="{9FE9AF9B-C0E2-4209-915C-17F3F9048D6B}" destId="{4537892B-E9FA-4BDF-BD01-E48CAC605C35}" srcOrd="0" destOrd="0" presId="urn:microsoft.com/office/officeart/2008/layout/SquareAccentList"/>
    <dgm:cxn modelId="{44E8911B-A89C-4932-A2A5-4CBD96B4CAF7}" type="presParOf" srcId="{9FE9AF9B-C0E2-4209-915C-17F3F9048D6B}" destId="{C6186261-0493-4A07-9530-4A9F6DCDE5D2}" srcOrd="1" destOrd="0" presId="urn:microsoft.com/office/officeart/2008/layout/SquareAccentList"/>
    <dgm:cxn modelId="{25941707-739D-42DC-9FF2-A8309D3E4557}" type="presParOf" srcId="{9FE9AF9B-C0E2-4209-915C-17F3F9048D6B}" destId="{A7ECCBC2-5D9F-4EBA-A5CB-41246C9F15F6}" srcOrd="2" destOrd="0" presId="urn:microsoft.com/office/officeart/2008/layout/SquareAccentList"/>
    <dgm:cxn modelId="{A1E7B73E-8719-4124-BBBA-63F619DA8FE8}" type="presParOf" srcId="{3D163741-680C-401F-9528-F875ED459CB7}" destId="{83A42C03-9832-4413-8365-6A0FCD883E88}" srcOrd="1" destOrd="0" presId="urn:microsoft.com/office/officeart/2008/layout/SquareAccentList"/>
    <dgm:cxn modelId="{371345C8-7470-4189-9D38-DC031511198D}" type="presParOf" srcId="{83A42C03-9832-4413-8365-6A0FCD883E88}" destId="{FF72188A-F7A2-44C4-B7F3-8507B01EBD02}" srcOrd="0" destOrd="0" presId="urn:microsoft.com/office/officeart/2008/layout/SquareAccentList"/>
    <dgm:cxn modelId="{B312574D-A9E4-456A-B1BB-DB101FBBC31C}" type="presParOf" srcId="{FF72188A-F7A2-44C4-B7F3-8507B01EBD02}" destId="{7D8390B6-1242-4C48-B85C-3C4A3A0B3E53}" srcOrd="0" destOrd="0" presId="urn:microsoft.com/office/officeart/2008/layout/SquareAccentList"/>
    <dgm:cxn modelId="{9B8E84C8-F427-4C30-A8B3-121AEE532B75}" type="presParOf" srcId="{FF72188A-F7A2-44C4-B7F3-8507B01EBD02}" destId="{99D3508F-FAA8-440E-B9D5-55B822A9DD66}" srcOrd="1" destOrd="0" presId="urn:microsoft.com/office/officeart/2008/layout/SquareAccentList"/>
    <dgm:cxn modelId="{696F004B-6ED0-4EB5-B49A-A6881F4E3629}" type="presParOf" srcId="{83A42C03-9832-4413-8365-6A0FCD883E88}" destId="{15F33106-86BA-43AF-AE63-D9411B95477C}" srcOrd="1" destOrd="0" presId="urn:microsoft.com/office/officeart/2008/layout/SquareAccentList"/>
    <dgm:cxn modelId="{22E97EEA-2507-4AD9-BA2D-2FDE9469CD31}" type="presParOf" srcId="{15F33106-86BA-43AF-AE63-D9411B95477C}" destId="{D9F921C8-E5B1-4B84-A8C3-6C4A593402C3}" srcOrd="0" destOrd="0" presId="urn:microsoft.com/office/officeart/2008/layout/SquareAccentList"/>
    <dgm:cxn modelId="{9CCA03DC-ADC9-44AC-8229-BDE1382D0363}" type="presParOf" srcId="{15F33106-86BA-43AF-AE63-D9411B95477C}" destId="{E2B55DE3-6FF8-4CC5-BFB9-667A77EDE365}" srcOrd="1" destOrd="0" presId="urn:microsoft.com/office/officeart/2008/layout/SquareAccentList"/>
    <dgm:cxn modelId="{5BDB7438-3C79-44FC-8C06-79031235199E}" type="presParOf" srcId="{83A42C03-9832-4413-8365-6A0FCD883E88}" destId="{95852842-F00A-4AAF-B2E2-D4764CE0FD7D}" srcOrd="2" destOrd="0" presId="urn:microsoft.com/office/officeart/2008/layout/SquareAccentList"/>
    <dgm:cxn modelId="{83BF24B1-FEB8-44D1-ABBF-E160B09607C5}" type="presParOf" srcId="{95852842-F00A-4AAF-B2E2-D4764CE0FD7D}" destId="{7D1A8727-14C6-478C-8737-36B8E29A7140}" srcOrd="0" destOrd="0" presId="urn:microsoft.com/office/officeart/2008/layout/SquareAccentList"/>
    <dgm:cxn modelId="{085238E9-564E-4E6D-B098-415CFB4080B6}" type="presParOf" srcId="{95852842-F00A-4AAF-B2E2-D4764CE0FD7D}" destId="{8905B4AA-52F1-42FA-8528-930DF3E3F2BD}"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456AD4-68AF-42B0-99C2-524AE5B1666A}"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5BFB5419-243C-4517-845B-47611B128A7F}">
      <dgm:prSet phldrT="[Text]"/>
      <dgm:spPr>
        <a:solidFill>
          <a:srgbClr val="FFC000"/>
        </a:solidFill>
      </dgm:spPr>
      <dgm:t>
        <a:bodyPr/>
        <a:lstStyle/>
        <a:p>
          <a:r>
            <a:rPr lang="fa-IR" dirty="0" smtClean="0">
              <a:solidFill>
                <a:schemeClr val="tx1"/>
              </a:solidFill>
              <a:cs typeface="2  Titr" panose="00000700000000000000" pitchFamily="2" charset="-78"/>
            </a:rPr>
            <a:t>روش سقط</a:t>
          </a:r>
          <a:endParaRPr lang="en-US" dirty="0">
            <a:solidFill>
              <a:schemeClr val="tx1"/>
            </a:solidFill>
            <a:cs typeface="2  Titr" panose="00000700000000000000" pitchFamily="2" charset="-78"/>
          </a:endParaRPr>
        </a:p>
      </dgm:t>
    </dgm:pt>
    <dgm:pt modelId="{1DE2124A-853E-4CDF-B5A9-ADBD42EE8253}" type="parTrans" cxnId="{1FEC9EC2-5282-44F5-B8AC-611709AA2B68}">
      <dgm:prSet/>
      <dgm:spPr/>
      <dgm:t>
        <a:bodyPr/>
        <a:lstStyle/>
        <a:p>
          <a:endParaRPr lang="en-US">
            <a:cs typeface="2  Titr" panose="00000700000000000000" pitchFamily="2" charset="-78"/>
          </a:endParaRPr>
        </a:p>
      </dgm:t>
    </dgm:pt>
    <dgm:pt modelId="{9394A89F-8295-4D05-A14D-00C40AE2F252}" type="sibTrans" cxnId="{1FEC9EC2-5282-44F5-B8AC-611709AA2B68}">
      <dgm:prSet/>
      <dgm:spPr/>
      <dgm:t>
        <a:bodyPr/>
        <a:lstStyle/>
        <a:p>
          <a:endParaRPr lang="en-US">
            <a:cs typeface="2  Titr" panose="00000700000000000000" pitchFamily="2" charset="-78"/>
          </a:endParaRPr>
        </a:p>
      </dgm:t>
    </dgm:pt>
    <dgm:pt modelId="{D6B76BCD-B86A-473D-9EAD-1E552F81D00A}">
      <dgm:prSet phldrT="[Text]"/>
      <dgm:spPr>
        <a:solidFill>
          <a:srgbClr val="FFC000"/>
        </a:solidFill>
      </dgm:spPr>
      <dgm:t>
        <a:bodyPr/>
        <a:lstStyle/>
        <a:p>
          <a:r>
            <a:rPr lang="fa-IR" dirty="0" smtClean="0">
              <a:solidFill>
                <a:srgbClr val="C00000"/>
              </a:solidFill>
              <a:cs typeface="2  Titr" panose="00000700000000000000" pitchFamily="2" charset="-78"/>
            </a:rPr>
            <a:t>جراحی</a:t>
          </a:r>
          <a:endParaRPr lang="en-US" dirty="0">
            <a:solidFill>
              <a:srgbClr val="C00000"/>
            </a:solidFill>
            <a:cs typeface="2  Titr" panose="00000700000000000000" pitchFamily="2" charset="-78"/>
          </a:endParaRPr>
        </a:p>
      </dgm:t>
    </dgm:pt>
    <dgm:pt modelId="{C8BD413B-0B66-4483-9620-39F54BD4EFA5}" type="parTrans" cxnId="{686BF279-B4D3-4F03-A504-C5403F8406F7}">
      <dgm:prSet/>
      <dgm:spPr/>
      <dgm:t>
        <a:bodyPr/>
        <a:lstStyle/>
        <a:p>
          <a:endParaRPr lang="en-US">
            <a:cs typeface="2  Titr" panose="00000700000000000000" pitchFamily="2" charset="-78"/>
          </a:endParaRPr>
        </a:p>
      </dgm:t>
    </dgm:pt>
    <dgm:pt modelId="{3F501DC7-0C2F-4F09-AC91-964AB7F310FA}" type="sibTrans" cxnId="{686BF279-B4D3-4F03-A504-C5403F8406F7}">
      <dgm:prSet/>
      <dgm:spPr/>
      <dgm:t>
        <a:bodyPr/>
        <a:lstStyle/>
        <a:p>
          <a:endParaRPr lang="en-US">
            <a:cs typeface="2  Titr" panose="00000700000000000000" pitchFamily="2" charset="-78"/>
          </a:endParaRPr>
        </a:p>
      </dgm:t>
    </dgm:pt>
    <dgm:pt modelId="{615B8624-F466-408A-8784-EC48FE7DE06D}">
      <dgm:prSet phldrT="[Text]"/>
      <dgm:spPr>
        <a:solidFill>
          <a:srgbClr val="FFC000"/>
        </a:solidFill>
      </dgm:spPr>
      <dgm:t>
        <a:bodyPr/>
        <a:lstStyle/>
        <a:p>
          <a:r>
            <a:rPr lang="fa-IR" dirty="0" smtClean="0">
              <a:solidFill>
                <a:srgbClr val="C00000"/>
              </a:solidFill>
              <a:cs typeface="2  Titr" panose="00000700000000000000" pitchFamily="2" charset="-78"/>
            </a:rPr>
            <a:t>مصرف دارو</a:t>
          </a:r>
          <a:endParaRPr lang="en-US" dirty="0">
            <a:solidFill>
              <a:srgbClr val="C00000"/>
            </a:solidFill>
            <a:cs typeface="2  Titr" panose="00000700000000000000" pitchFamily="2" charset="-78"/>
          </a:endParaRPr>
        </a:p>
      </dgm:t>
    </dgm:pt>
    <dgm:pt modelId="{964ADCF6-EF30-4998-9AA8-0371D099F697}" type="parTrans" cxnId="{3BD269E0-F359-4EE4-8FA6-D6138827F4A5}">
      <dgm:prSet/>
      <dgm:spPr/>
      <dgm:t>
        <a:bodyPr/>
        <a:lstStyle/>
        <a:p>
          <a:endParaRPr lang="en-US">
            <a:cs typeface="2  Titr" panose="00000700000000000000" pitchFamily="2" charset="-78"/>
          </a:endParaRPr>
        </a:p>
      </dgm:t>
    </dgm:pt>
    <dgm:pt modelId="{656E5DCD-B56D-488F-AEF5-DD951D4DEC3B}" type="sibTrans" cxnId="{3BD269E0-F359-4EE4-8FA6-D6138827F4A5}">
      <dgm:prSet/>
      <dgm:spPr/>
      <dgm:t>
        <a:bodyPr/>
        <a:lstStyle/>
        <a:p>
          <a:endParaRPr lang="en-US">
            <a:cs typeface="2  Titr" panose="00000700000000000000" pitchFamily="2" charset="-78"/>
          </a:endParaRPr>
        </a:p>
      </dgm:t>
    </dgm:pt>
    <dgm:pt modelId="{07E3059B-6533-4A83-91FE-F317BD624280}" type="pres">
      <dgm:prSet presAssocID="{DB456AD4-68AF-42B0-99C2-524AE5B1666A}" presName="Name0" presStyleCnt="0">
        <dgm:presLayoutVars>
          <dgm:chPref val="1"/>
          <dgm:dir/>
          <dgm:animOne val="branch"/>
          <dgm:animLvl val="lvl"/>
          <dgm:resizeHandles val="exact"/>
        </dgm:presLayoutVars>
      </dgm:prSet>
      <dgm:spPr/>
      <dgm:t>
        <a:bodyPr/>
        <a:lstStyle/>
        <a:p>
          <a:endParaRPr lang="en-US"/>
        </a:p>
      </dgm:t>
    </dgm:pt>
    <dgm:pt modelId="{6B9D5D57-1B7B-4693-8689-04B2A3CF5C29}" type="pres">
      <dgm:prSet presAssocID="{5BFB5419-243C-4517-845B-47611B128A7F}" presName="root1" presStyleCnt="0"/>
      <dgm:spPr/>
    </dgm:pt>
    <dgm:pt modelId="{681B1FF2-90FA-4C3D-B57D-B52EB2DC9730}" type="pres">
      <dgm:prSet presAssocID="{5BFB5419-243C-4517-845B-47611B128A7F}" presName="LevelOneTextNode" presStyleLbl="node0" presStyleIdx="0" presStyleCnt="1">
        <dgm:presLayoutVars>
          <dgm:chPref val="3"/>
        </dgm:presLayoutVars>
      </dgm:prSet>
      <dgm:spPr/>
      <dgm:t>
        <a:bodyPr/>
        <a:lstStyle/>
        <a:p>
          <a:endParaRPr lang="en-US"/>
        </a:p>
      </dgm:t>
    </dgm:pt>
    <dgm:pt modelId="{E67550DD-6E3D-4D11-831A-0CC4E20D9DE1}" type="pres">
      <dgm:prSet presAssocID="{5BFB5419-243C-4517-845B-47611B128A7F}" presName="level2hierChild" presStyleCnt="0"/>
      <dgm:spPr/>
    </dgm:pt>
    <dgm:pt modelId="{192A6B82-A987-411E-A057-4D2500F9939B}" type="pres">
      <dgm:prSet presAssocID="{C8BD413B-0B66-4483-9620-39F54BD4EFA5}" presName="conn2-1" presStyleLbl="parChTrans1D2" presStyleIdx="0" presStyleCnt="2"/>
      <dgm:spPr/>
      <dgm:t>
        <a:bodyPr/>
        <a:lstStyle/>
        <a:p>
          <a:endParaRPr lang="en-US"/>
        </a:p>
      </dgm:t>
    </dgm:pt>
    <dgm:pt modelId="{E3398A94-C7C1-4315-B555-7F4517E6079E}" type="pres">
      <dgm:prSet presAssocID="{C8BD413B-0B66-4483-9620-39F54BD4EFA5}" presName="connTx" presStyleLbl="parChTrans1D2" presStyleIdx="0" presStyleCnt="2"/>
      <dgm:spPr/>
      <dgm:t>
        <a:bodyPr/>
        <a:lstStyle/>
        <a:p>
          <a:endParaRPr lang="en-US"/>
        </a:p>
      </dgm:t>
    </dgm:pt>
    <dgm:pt modelId="{783CD60A-02CA-45BE-9476-0948604074AF}" type="pres">
      <dgm:prSet presAssocID="{D6B76BCD-B86A-473D-9EAD-1E552F81D00A}" presName="root2" presStyleCnt="0"/>
      <dgm:spPr/>
    </dgm:pt>
    <dgm:pt modelId="{CE8660F3-674D-4B62-9981-56B4F090A509}" type="pres">
      <dgm:prSet presAssocID="{D6B76BCD-B86A-473D-9EAD-1E552F81D00A}" presName="LevelTwoTextNode" presStyleLbl="node2" presStyleIdx="0" presStyleCnt="2">
        <dgm:presLayoutVars>
          <dgm:chPref val="3"/>
        </dgm:presLayoutVars>
      </dgm:prSet>
      <dgm:spPr/>
      <dgm:t>
        <a:bodyPr/>
        <a:lstStyle/>
        <a:p>
          <a:endParaRPr lang="en-US"/>
        </a:p>
      </dgm:t>
    </dgm:pt>
    <dgm:pt modelId="{53560028-4FF6-408F-A49A-332207E8CE2C}" type="pres">
      <dgm:prSet presAssocID="{D6B76BCD-B86A-473D-9EAD-1E552F81D00A}" presName="level3hierChild" presStyleCnt="0"/>
      <dgm:spPr/>
    </dgm:pt>
    <dgm:pt modelId="{8857A54F-26B5-49F6-A988-580354D5B3E9}" type="pres">
      <dgm:prSet presAssocID="{964ADCF6-EF30-4998-9AA8-0371D099F697}" presName="conn2-1" presStyleLbl="parChTrans1D2" presStyleIdx="1" presStyleCnt="2"/>
      <dgm:spPr/>
      <dgm:t>
        <a:bodyPr/>
        <a:lstStyle/>
        <a:p>
          <a:endParaRPr lang="en-US"/>
        </a:p>
      </dgm:t>
    </dgm:pt>
    <dgm:pt modelId="{1FE6BCD4-17A2-463E-B863-3661FD1EBD34}" type="pres">
      <dgm:prSet presAssocID="{964ADCF6-EF30-4998-9AA8-0371D099F697}" presName="connTx" presStyleLbl="parChTrans1D2" presStyleIdx="1" presStyleCnt="2"/>
      <dgm:spPr/>
      <dgm:t>
        <a:bodyPr/>
        <a:lstStyle/>
        <a:p>
          <a:endParaRPr lang="en-US"/>
        </a:p>
      </dgm:t>
    </dgm:pt>
    <dgm:pt modelId="{16E1AB82-D0AF-42E1-9576-AA66DDC0924B}" type="pres">
      <dgm:prSet presAssocID="{615B8624-F466-408A-8784-EC48FE7DE06D}" presName="root2" presStyleCnt="0"/>
      <dgm:spPr/>
    </dgm:pt>
    <dgm:pt modelId="{1E4A6AB0-C7F7-4F63-B70C-610707B3551B}" type="pres">
      <dgm:prSet presAssocID="{615B8624-F466-408A-8784-EC48FE7DE06D}" presName="LevelTwoTextNode" presStyleLbl="node2" presStyleIdx="1" presStyleCnt="2">
        <dgm:presLayoutVars>
          <dgm:chPref val="3"/>
        </dgm:presLayoutVars>
      </dgm:prSet>
      <dgm:spPr/>
      <dgm:t>
        <a:bodyPr/>
        <a:lstStyle/>
        <a:p>
          <a:endParaRPr lang="en-US"/>
        </a:p>
      </dgm:t>
    </dgm:pt>
    <dgm:pt modelId="{9038FA83-43A5-409D-8B02-E31C5B2B0FA5}" type="pres">
      <dgm:prSet presAssocID="{615B8624-F466-408A-8784-EC48FE7DE06D}" presName="level3hierChild" presStyleCnt="0"/>
      <dgm:spPr/>
    </dgm:pt>
  </dgm:ptLst>
  <dgm:cxnLst>
    <dgm:cxn modelId="{686BF279-B4D3-4F03-A504-C5403F8406F7}" srcId="{5BFB5419-243C-4517-845B-47611B128A7F}" destId="{D6B76BCD-B86A-473D-9EAD-1E552F81D00A}" srcOrd="0" destOrd="0" parTransId="{C8BD413B-0B66-4483-9620-39F54BD4EFA5}" sibTransId="{3F501DC7-0C2F-4F09-AC91-964AB7F310FA}"/>
    <dgm:cxn modelId="{E36B7FBF-C957-4D6A-8C7D-3CB4C953A16C}" type="presOf" srcId="{5BFB5419-243C-4517-845B-47611B128A7F}" destId="{681B1FF2-90FA-4C3D-B57D-B52EB2DC9730}" srcOrd="0" destOrd="0" presId="urn:microsoft.com/office/officeart/2008/layout/HorizontalMultiLevelHierarchy"/>
    <dgm:cxn modelId="{2DD5AAA1-D738-4608-AA58-9083CD2D7389}" type="presOf" srcId="{964ADCF6-EF30-4998-9AA8-0371D099F697}" destId="{8857A54F-26B5-49F6-A988-580354D5B3E9}" srcOrd="0" destOrd="0" presId="urn:microsoft.com/office/officeart/2008/layout/HorizontalMultiLevelHierarchy"/>
    <dgm:cxn modelId="{1FEC9EC2-5282-44F5-B8AC-611709AA2B68}" srcId="{DB456AD4-68AF-42B0-99C2-524AE5B1666A}" destId="{5BFB5419-243C-4517-845B-47611B128A7F}" srcOrd="0" destOrd="0" parTransId="{1DE2124A-853E-4CDF-B5A9-ADBD42EE8253}" sibTransId="{9394A89F-8295-4D05-A14D-00C40AE2F252}"/>
    <dgm:cxn modelId="{8BC61246-631A-485B-BB05-2B2465647A1D}" type="presOf" srcId="{C8BD413B-0B66-4483-9620-39F54BD4EFA5}" destId="{192A6B82-A987-411E-A057-4D2500F9939B}" srcOrd="0" destOrd="0" presId="urn:microsoft.com/office/officeart/2008/layout/HorizontalMultiLevelHierarchy"/>
    <dgm:cxn modelId="{65462FAB-BD51-443D-9612-DF618FA37990}" type="presOf" srcId="{DB456AD4-68AF-42B0-99C2-524AE5B1666A}" destId="{07E3059B-6533-4A83-91FE-F317BD624280}" srcOrd="0" destOrd="0" presId="urn:microsoft.com/office/officeart/2008/layout/HorizontalMultiLevelHierarchy"/>
    <dgm:cxn modelId="{29F3A5BA-6ADB-4E03-BBA8-4C6AC25865DB}" type="presOf" srcId="{D6B76BCD-B86A-473D-9EAD-1E552F81D00A}" destId="{CE8660F3-674D-4B62-9981-56B4F090A509}" srcOrd="0" destOrd="0" presId="urn:microsoft.com/office/officeart/2008/layout/HorizontalMultiLevelHierarchy"/>
    <dgm:cxn modelId="{227F5710-E360-4229-875C-68297AF2EA68}" type="presOf" srcId="{964ADCF6-EF30-4998-9AA8-0371D099F697}" destId="{1FE6BCD4-17A2-463E-B863-3661FD1EBD34}" srcOrd="1" destOrd="0" presId="urn:microsoft.com/office/officeart/2008/layout/HorizontalMultiLevelHierarchy"/>
    <dgm:cxn modelId="{8F655AB6-D30E-45F6-BFA8-0CE6F271C97D}" type="presOf" srcId="{C8BD413B-0B66-4483-9620-39F54BD4EFA5}" destId="{E3398A94-C7C1-4315-B555-7F4517E6079E}" srcOrd="1" destOrd="0" presId="urn:microsoft.com/office/officeart/2008/layout/HorizontalMultiLevelHierarchy"/>
    <dgm:cxn modelId="{3BD269E0-F359-4EE4-8FA6-D6138827F4A5}" srcId="{5BFB5419-243C-4517-845B-47611B128A7F}" destId="{615B8624-F466-408A-8784-EC48FE7DE06D}" srcOrd="1" destOrd="0" parTransId="{964ADCF6-EF30-4998-9AA8-0371D099F697}" sibTransId="{656E5DCD-B56D-488F-AEF5-DD951D4DEC3B}"/>
    <dgm:cxn modelId="{17B71282-1CDD-4A3C-875E-65CB12D81A6B}" type="presOf" srcId="{615B8624-F466-408A-8784-EC48FE7DE06D}" destId="{1E4A6AB0-C7F7-4F63-B70C-610707B3551B}" srcOrd="0" destOrd="0" presId="urn:microsoft.com/office/officeart/2008/layout/HorizontalMultiLevelHierarchy"/>
    <dgm:cxn modelId="{E42DAD0A-F397-49E3-B147-7DBE2DF56E40}" type="presParOf" srcId="{07E3059B-6533-4A83-91FE-F317BD624280}" destId="{6B9D5D57-1B7B-4693-8689-04B2A3CF5C29}" srcOrd="0" destOrd="0" presId="urn:microsoft.com/office/officeart/2008/layout/HorizontalMultiLevelHierarchy"/>
    <dgm:cxn modelId="{29158520-468B-4669-A3B0-6D9D5C97795F}" type="presParOf" srcId="{6B9D5D57-1B7B-4693-8689-04B2A3CF5C29}" destId="{681B1FF2-90FA-4C3D-B57D-B52EB2DC9730}" srcOrd="0" destOrd="0" presId="urn:microsoft.com/office/officeart/2008/layout/HorizontalMultiLevelHierarchy"/>
    <dgm:cxn modelId="{F032582E-406A-47E4-A41A-D1E86ED2DC2E}" type="presParOf" srcId="{6B9D5D57-1B7B-4693-8689-04B2A3CF5C29}" destId="{E67550DD-6E3D-4D11-831A-0CC4E20D9DE1}" srcOrd="1" destOrd="0" presId="urn:microsoft.com/office/officeart/2008/layout/HorizontalMultiLevelHierarchy"/>
    <dgm:cxn modelId="{2DFB4ECB-902E-4B8A-9D7E-F39D9CB8EDAD}" type="presParOf" srcId="{E67550DD-6E3D-4D11-831A-0CC4E20D9DE1}" destId="{192A6B82-A987-411E-A057-4D2500F9939B}" srcOrd="0" destOrd="0" presId="urn:microsoft.com/office/officeart/2008/layout/HorizontalMultiLevelHierarchy"/>
    <dgm:cxn modelId="{B4418697-8954-4A8E-B76B-CC645EB9C28A}" type="presParOf" srcId="{192A6B82-A987-411E-A057-4D2500F9939B}" destId="{E3398A94-C7C1-4315-B555-7F4517E6079E}" srcOrd="0" destOrd="0" presId="urn:microsoft.com/office/officeart/2008/layout/HorizontalMultiLevelHierarchy"/>
    <dgm:cxn modelId="{6CDAAC3C-5EE0-46A0-B44F-CDD78F8D0BDF}" type="presParOf" srcId="{E67550DD-6E3D-4D11-831A-0CC4E20D9DE1}" destId="{783CD60A-02CA-45BE-9476-0948604074AF}" srcOrd="1" destOrd="0" presId="urn:microsoft.com/office/officeart/2008/layout/HorizontalMultiLevelHierarchy"/>
    <dgm:cxn modelId="{44AFEC46-0DBB-4148-A040-349DC937EB94}" type="presParOf" srcId="{783CD60A-02CA-45BE-9476-0948604074AF}" destId="{CE8660F3-674D-4B62-9981-56B4F090A509}" srcOrd="0" destOrd="0" presId="urn:microsoft.com/office/officeart/2008/layout/HorizontalMultiLevelHierarchy"/>
    <dgm:cxn modelId="{6DD718EC-9D07-45B3-8EF0-3A3DAE45F658}" type="presParOf" srcId="{783CD60A-02CA-45BE-9476-0948604074AF}" destId="{53560028-4FF6-408F-A49A-332207E8CE2C}" srcOrd="1" destOrd="0" presId="urn:microsoft.com/office/officeart/2008/layout/HorizontalMultiLevelHierarchy"/>
    <dgm:cxn modelId="{1DB9DA6C-456E-49BD-8331-ED6EABC8F854}" type="presParOf" srcId="{E67550DD-6E3D-4D11-831A-0CC4E20D9DE1}" destId="{8857A54F-26B5-49F6-A988-580354D5B3E9}" srcOrd="2" destOrd="0" presId="urn:microsoft.com/office/officeart/2008/layout/HorizontalMultiLevelHierarchy"/>
    <dgm:cxn modelId="{FEBABE6C-A6AC-4763-9256-D4A93FAFD00F}" type="presParOf" srcId="{8857A54F-26B5-49F6-A988-580354D5B3E9}" destId="{1FE6BCD4-17A2-463E-B863-3661FD1EBD34}" srcOrd="0" destOrd="0" presId="urn:microsoft.com/office/officeart/2008/layout/HorizontalMultiLevelHierarchy"/>
    <dgm:cxn modelId="{9C3FAA66-1BDB-401F-9EBF-13FBC7F9FB09}" type="presParOf" srcId="{E67550DD-6E3D-4D11-831A-0CC4E20D9DE1}" destId="{16E1AB82-D0AF-42E1-9576-AA66DDC0924B}" srcOrd="3" destOrd="0" presId="urn:microsoft.com/office/officeart/2008/layout/HorizontalMultiLevelHierarchy"/>
    <dgm:cxn modelId="{2771E7E3-17BA-431C-B522-7C88F73AC08F}" type="presParOf" srcId="{16E1AB82-D0AF-42E1-9576-AA66DDC0924B}" destId="{1E4A6AB0-C7F7-4F63-B70C-610707B3551B}" srcOrd="0" destOrd="0" presId="urn:microsoft.com/office/officeart/2008/layout/HorizontalMultiLevelHierarchy"/>
    <dgm:cxn modelId="{348D6B76-1883-4D96-ACF0-859EE2CBFC3A}" type="presParOf" srcId="{16E1AB82-D0AF-42E1-9576-AA66DDC0924B}" destId="{9038FA83-43A5-409D-8B02-E31C5B2B0FA5}" srcOrd="1" destOrd="0" presId="urn:microsoft.com/office/officeart/2008/layout/HorizontalMultiLevel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37892B-E9FA-4BDF-BD01-E48CAC605C35}">
      <dsp:nvSpPr>
        <dsp:cNvPr id="0" name=""/>
        <dsp:cNvSpPr/>
      </dsp:nvSpPr>
      <dsp:spPr>
        <a:xfrm>
          <a:off x="2850161" y="1052526"/>
          <a:ext cx="4980169" cy="585902"/>
        </a:xfrm>
        <a:prstGeom prst="rect">
          <a:avLst/>
        </a:prstGeom>
        <a:solidFill>
          <a:srgbClr val="00B050"/>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6186261-0493-4A07-9530-4A9F6DCDE5D2}">
      <dsp:nvSpPr>
        <dsp:cNvPr id="0" name=""/>
        <dsp:cNvSpPr/>
      </dsp:nvSpPr>
      <dsp:spPr>
        <a:xfrm>
          <a:off x="2850161" y="1272568"/>
          <a:ext cx="365861" cy="365861"/>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ECCBC2-5D9F-4EBA-A5CB-41246C9F15F6}">
      <dsp:nvSpPr>
        <dsp:cNvPr id="0" name=""/>
        <dsp:cNvSpPr/>
      </dsp:nvSpPr>
      <dsp:spPr>
        <a:xfrm>
          <a:off x="2850161" y="0"/>
          <a:ext cx="4980169" cy="1052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725" tIns="57150" rIns="85725" bIns="57150" numCol="1" spcCol="1270" anchor="ctr" anchorCtr="0">
          <a:noAutofit/>
        </a:bodyPr>
        <a:lstStyle/>
        <a:p>
          <a:pPr lvl="0" algn="ctr" defTabSz="2000250" rtl="1">
            <a:lnSpc>
              <a:spcPct val="90000"/>
            </a:lnSpc>
            <a:spcBef>
              <a:spcPct val="0"/>
            </a:spcBef>
            <a:spcAft>
              <a:spcPct val="35000"/>
            </a:spcAft>
          </a:pPr>
          <a:r>
            <a:rPr lang="fa-IR" sz="4500" kern="1200" dirty="0" smtClean="0">
              <a:cs typeface="2  Titr" panose="00000700000000000000" pitchFamily="2" charset="-78"/>
            </a:rPr>
            <a:t>انواع سقط</a:t>
          </a:r>
          <a:endParaRPr lang="en-US" sz="4500" kern="1200" dirty="0">
            <a:cs typeface="2  Titr" panose="00000700000000000000" pitchFamily="2" charset="-78"/>
          </a:endParaRPr>
        </a:p>
      </dsp:txBody>
      <dsp:txXfrm>
        <a:off x="2850161" y="0"/>
        <a:ext cx="4980169" cy="1052526"/>
      </dsp:txXfrm>
    </dsp:sp>
    <dsp:sp modelId="{7D8390B6-1242-4C48-B85C-3C4A3A0B3E53}">
      <dsp:nvSpPr>
        <dsp:cNvPr id="0" name=""/>
        <dsp:cNvSpPr/>
      </dsp:nvSpPr>
      <dsp:spPr>
        <a:xfrm>
          <a:off x="2850161" y="2125379"/>
          <a:ext cx="365852" cy="365852"/>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9D3508F-FAA8-440E-B9D5-55B822A9DD66}">
      <dsp:nvSpPr>
        <dsp:cNvPr id="0" name=""/>
        <dsp:cNvSpPr/>
      </dsp:nvSpPr>
      <dsp:spPr>
        <a:xfrm>
          <a:off x="3198773" y="1881904"/>
          <a:ext cx="4631557" cy="8528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lvl="0" algn="just" defTabSz="1066800" rtl="1">
            <a:lnSpc>
              <a:spcPct val="90000"/>
            </a:lnSpc>
            <a:spcBef>
              <a:spcPct val="0"/>
            </a:spcBef>
            <a:spcAft>
              <a:spcPct val="35000"/>
            </a:spcAft>
          </a:pPr>
          <a:r>
            <a:rPr lang="fa-IR" sz="2400" kern="1200" dirty="0" smtClean="0">
              <a:cs typeface="2  Titr" panose="00000700000000000000" pitchFamily="2" charset="-78"/>
            </a:rPr>
            <a:t>خود به خودی یا عادتی</a:t>
          </a:r>
        </a:p>
      </dsp:txBody>
      <dsp:txXfrm>
        <a:off x="3198773" y="1881904"/>
        <a:ext cx="4631557" cy="852802"/>
      </dsp:txXfrm>
    </dsp:sp>
    <dsp:sp modelId="{D9F921C8-E5B1-4B84-A8C3-6C4A593402C3}">
      <dsp:nvSpPr>
        <dsp:cNvPr id="0" name=""/>
        <dsp:cNvSpPr/>
      </dsp:nvSpPr>
      <dsp:spPr>
        <a:xfrm>
          <a:off x="2850161" y="2978181"/>
          <a:ext cx="365852" cy="365852"/>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B55DE3-6FF8-4CC5-BFB9-667A77EDE365}">
      <dsp:nvSpPr>
        <dsp:cNvPr id="0" name=""/>
        <dsp:cNvSpPr/>
      </dsp:nvSpPr>
      <dsp:spPr>
        <a:xfrm>
          <a:off x="3198773" y="2734706"/>
          <a:ext cx="4631557" cy="8528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lvl="0" algn="just" defTabSz="1066800" rtl="1">
            <a:lnSpc>
              <a:spcPct val="90000"/>
            </a:lnSpc>
            <a:spcBef>
              <a:spcPct val="0"/>
            </a:spcBef>
            <a:spcAft>
              <a:spcPct val="35000"/>
            </a:spcAft>
          </a:pPr>
          <a:r>
            <a:rPr lang="fa-IR" sz="2400" kern="1200" dirty="0" smtClean="0">
              <a:cs typeface="2  Titr" panose="00000700000000000000" pitchFamily="2" charset="-78"/>
            </a:rPr>
            <a:t>جنایی یا غیر قانونی</a:t>
          </a:r>
          <a:endParaRPr lang="en-US" sz="2400" kern="1200" dirty="0">
            <a:cs typeface="2  Titr" panose="00000700000000000000" pitchFamily="2" charset="-78"/>
          </a:endParaRPr>
        </a:p>
      </dsp:txBody>
      <dsp:txXfrm>
        <a:off x="3198773" y="2734706"/>
        <a:ext cx="4631557" cy="852802"/>
      </dsp:txXfrm>
    </dsp:sp>
    <dsp:sp modelId="{7D1A8727-14C6-478C-8737-36B8E29A7140}">
      <dsp:nvSpPr>
        <dsp:cNvPr id="0" name=""/>
        <dsp:cNvSpPr/>
      </dsp:nvSpPr>
      <dsp:spPr>
        <a:xfrm>
          <a:off x="2850161" y="3830984"/>
          <a:ext cx="365852" cy="365852"/>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05B4AA-52F1-42FA-8528-930DF3E3F2BD}">
      <dsp:nvSpPr>
        <dsp:cNvPr id="0" name=""/>
        <dsp:cNvSpPr/>
      </dsp:nvSpPr>
      <dsp:spPr>
        <a:xfrm>
          <a:off x="3198773" y="3587509"/>
          <a:ext cx="4631557" cy="8528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lvl="0" algn="just" defTabSz="1066800" rtl="1">
            <a:lnSpc>
              <a:spcPct val="90000"/>
            </a:lnSpc>
            <a:spcBef>
              <a:spcPct val="0"/>
            </a:spcBef>
            <a:spcAft>
              <a:spcPct val="35000"/>
            </a:spcAft>
          </a:pPr>
          <a:r>
            <a:rPr lang="fa-IR" sz="2400" kern="1200" dirty="0" smtClean="0">
              <a:cs typeface="2  Titr" panose="00000700000000000000" pitchFamily="2" charset="-78"/>
            </a:rPr>
            <a:t>درمانی یا قانونی</a:t>
          </a:r>
          <a:endParaRPr lang="en-US" sz="2400" kern="1200" dirty="0">
            <a:cs typeface="2  Titr" panose="00000700000000000000" pitchFamily="2" charset="-78"/>
          </a:endParaRPr>
        </a:p>
      </dsp:txBody>
      <dsp:txXfrm>
        <a:off x="3198773" y="3587509"/>
        <a:ext cx="4631557" cy="8528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7A54F-26B5-49F6-A988-580354D5B3E9}">
      <dsp:nvSpPr>
        <dsp:cNvPr id="0" name=""/>
        <dsp:cNvSpPr/>
      </dsp:nvSpPr>
      <dsp:spPr>
        <a:xfrm>
          <a:off x="1996602" y="2023603"/>
          <a:ext cx="504443" cy="480605"/>
        </a:xfrm>
        <a:custGeom>
          <a:avLst/>
          <a:gdLst/>
          <a:ahLst/>
          <a:cxnLst/>
          <a:rect l="0" t="0" r="0" b="0"/>
          <a:pathLst>
            <a:path>
              <a:moveTo>
                <a:pt x="0" y="0"/>
              </a:moveTo>
              <a:lnTo>
                <a:pt x="252221" y="0"/>
              </a:lnTo>
              <a:lnTo>
                <a:pt x="252221" y="480605"/>
              </a:lnTo>
              <a:lnTo>
                <a:pt x="504443" y="480605"/>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cs typeface="2  Titr" panose="00000700000000000000" pitchFamily="2" charset="-78"/>
          </a:endParaRPr>
        </a:p>
      </dsp:txBody>
      <dsp:txXfrm>
        <a:off x="2231405" y="2246487"/>
        <a:ext cx="34836" cy="34836"/>
      </dsp:txXfrm>
    </dsp:sp>
    <dsp:sp modelId="{192A6B82-A987-411E-A057-4D2500F9939B}">
      <dsp:nvSpPr>
        <dsp:cNvPr id="0" name=""/>
        <dsp:cNvSpPr/>
      </dsp:nvSpPr>
      <dsp:spPr>
        <a:xfrm>
          <a:off x="1996602" y="1542997"/>
          <a:ext cx="504443" cy="480605"/>
        </a:xfrm>
        <a:custGeom>
          <a:avLst/>
          <a:gdLst/>
          <a:ahLst/>
          <a:cxnLst/>
          <a:rect l="0" t="0" r="0" b="0"/>
          <a:pathLst>
            <a:path>
              <a:moveTo>
                <a:pt x="0" y="480605"/>
              </a:moveTo>
              <a:lnTo>
                <a:pt x="252221" y="480605"/>
              </a:lnTo>
              <a:lnTo>
                <a:pt x="252221" y="0"/>
              </a:lnTo>
              <a:lnTo>
                <a:pt x="504443" y="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cs typeface="2  Titr" panose="00000700000000000000" pitchFamily="2" charset="-78"/>
          </a:endParaRPr>
        </a:p>
      </dsp:txBody>
      <dsp:txXfrm>
        <a:off x="2231405" y="1765881"/>
        <a:ext cx="34836" cy="34836"/>
      </dsp:txXfrm>
    </dsp:sp>
    <dsp:sp modelId="{681B1FF2-90FA-4C3D-B57D-B52EB2DC9730}">
      <dsp:nvSpPr>
        <dsp:cNvPr id="0" name=""/>
        <dsp:cNvSpPr/>
      </dsp:nvSpPr>
      <dsp:spPr>
        <a:xfrm rot="16200000">
          <a:off x="-411485" y="1639118"/>
          <a:ext cx="4047206" cy="768969"/>
        </a:xfrm>
        <a:prstGeom prst="rect">
          <a:avLst/>
        </a:prstGeom>
        <a:solidFill>
          <a:srgbClr val="FFC0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fa-IR" sz="3500" kern="1200" dirty="0" smtClean="0">
              <a:solidFill>
                <a:schemeClr val="tx1"/>
              </a:solidFill>
              <a:cs typeface="2  Titr" panose="00000700000000000000" pitchFamily="2" charset="-78"/>
            </a:rPr>
            <a:t>روش سقط</a:t>
          </a:r>
          <a:endParaRPr lang="en-US" sz="3500" kern="1200" dirty="0">
            <a:solidFill>
              <a:schemeClr val="tx1"/>
            </a:solidFill>
            <a:cs typeface="2  Titr" panose="00000700000000000000" pitchFamily="2" charset="-78"/>
          </a:endParaRPr>
        </a:p>
      </dsp:txBody>
      <dsp:txXfrm>
        <a:off x="-411485" y="1639118"/>
        <a:ext cx="4047206" cy="768969"/>
      </dsp:txXfrm>
    </dsp:sp>
    <dsp:sp modelId="{CE8660F3-674D-4B62-9981-56B4F090A509}">
      <dsp:nvSpPr>
        <dsp:cNvPr id="0" name=""/>
        <dsp:cNvSpPr/>
      </dsp:nvSpPr>
      <dsp:spPr>
        <a:xfrm>
          <a:off x="2501046" y="1158512"/>
          <a:ext cx="2522218" cy="768969"/>
        </a:xfrm>
        <a:prstGeom prst="rect">
          <a:avLst/>
        </a:prstGeom>
        <a:solidFill>
          <a:srgbClr val="FFC0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fa-IR" sz="3500" kern="1200" dirty="0" smtClean="0">
              <a:solidFill>
                <a:srgbClr val="C00000"/>
              </a:solidFill>
              <a:cs typeface="2  Titr" panose="00000700000000000000" pitchFamily="2" charset="-78"/>
            </a:rPr>
            <a:t>جراحی</a:t>
          </a:r>
          <a:endParaRPr lang="en-US" sz="3500" kern="1200" dirty="0">
            <a:solidFill>
              <a:srgbClr val="C00000"/>
            </a:solidFill>
            <a:cs typeface="2  Titr" panose="00000700000000000000" pitchFamily="2" charset="-78"/>
          </a:endParaRPr>
        </a:p>
      </dsp:txBody>
      <dsp:txXfrm>
        <a:off x="2501046" y="1158512"/>
        <a:ext cx="2522218" cy="768969"/>
      </dsp:txXfrm>
    </dsp:sp>
    <dsp:sp modelId="{1E4A6AB0-C7F7-4F63-B70C-610707B3551B}">
      <dsp:nvSpPr>
        <dsp:cNvPr id="0" name=""/>
        <dsp:cNvSpPr/>
      </dsp:nvSpPr>
      <dsp:spPr>
        <a:xfrm>
          <a:off x="2501046" y="2119724"/>
          <a:ext cx="2522218" cy="768969"/>
        </a:xfrm>
        <a:prstGeom prst="rect">
          <a:avLst/>
        </a:prstGeom>
        <a:solidFill>
          <a:srgbClr val="FFC0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fa-IR" sz="3500" kern="1200" dirty="0" smtClean="0">
              <a:solidFill>
                <a:srgbClr val="C00000"/>
              </a:solidFill>
              <a:cs typeface="2  Titr" panose="00000700000000000000" pitchFamily="2" charset="-78"/>
            </a:rPr>
            <a:t>مصرف دارو</a:t>
          </a:r>
          <a:endParaRPr lang="en-US" sz="3500" kern="1200" dirty="0">
            <a:solidFill>
              <a:srgbClr val="C00000"/>
            </a:solidFill>
            <a:cs typeface="2  Titr" panose="00000700000000000000" pitchFamily="2" charset="-78"/>
          </a:endParaRPr>
        </a:p>
      </dsp:txBody>
      <dsp:txXfrm>
        <a:off x="2501046" y="2119724"/>
        <a:ext cx="2522218" cy="768969"/>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2.xml.rels><?xml version="1.0" encoding="UTF-8" standalone="yes"?>
<Relationships xmlns="http://schemas.openxmlformats.org/package/2006/relationships"><Relationship Id="rId1" Type="http://schemas.openxmlformats.org/officeDocument/2006/relationships/image" Target="../media/image5.png"/></Relationships>
</file>

<file path=ppt/drawings/_rels/drawing5.xml.rels><?xml version="1.0" encoding="UTF-8" standalone="yes"?>
<Relationships xmlns="http://schemas.openxmlformats.org/package/2006/relationships"><Relationship Id="rId1" Type="http://schemas.openxmlformats.org/officeDocument/2006/relationships/image" Target="../media/image6.png"/></Relationships>
</file>

<file path=ppt/drawings/_rels/drawing6.xml.rels><?xml version="1.0" encoding="UTF-8" standalone="yes"?>
<Relationships xmlns="http://schemas.openxmlformats.org/package/2006/relationships"><Relationship Id="rId1" Type="http://schemas.openxmlformats.org/officeDocument/2006/relationships/image" Target="../media/image13.png"/></Relationships>
</file>

<file path=ppt/drawings/_rels/drawing7.x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png"/></Relationships>
</file>

<file path=ppt/drawings/drawing1.xml><?xml version="1.0" encoding="utf-8"?>
<c:userShapes xmlns:c="http://schemas.openxmlformats.org/drawingml/2006/chart">
  <cdr:relSizeAnchor xmlns:cdr="http://schemas.openxmlformats.org/drawingml/2006/chartDrawing">
    <cdr:from>
      <cdr:x>0.12201</cdr:x>
      <cdr:y>0.04541</cdr:y>
    </cdr:from>
    <cdr:to>
      <cdr:x>1</cdr:x>
      <cdr:y>0.3005</cdr:y>
    </cdr:to>
    <cdr:sp macro="" textlink="">
      <cdr:nvSpPr>
        <cdr:cNvPr id="2" name="TextBox 1"/>
        <cdr:cNvSpPr txBox="1">
          <a:spLocks xmlns:a="http://schemas.openxmlformats.org/drawingml/2006/main"/>
        </cdr:cNvSpPr>
      </cdr:nvSpPr>
      <cdr:spPr>
        <a:xfrm xmlns:a="http://schemas.openxmlformats.org/drawingml/2006/main">
          <a:off x="1487488" y="311422"/>
          <a:ext cx="10704512" cy="1749426"/>
        </a:xfrm>
        <a:prstGeom xmlns:a="http://schemas.openxmlformats.org/drawingml/2006/main" prst="rect">
          <a:avLst/>
        </a:prstGeom>
      </cdr:spPr>
      <cdr:txBody>
        <a:bodyPr xmlns:a="http://schemas.openxmlformats.org/drawingml/2006/main" vert="horz" wrap="none" lIns="91440" tIns="45720" rIns="91440" bIns="45720" rtlCol="0">
          <a:norm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pPr lvl="1" algn="r" rtl="1"/>
          <a:r>
            <a:rPr lang="fa-IR" sz="4000" dirty="0" smtClean="0">
              <a:solidFill>
                <a:srgbClr val="FFFF00"/>
              </a:solidFill>
              <a:cs typeface="B Nazanin" panose="00000400000000000000" pitchFamily="2" charset="-78"/>
            </a:rPr>
            <a:t>برآورد نرخ رشد جمعیت دانشکده نیشابور در 1399:</a:t>
          </a:r>
        </a:p>
        <a:p xmlns:a="http://schemas.openxmlformats.org/drawingml/2006/main">
          <a:pPr lvl="1" algn="r" rtl="1"/>
          <a:r>
            <a:rPr lang="fa-IR" sz="4000" dirty="0" smtClean="0">
              <a:solidFill>
                <a:srgbClr val="FFFF00"/>
              </a:solidFill>
              <a:cs typeface="B Nazanin" panose="00000400000000000000" pitchFamily="2" charset="-78"/>
            </a:rPr>
            <a:t> با احتمال99 درصد ،</a:t>
          </a:r>
          <a:r>
            <a:rPr lang="fa-IR" sz="4000" b="1" dirty="0" smtClean="0">
              <a:solidFill>
                <a:srgbClr val="FFFF00"/>
              </a:solidFill>
              <a:cs typeface="B Nazanin" panose="00000400000000000000" pitchFamily="2" charset="-78"/>
            </a:rPr>
            <a:t>کمتر از 1.2</a:t>
          </a:r>
          <a:endParaRPr lang="en-US" sz="4000" b="1" dirty="0">
            <a:solidFill>
              <a:srgbClr val="FFFF00"/>
            </a:solidFill>
            <a:cs typeface="B Nazanin" panose="00000400000000000000" pitchFamily="2" charset="-78"/>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0.3403</cdr:x>
      <cdr:y>0.14444</cdr:y>
    </cdr:from>
    <cdr:to>
      <cdr:x>0.3403</cdr:x>
      <cdr:y>0.31111</cdr:y>
    </cdr:to>
    <cdr:cxnSp macro="">
      <cdr:nvCxnSpPr>
        <cdr:cNvPr id="2" name="Straight Arrow Connector 1"/>
        <cdr:cNvCxnSpPr/>
      </cdr:nvCxnSpPr>
      <cdr:spPr>
        <a:xfrm xmlns:a="http://schemas.openxmlformats.org/drawingml/2006/main">
          <a:off x="3863752" y="936104"/>
          <a:ext cx="0" cy="1080120"/>
        </a:xfrm>
        <a:prstGeom xmlns:a="http://schemas.openxmlformats.org/drawingml/2006/main" prst="straightConnector1">
          <a:avLst/>
        </a:prstGeom>
        <a:ln xmlns:a="http://schemas.openxmlformats.org/drawingml/2006/main" w="76200">
          <a:solidFill>
            <a:srgbClr val="CE10BC"/>
          </a:solidFill>
          <a:headEnd type="triangl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0.3403</cdr:x>
      <cdr:y>0.67778</cdr:y>
    </cdr:from>
    <cdr:to>
      <cdr:x>0.3403</cdr:x>
      <cdr:y>0.84444</cdr:y>
    </cdr:to>
    <cdr:cxnSp macro="">
      <cdr:nvCxnSpPr>
        <cdr:cNvPr id="3" name="Straight Arrow Connector 2"/>
        <cdr:cNvCxnSpPr/>
      </cdr:nvCxnSpPr>
      <cdr:spPr>
        <a:xfrm xmlns:a="http://schemas.openxmlformats.org/drawingml/2006/main">
          <a:off x="3863752" y="4392488"/>
          <a:ext cx="0" cy="1080120"/>
        </a:xfrm>
        <a:prstGeom xmlns:a="http://schemas.openxmlformats.org/drawingml/2006/main" prst="straightConnector1">
          <a:avLst/>
        </a:prstGeom>
        <a:ln xmlns:a="http://schemas.openxmlformats.org/drawingml/2006/main" w="76200">
          <a:solidFill>
            <a:srgbClr val="CE10BC"/>
          </a:solidFill>
          <a:headEnd type="triangl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0.44812</cdr:x>
      <cdr:y>0.34444</cdr:y>
    </cdr:from>
    <cdr:to>
      <cdr:x>0.48618</cdr:x>
      <cdr:y>0.60893</cdr:y>
    </cdr:to>
    <cdr:sp macro="" textlink="">
      <cdr:nvSpPr>
        <cdr:cNvPr id="7" name="Up Arrow 6"/>
        <cdr:cNvSpPr/>
      </cdr:nvSpPr>
      <cdr:spPr>
        <a:xfrm xmlns:a="http://schemas.openxmlformats.org/drawingml/2006/main">
          <a:off x="5087888" y="2232248"/>
          <a:ext cx="432048" cy="1714036"/>
        </a:xfrm>
        <a:prstGeom xmlns:a="http://schemas.openxmlformats.org/drawingml/2006/main" prst="up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1" anchor="ctr"/>
        <a:lstStyle xmlns:a="http://schemas.openxmlformats.org/drawingml/2006/main">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xmlns:a="http://schemas.openxmlformats.org/drawingml/2006/main">
          <a:pPr algn="ctr"/>
          <a:endParaRPr lang="fa-IR"/>
        </a:p>
      </cdr:txBody>
    </cdr:sp>
  </cdr:relSizeAnchor>
  <cdr:relSizeAnchor xmlns:cdr="http://schemas.openxmlformats.org/drawingml/2006/chartDrawing">
    <cdr:from>
      <cdr:x>0.68278</cdr:x>
      <cdr:y>0.45556</cdr:y>
    </cdr:from>
    <cdr:to>
      <cdr:x>0.68278</cdr:x>
      <cdr:y>0.57778</cdr:y>
    </cdr:to>
    <cdr:cxnSp macro="">
      <cdr:nvCxnSpPr>
        <cdr:cNvPr id="10" name="Straight Arrow Connector 9"/>
        <cdr:cNvCxnSpPr/>
      </cdr:nvCxnSpPr>
      <cdr:spPr>
        <a:xfrm xmlns:a="http://schemas.openxmlformats.org/drawingml/2006/main">
          <a:off x="7752184" y="2952328"/>
          <a:ext cx="0" cy="792088"/>
        </a:xfrm>
        <a:prstGeom xmlns:a="http://schemas.openxmlformats.org/drawingml/2006/main" prst="straightConnector1">
          <a:avLst/>
        </a:prstGeom>
        <a:ln xmlns:a="http://schemas.openxmlformats.org/drawingml/2006/main" w="76200">
          <a:solidFill>
            <a:srgbClr val="CE10BC"/>
          </a:solidFill>
          <a:headEnd type="triangl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0.44812</cdr:x>
      <cdr:y>0.1</cdr:y>
    </cdr:from>
    <cdr:to>
      <cdr:x>0.44812</cdr:x>
      <cdr:y>0.24444</cdr:y>
    </cdr:to>
    <cdr:cxnSp macro="">
      <cdr:nvCxnSpPr>
        <cdr:cNvPr id="14" name="Straight Arrow Connector 13"/>
        <cdr:cNvCxnSpPr/>
      </cdr:nvCxnSpPr>
      <cdr:spPr>
        <a:xfrm xmlns:a="http://schemas.openxmlformats.org/drawingml/2006/main">
          <a:off x="5087888" y="648072"/>
          <a:ext cx="0" cy="936075"/>
        </a:xfrm>
        <a:prstGeom xmlns:a="http://schemas.openxmlformats.org/drawingml/2006/main" prst="straightConnector1">
          <a:avLst/>
        </a:prstGeom>
        <a:ln xmlns:a="http://schemas.openxmlformats.org/drawingml/2006/main" w="76200">
          <a:solidFill>
            <a:srgbClr val="CE10BC"/>
          </a:solidFill>
          <a:headEnd type="triangl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0.56862</cdr:x>
      <cdr:y>0.21111</cdr:y>
    </cdr:from>
    <cdr:to>
      <cdr:x>0.57497</cdr:x>
      <cdr:y>0.4</cdr:y>
    </cdr:to>
    <cdr:cxnSp macro="">
      <cdr:nvCxnSpPr>
        <cdr:cNvPr id="15" name="Straight Arrow Connector 14"/>
        <cdr:cNvCxnSpPr/>
      </cdr:nvCxnSpPr>
      <cdr:spPr>
        <a:xfrm xmlns:a="http://schemas.openxmlformats.org/drawingml/2006/main">
          <a:off x="6456040" y="1368152"/>
          <a:ext cx="72008" cy="1224136"/>
        </a:xfrm>
        <a:prstGeom xmlns:a="http://schemas.openxmlformats.org/drawingml/2006/main" prst="straightConnector1">
          <a:avLst/>
        </a:prstGeom>
        <a:ln xmlns:a="http://schemas.openxmlformats.org/drawingml/2006/main" w="76200">
          <a:solidFill>
            <a:srgbClr val="CE10BC"/>
          </a:solidFill>
          <a:headEnd type="triangl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0.22615</cdr:x>
      <cdr:y>0.46667</cdr:y>
    </cdr:from>
    <cdr:to>
      <cdr:x>0.22722</cdr:x>
      <cdr:y>0.64444</cdr:y>
    </cdr:to>
    <cdr:cxnSp macro="">
      <cdr:nvCxnSpPr>
        <cdr:cNvPr id="18" name="Straight Arrow Connector 17"/>
        <cdr:cNvCxnSpPr/>
      </cdr:nvCxnSpPr>
      <cdr:spPr>
        <a:xfrm xmlns:a="http://schemas.openxmlformats.org/drawingml/2006/main" flipH="1">
          <a:off x="2567662" y="3024336"/>
          <a:ext cx="12205" cy="1152128"/>
        </a:xfrm>
        <a:prstGeom xmlns:a="http://schemas.openxmlformats.org/drawingml/2006/main" prst="straightConnector1">
          <a:avLst/>
        </a:prstGeom>
        <a:ln xmlns:a="http://schemas.openxmlformats.org/drawingml/2006/main" w="76200">
          <a:solidFill>
            <a:srgbClr val="CE10BC"/>
          </a:solidFill>
          <a:headEnd type="triangl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0.60033</cdr:x>
      <cdr:y>0.07778</cdr:y>
    </cdr:from>
    <cdr:to>
      <cdr:x>0.93003</cdr:x>
      <cdr:y>0.24617</cdr:y>
    </cdr:to>
    <cdr:pic>
      <cdr:nvPicPr>
        <cdr:cNvPr id="25"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6816080" y="504056"/>
          <a:ext cx="3743268" cy="1091279"/>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0.1161</cdr:x>
      <cdr:y>0.12546</cdr:y>
    </cdr:from>
    <cdr:to>
      <cdr:x>0.9786</cdr:x>
      <cdr:y>0.24657</cdr:y>
    </cdr:to>
    <cdr:sp macro="" textlink="">
      <cdr:nvSpPr>
        <cdr:cNvPr id="2" name="Title 1"/>
        <cdr:cNvSpPr>
          <a:spLocks xmlns:a="http://schemas.openxmlformats.org/drawingml/2006/main" noGrp="1"/>
        </cdr:cNvSpPr>
      </cdr:nvSpPr>
      <cdr:spPr>
        <a:xfrm xmlns:a="http://schemas.openxmlformats.org/drawingml/2006/main">
          <a:off x="1415480" y="936104"/>
          <a:ext cx="10515600" cy="903635"/>
        </a:xfrm>
        <a:prstGeom xmlns:a="http://schemas.openxmlformats.org/drawingml/2006/main" prst="rect">
          <a:avLst/>
        </a:prstGeom>
      </cdr:spPr>
      <cdr:txBody>
        <a:bodyPr xmlns:a="http://schemas.openxmlformats.org/drawingml/2006/main" vert="horz" lIns="91440" tIns="45720" rIns="91440" bIns="45720" rtlCol="0" anchor="ctr">
          <a:normAutofit/>
        </a:bodyPr>
        <a:lstStyle xmlns:a="http://schemas.openxmlformats.org/drawingml/2006/main">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xmlns:a="http://schemas.openxmlformats.org/drawingml/2006/main">
          <a:pPr algn="r"/>
          <a:r>
            <a:rPr lang="fa-IR" sz="2800" b="1" dirty="0" smtClean="0">
              <a:solidFill>
                <a:srgbClr val="FF0000"/>
              </a:solidFill>
              <a:cs typeface="B Nazanin" panose="00000400000000000000" pitchFamily="2" charset="-78"/>
            </a:rPr>
            <a:t>متوسط تعداد متولدین در دوره های پس از انقلاب</a:t>
          </a:r>
          <a:endParaRPr lang="en-US" sz="2800" b="1" dirty="0">
            <a:solidFill>
              <a:srgbClr val="FF0000"/>
            </a:solidFill>
            <a:cs typeface="B Nazanin" panose="00000400000000000000" pitchFamily="2" charset="-78"/>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0.83851</cdr:x>
      <cdr:y>0.10112</cdr:y>
    </cdr:from>
    <cdr:to>
      <cdr:x>0.91738</cdr:x>
      <cdr:y>0.2438</cdr:y>
    </cdr:to>
    <cdr:sp macro="" textlink="">
      <cdr:nvSpPr>
        <cdr:cNvPr id="4" name="TextBox 3"/>
        <cdr:cNvSpPr txBox="1"/>
      </cdr:nvSpPr>
      <cdr:spPr>
        <a:xfrm xmlns:a="http://schemas.openxmlformats.org/drawingml/2006/main">
          <a:off x="9721080" y="64807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5.xml><?xml version="1.0" encoding="utf-8"?>
<c:userShapes xmlns:c="http://schemas.openxmlformats.org/drawingml/2006/chart">
  <cdr:relSizeAnchor xmlns:cdr="http://schemas.openxmlformats.org/drawingml/2006/chartDrawing">
    <cdr:from>
      <cdr:x>0.15077</cdr:x>
      <cdr:y>0</cdr:y>
    </cdr:from>
    <cdr:to>
      <cdr:x>0.81046</cdr:x>
      <cdr:y>0.14973</cdr:y>
    </cdr:to>
    <cdr:pic>
      <cdr:nvPicPr>
        <cdr:cNvPr id="3"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585392" y="0"/>
          <a:ext cx="6937099" cy="853514"/>
        </a:xfrm>
        <a:prstGeom xmlns:a="http://schemas.openxmlformats.org/drawingml/2006/main" prst="roundRect">
          <a:avLst>
            <a:gd name="adj" fmla="val 4167"/>
          </a:avLst>
        </a:prstGeom>
        <a:solidFill xmlns:a="http://schemas.openxmlformats.org/drawingml/2006/main">
          <a:schemeClr val="accent1">
            <a:lumMod val="60000"/>
            <a:lumOff val="40000"/>
          </a:schemeClr>
        </a:solidFill>
        <a:ln xmlns:a="http://schemas.openxmlformats.org/drawingml/2006/main" w="76200" cap="sq">
          <a:solidFill>
            <a:srgbClr val="292929"/>
          </a:solidFill>
          <a:miter lim="800000"/>
        </a:ln>
        <a:effectLst xmlns:a="http://schemas.openxmlformats.org/drawingml/2006/main">
          <a:reflection blurRad="12700" stA="28000" endPos="28000" dist="5000" dir="5400000" sy="-100000" algn="bl" rotWithShape="0"/>
        </a:effectLst>
        <a:scene3d xmlns:a="http://schemas.openxmlformats.org/drawingml/2006/main">
          <a:camera prst="orthographicFront"/>
          <a:lightRig rig="threePt" dir="t">
            <a:rot lat="0" lon="0" rev="2700000"/>
          </a:lightRig>
        </a:scene3d>
        <a:sp3d xmlns:a="http://schemas.openxmlformats.org/drawingml/2006/main">
          <a:bevelT h="38100"/>
          <a:contourClr>
            <a:srgbClr val="C0C0C0"/>
          </a:contourClr>
        </a:sp3d>
      </cdr:spPr>
    </cdr:pic>
  </cdr:relSizeAnchor>
</c:userShapes>
</file>

<file path=ppt/drawings/drawing6.xml><?xml version="1.0" encoding="utf-8"?>
<c:userShapes xmlns:c="http://schemas.openxmlformats.org/drawingml/2006/chart">
  <cdr:relSizeAnchor xmlns:cdr="http://schemas.openxmlformats.org/drawingml/2006/chartDrawing">
    <cdr:from>
      <cdr:x>0.62766</cdr:x>
      <cdr:y>0.26981</cdr:y>
    </cdr:from>
    <cdr:to>
      <cdr:x>0.73391</cdr:x>
      <cdr:y>0.34238</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521010" y="1076770"/>
          <a:ext cx="426757" cy="289620"/>
        </a:xfrm>
        <a:prstGeom xmlns:a="http://schemas.openxmlformats.org/drawingml/2006/main" prst="rect">
          <a:avLst/>
        </a:prstGeom>
      </cdr:spPr>
    </cdr:pic>
  </cdr:relSizeAnchor>
  <cdr:relSizeAnchor xmlns:cdr="http://schemas.openxmlformats.org/drawingml/2006/chartDrawing">
    <cdr:from>
      <cdr:x>0.23422</cdr:x>
      <cdr:y>0.88776</cdr:y>
    </cdr:from>
    <cdr:to>
      <cdr:x>0.8811</cdr:x>
      <cdr:y>0.98045</cdr:y>
    </cdr:to>
    <cdr:sp macro="" textlink="">
      <cdr:nvSpPr>
        <cdr:cNvPr id="3" name="Title 1"/>
        <cdr:cNvSpPr>
          <a:spLocks xmlns:a="http://schemas.openxmlformats.org/drawingml/2006/main" noGrp="1"/>
        </cdr:cNvSpPr>
      </cdr:nvSpPr>
      <cdr:spPr>
        <a:xfrm xmlns:a="http://schemas.openxmlformats.org/drawingml/2006/main">
          <a:off x="2855640" y="6048672"/>
          <a:ext cx="7886700" cy="631526"/>
        </a:xfrm>
        <a:prstGeom xmlns:a="http://schemas.openxmlformats.org/drawingml/2006/main" prst="rect">
          <a:avLst/>
        </a:prstGeom>
      </cdr:spPr>
      <cdr:txBody>
        <a:bodyPr xmlns:a="http://schemas.openxmlformats.org/drawingml/2006/main" vert="horz" lIns="91440" tIns="45720" rIns="91440" bIns="45720" rtlCol="0" anchor="ctr">
          <a:normAutofit fontScale="90000"/>
        </a:bodyPr>
        <a:lstStyle xmlns:a="http://schemas.openxmlformats.org/drawingml/2006/main">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xmlns:a="http://schemas.openxmlformats.org/drawingml/2006/main">
          <a:r>
            <a:rPr lang="fa-IR" altLang="fa-IR" sz="2000" dirty="0">
              <a:solidFill>
                <a:srgbClr val="FF0000"/>
              </a:solidFill>
              <a:latin typeface="2  Titr" charset="0"/>
              <a:cs typeface="B Titr" panose="00000700000000000000" pitchFamily="2" charset="-78"/>
            </a:rPr>
            <a:t>وضعیت زناشویی مردان 10 ساله و بیشتر در سال 1395 برحسب گروه‌های سنی</a:t>
          </a:r>
          <a:r>
            <a:rPr lang="fa-IR" altLang="fa-IR" dirty="0" smtClean="0"/>
            <a:t/>
          </a:r>
          <a:br>
            <a:rPr lang="fa-IR" altLang="fa-IR" dirty="0" smtClean="0"/>
          </a:br>
          <a:endParaRPr lang="fa-IR" altLang="fa-IR" dirty="0" smtClean="0"/>
        </a:p>
      </cdr:txBody>
    </cdr:sp>
  </cdr:relSizeAnchor>
  <cdr:relSizeAnchor xmlns:cdr="http://schemas.openxmlformats.org/drawingml/2006/chartDrawing">
    <cdr:from>
      <cdr:x>0.03167</cdr:x>
      <cdr:y>0.10257</cdr:y>
    </cdr:from>
    <cdr:to>
      <cdr:x>0.25611</cdr:x>
      <cdr:y>0.41963</cdr:y>
    </cdr:to>
    <cdr:sp macro="" textlink="">
      <cdr:nvSpPr>
        <cdr:cNvPr id="4" name="Title 1"/>
        <cdr:cNvSpPr>
          <a:spLocks xmlns:a="http://schemas.openxmlformats.org/drawingml/2006/main" noGrp="1"/>
        </cdr:cNvSpPr>
      </cdr:nvSpPr>
      <cdr:spPr>
        <a:xfrm xmlns:a="http://schemas.openxmlformats.org/drawingml/2006/main">
          <a:off x="386160" y="698872"/>
          <a:ext cx="2736304" cy="2160240"/>
        </a:xfrm>
        <a:prstGeom xmlns:a="http://schemas.openxmlformats.org/drawingml/2006/main" prst="rect">
          <a:avLst/>
        </a:prstGeom>
      </cdr:spPr>
      <cdr:txBody>
        <a:bodyPr xmlns:a="http://schemas.openxmlformats.org/drawingml/2006/main" vert="horz" lIns="91440" tIns="45720" rIns="91440" bIns="45720" rtlCol="0" anchor="ctr">
          <a:normAutofit fontScale="90000"/>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fa-IR" altLang="fa-IR" sz="1600" dirty="0">
              <a:solidFill>
                <a:srgbClr val="FF0000"/>
              </a:solidFill>
              <a:latin typeface="2  Titr" charset="0"/>
              <a:cs typeface="B Titr" panose="00000700000000000000" pitchFamily="2" charset="-78"/>
            </a:rPr>
            <a:t/>
          </a:r>
          <a:br>
            <a:rPr lang="fa-IR" altLang="fa-IR" sz="1600" dirty="0">
              <a:solidFill>
                <a:srgbClr val="FF0000"/>
              </a:solidFill>
              <a:latin typeface="2  Titr" charset="0"/>
              <a:cs typeface="B Titr" panose="00000700000000000000" pitchFamily="2" charset="-78"/>
            </a:rPr>
          </a:br>
          <a:r>
            <a:rPr lang="fa-IR" altLang="fa-IR" sz="1600" dirty="0">
              <a:solidFill>
                <a:srgbClr val="FF0000"/>
              </a:solidFill>
              <a:latin typeface="2  Titr" charset="0"/>
              <a:cs typeface="B Titr" panose="00000700000000000000" pitchFamily="2" charset="-78"/>
            </a:rPr>
            <a:t>وضعیت زناشویی </a:t>
          </a:r>
          <a:r>
            <a:rPr lang="fa-IR" altLang="fa-IR" sz="1600" dirty="0" smtClean="0">
              <a:solidFill>
                <a:srgbClr val="FF0000"/>
              </a:solidFill>
              <a:latin typeface="2  Titr" charset="0"/>
              <a:cs typeface="B Titr" panose="00000700000000000000" pitchFamily="2" charset="-78"/>
            </a:rPr>
            <a:t>مردان </a:t>
          </a:r>
          <a:r>
            <a:rPr lang="fa-IR" altLang="fa-IR" sz="1600" dirty="0">
              <a:solidFill>
                <a:srgbClr val="FF0000"/>
              </a:solidFill>
              <a:latin typeface="2  Titr" charset="0"/>
              <a:cs typeface="B Titr" panose="00000700000000000000" pitchFamily="2" charset="-78"/>
            </a:rPr>
            <a:t>10 ساله و </a:t>
          </a:r>
          <a:r>
            <a:rPr lang="fa-IR" altLang="fa-IR" sz="1600" dirty="0" smtClean="0">
              <a:solidFill>
                <a:srgbClr val="FF0000"/>
              </a:solidFill>
              <a:latin typeface="2  Titr" charset="0"/>
              <a:cs typeface="B Titr" panose="00000700000000000000" pitchFamily="2" charset="-78"/>
            </a:rPr>
            <a:t>بیشتر</a:t>
          </a:r>
        </a:p>
        <a:p xmlns:a="http://schemas.openxmlformats.org/drawingml/2006/main">
          <a:pPr algn="ctr"/>
          <a:r>
            <a:rPr lang="fa-IR" altLang="fa-IR" sz="1600" dirty="0" smtClean="0">
              <a:solidFill>
                <a:srgbClr val="FF0000"/>
              </a:solidFill>
              <a:latin typeface="2  Titr" charset="0"/>
              <a:cs typeface="B Titr" panose="00000700000000000000" pitchFamily="2" charset="-78"/>
            </a:rPr>
            <a:t> </a:t>
          </a:r>
          <a:r>
            <a:rPr lang="fa-IR" altLang="fa-IR" sz="1600" dirty="0">
              <a:solidFill>
                <a:srgbClr val="FF0000"/>
              </a:solidFill>
              <a:latin typeface="2  Titr" charset="0"/>
              <a:cs typeface="B Titr" panose="00000700000000000000" pitchFamily="2" charset="-78"/>
            </a:rPr>
            <a:t>سال </a:t>
          </a:r>
          <a:r>
            <a:rPr lang="fa-IR" altLang="fa-IR" sz="1600" dirty="0" smtClean="0">
              <a:solidFill>
                <a:srgbClr val="FF0000"/>
              </a:solidFill>
              <a:latin typeface="2  Titr" charset="0"/>
              <a:cs typeface="B Titr" panose="00000700000000000000" pitchFamily="2" charset="-78"/>
            </a:rPr>
            <a:t>1395 </a:t>
          </a:r>
        </a:p>
        <a:p xmlns:a="http://schemas.openxmlformats.org/drawingml/2006/main">
          <a:pPr algn="ctr"/>
          <a:r>
            <a:rPr lang="fa-IR" altLang="fa-IR" sz="1600" dirty="0" smtClean="0">
              <a:solidFill>
                <a:srgbClr val="FF0000"/>
              </a:solidFill>
              <a:latin typeface="2  Titr" charset="0"/>
              <a:cs typeface="B Titr" panose="00000700000000000000" pitchFamily="2" charset="-78"/>
            </a:rPr>
            <a:t>برحسب </a:t>
          </a:r>
          <a:r>
            <a:rPr lang="fa-IR" altLang="fa-IR" sz="1600" dirty="0">
              <a:solidFill>
                <a:srgbClr val="FF0000"/>
              </a:solidFill>
              <a:latin typeface="2  Titr" charset="0"/>
              <a:cs typeface="B Titr" panose="00000700000000000000" pitchFamily="2" charset="-78"/>
            </a:rPr>
            <a:t>گروه‌های سنی</a:t>
          </a:r>
          <a:r>
            <a:rPr lang="fa-IR" altLang="fa-IR" sz="900" dirty="0" smtClean="0"/>
            <a:t/>
          </a:r>
          <a:br>
            <a:rPr lang="fa-IR" altLang="fa-IR" sz="900" dirty="0" smtClean="0"/>
          </a:br>
          <a:endParaRPr lang="fa-IR" altLang="fa-IR" sz="900" dirty="0" smtClean="0"/>
        </a:p>
      </cdr:txBody>
    </cdr:sp>
  </cdr:relSizeAnchor>
</c:userShapes>
</file>

<file path=ppt/drawings/drawing7.xml><?xml version="1.0" encoding="utf-8"?>
<c:userShapes xmlns:c="http://schemas.openxmlformats.org/drawingml/2006/chart">
  <cdr:relSizeAnchor xmlns:cdr="http://schemas.openxmlformats.org/drawingml/2006/chartDrawing">
    <cdr:from>
      <cdr:x>0.60844</cdr:x>
      <cdr:y>0.2452</cdr:y>
    </cdr:from>
    <cdr:to>
      <cdr:x>0.69496</cdr:x>
      <cdr:y>0.32582</cdr:y>
    </cdr:to>
    <cdr:pic>
      <cdr:nvPicPr>
        <cdr:cNvPr id="3"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529408" y="982766"/>
          <a:ext cx="359695" cy="323116"/>
        </a:xfrm>
        <a:prstGeom xmlns:a="http://schemas.openxmlformats.org/drawingml/2006/main" prst="rect">
          <a:avLst/>
        </a:prstGeom>
      </cdr:spPr>
    </cdr:pic>
  </cdr:relSizeAnchor>
  <cdr:relSizeAnchor xmlns:cdr="http://schemas.openxmlformats.org/drawingml/2006/chartDrawing">
    <cdr:from>
      <cdr:x>0.00979</cdr:x>
      <cdr:y>0.09412</cdr:y>
    </cdr:from>
    <cdr:to>
      <cdr:x>0.25194</cdr:x>
      <cdr:y>0.40787</cdr:y>
    </cdr:to>
    <cdr:sp macro="" textlink="">
      <cdr:nvSpPr>
        <cdr:cNvPr id="5" name="Title 1"/>
        <cdr:cNvSpPr>
          <a:spLocks xmlns:a="http://schemas.openxmlformats.org/drawingml/2006/main" noGrp="1"/>
        </cdr:cNvSpPr>
      </cdr:nvSpPr>
      <cdr:spPr>
        <a:xfrm xmlns:a="http://schemas.openxmlformats.org/drawingml/2006/main">
          <a:off x="119336" y="648052"/>
          <a:ext cx="2952316" cy="2160289"/>
        </a:xfrm>
        <a:prstGeom xmlns:a="http://schemas.openxmlformats.org/drawingml/2006/main" prst="rect">
          <a:avLst/>
        </a:prstGeom>
      </cdr:spPr>
      <cdr:txBody>
        <a:bodyPr xmlns:a="http://schemas.openxmlformats.org/drawingml/2006/main" vert="horz" lIns="91440" tIns="45720" rIns="91440" bIns="45720" rtlCol="0" anchor="ctr">
          <a:normAutofit fontScale="90000"/>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fa-IR" altLang="fa-IR" sz="1600" dirty="0">
              <a:solidFill>
                <a:srgbClr val="FF0000"/>
              </a:solidFill>
              <a:latin typeface="2  Titr" charset="0"/>
              <a:cs typeface="B Titr" panose="00000700000000000000" pitchFamily="2" charset="-78"/>
            </a:rPr>
            <a:t/>
          </a:r>
          <a:br>
            <a:rPr lang="fa-IR" altLang="fa-IR" sz="1600" dirty="0">
              <a:solidFill>
                <a:srgbClr val="FF0000"/>
              </a:solidFill>
              <a:latin typeface="2  Titr" charset="0"/>
              <a:cs typeface="B Titr" panose="00000700000000000000" pitchFamily="2" charset="-78"/>
            </a:rPr>
          </a:br>
          <a:r>
            <a:rPr lang="fa-IR" altLang="fa-IR" sz="1800" dirty="0">
              <a:solidFill>
                <a:srgbClr val="FF0000"/>
              </a:solidFill>
              <a:latin typeface="2  Titr" charset="0"/>
              <a:cs typeface="B Titr" panose="00000700000000000000" pitchFamily="2" charset="-78"/>
            </a:rPr>
            <a:t>وضعیت زناشویی زنان 10 ساله و </a:t>
          </a:r>
          <a:r>
            <a:rPr lang="fa-IR" altLang="fa-IR" sz="1800" dirty="0" smtClean="0">
              <a:solidFill>
                <a:srgbClr val="FF0000"/>
              </a:solidFill>
              <a:latin typeface="2  Titr" charset="0"/>
              <a:cs typeface="B Titr" panose="00000700000000000000" pitchFamily="2" charset="-78"/>
            </a:rPr>
            <a:t>بیشتر</a:t>
          </a:r>
        </a:p>
        <a:p xmlns:a="http://schemas.openxmlformats.org/drawingml/2006/main">
          <a:pPr algn="ctr"/>
          <a:r>
            <a:rPr lang="fa-IR" altLang="fa-IR" sz="1800" dirty="0" smtClean="0">
              <a:solidFill>
                <a:srgbClr val="FF0000"/>
              </a:solidFill>
              <a:latin typeface="2  Titr" charset="0"/>
              <a:cs typeface="B Titr" panose="00000700000000000000" pitchFamily="2" charset="-78"/>
            </a:rPr>
            <a:t> </a:t>
          </a:r>
          <a:r>
            <a:rPr lang="fa-IR" altLang="fa-IR" sz="1800" dirty="0">
              <a:solidFill>
                <a:srgbClr val="FF0000"/>
              </a:solidFill>
              <a:latin typeface="2  Titr" charset="0"/>
              <a:cs typeface="B Titr" panose="00000700000000000000" pitchFamily="2" charset="-78"/>
            </a:rPr>
            <a:t>سال </a:t>
          </a:r>
          <a:r>
            <a:rPr lang="fa-IR" altLang="fa-IR" sz="1800" dirty="0" smtClean="0">
              <a:solidFill>
                <a:srgbClr val="FF0000"/>
              </a:solidFill>
              <a:latin typeface="2  Titr" charset="0"/>
              <a:cs typeface="B Titr" panose="00000700000000000000" pitchFamily="2" charset="-78"/>
            </a:rPr>
            <a:t>1395 </a:t>
          </a:r>
        </a:p>
        <a:p xmlns:a="http://schemas.openxmlformats.org/drawingml/2006/main">
          <a:pPr algn="ctr"/>
          <a:r>
            <a:rPr lang="fa-IR" altLang="fa-IR" sz="1800" dirty="0" smtClean="0">
              <a:solidFill>
                <a:srgbClr val="FF0000"/>
              </a:solidFill>
              <a:latin typeface="2  Titr" charset="0"/>
              <a:cs typeface="B Titr" panose="00000700000000000000" pitchFamily="2" charset="-78"/>
            </a:rPr>
            <a:t>برحسب </a:t>
          </a:r>
          <a:r>
            <a:rPr lang="fa-IR" altLang="fa-IR" sz="1800" dirty="0">
              <a:solidFill>
                <a:srgbClr val="FF0000"/>
              </a:solidFill>
              <a:latin typeface="2  Titr" charset="0"/>
              <a:cs typeface="B Titr" panose="00000700000000000000" pitchFamily="2" charset="-78"/>
            </a:rPr>
            <a:t>گروه‌های سنی</a:t>
          </a:r>
          <a:r>
            <a:rPr lang="fa-IR" altLang="fa-IR" sz="900" dirty="0" smtClean="0"/>
            <a:t/>
          </a:r>
          <a:br>
            <a:rPr lang="fa-IR" altLang="fa-IR" sz="900" dirty="0" smtClean="0"/>
          </a:br>
          <a:endParaRPr lang="fa-IR" altLang="fa-IR" sz="900" dirty="0" smtClean="0"/>
        </a:p>
      </cdr:txBody>
    </cdr:sp>
  </cdr:relSizeAnchor>
  <cdr:relSizeAnchor xmlns:cdr="http://schemas.openxmlformats.org/drawingml/2006/chartDrawing">
    <cdr:from>
      <cdr:x>0.28147</cdr:x>
      <cdr:y>0.94123</cdr:y>
    </cdr:from>
    <cdr:to>
      <cdr:x>0.92835</cdr:x>
      <cdr:y>0.97757</cdr:y>
    </cdr:to>
    <cdr:sp macro="" textlink="">
      <cdr:nvSpPr>
        <cdr:cNvPr id="4" name="Title 1"/>
        <cdr:cNvSpPr>
          <a:spLocks xmlns:a="http://schemas.openxmlformats.org/drawingml/2006/main" noGrp="1"/>
        </cdr:cNvSpPr>
      </cdr:nvSpPr>
      <cdr:spPr>
        <a:xfrm xmlns:a="http://schemas.openxmlformats.org/drawingml/2006/main">
          <a:off x="3431704" y="6480720"/>
          <a:ext cx="7886761" cy="250254"/>
        </a:xfrm>
        <a:prstGeom xmlns:a="http://schemas.openxmlformats.org/drawingml/2006/main" prst="rect">
          <a:avLst/>
        </a:prstGeom>
      </cdr:spPr>
      <cdr:txBody>
        <a:bodyPr xmlns:a="http://schemas.openxmlformats.org/drawingml/2006/main" vert="horz" lIns="91440" tIns="45720" rIns="91440" bIns="45720" rtlCol="0" anchor="ctr">
          <a:normAutofit fontScale="90000"/>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fa-IR" altLang="fa-IR" sz="2000" dirty="0">
              <a:solidFill>
                <a:srgbClr val="FF0000"/>
              </a:solidFill>
              <a:latin typeface="2  Titr" charset="0"/>
              <a:cs typeface="B Titr" panose="00000700000000000000" pitchFamily="2" charset="-78"/>
            </a:rPr>
            <a:t>وضعیت زناشویی </a:t>
          </a:r>
          <a:r>
            <a:rPr lang="fa-IR" altLang="fa-IR" sz="2000" dirty="0" smtClean="0">
              <a:solidFill>
                <a:srgbClr val="FF0000"/>
              </a:solidFill>
              <a:latin typeface="2  Titr" charset="0"/>
              <a:cs typeface="B Titr" panose="00000700000000000000" pitchFamily="2" charset="-78"/>
            </a:rPr>
            <a:t>زنان </a:t>
          </a:r>
          <a:r>
            <a:rPr lang="fa-IR" altLang="fa-IR" sz="2000" dirty="0">
              <a:solidFill>
                <a:srgbClr val="FF0000"/>
              </a:solidFill>
              <a:latin typeface="2  Titr" charset="0"/>
              <a:cs typeface="B Titr" panose="00000700000000000000" pitchFamily="2" charset="-78"/>
            </a:rPr>
            <a:t>10 ساله و بیشتر در سال 1395 برحسب گروه‌های سنی</a:t>
          </a:r>
          <a:r>
            <a:rPr lang="fa-IR" altLang="fa-IR" dirty="0" smtClean="0"/>
            <a:t/>
          </a:r>
          <a:br>
            <a:rPr lang="fa-IR" altLang="fa-IR" dirty="0" smtClean="0"/>
          </a:br>
          <a:endParaRPr lang="fa-IR" altLang="fa-IR" dirty="0" smtClean="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EEB8DADA-FB74-46F8-AB97-DAFD0E7F12E3}" type="datetimeFigureOut">
              <a:rPr lang="en-US" smtClean="0"/>
              <a:t>7/28/2021</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F8F5D4E7-C1B5-4968-96AD-8A24BC3E1B24}" type="slidenum">
              <a:rPr lang="en-US" smtClean="0"/>
              <a:t>‹#›</a:t>
            </a:fld>
            <a:endParaRPr lang="en-US"/>
          </a:p>
        </p:txBody>
      </p:sp>
    </p:spTree>
    <p:extLst>
      <p:ext uri="{BB962C8B-B14F-4D97-AF65-F5344CB8AC3E}">
        <p14:creationId xmlns:p14="http://schemas.microsoft.com/office/powerpoint/2010/main" val="4080188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5D7DAAA9-4121-41EE-AA44-3653318B4DF6}" type="datetimeFigureOut">
              <a:rPr lang="en-US" smtClean="0"/>
              <a:t>7/28/2021</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55407B9-3343-43D7-B122-E6FC6954DC81}" type="slidenum">
              <a:rPr lang="en-US" smtClean="0"/>
              <a:t>‹#›</a:t>
            </a:fld>
            <a:endParaRPr lang="en-US"/>
          </a:p>
        </p:txBody>
      </p:sp>
    </p:spTree>
    <p:extLst>
      <p:ext uri="{BB962C8B-B14F-4D97-AF65-F5344CB8AC3E}">
        <p14:creationId xmlns:p14="http://schemas.microsoft.com/office/powerpoint/2010/main" val="3647303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5407B9-3343-43D7-B122-E6FC6954DC81}" type="slidenum">
              <a:rPr lang="en-US" smtClean="0"/>
              <a:t>1</a:t>
            </a:fld>
            <a:endParaRPr lang="en-US"/>
          </a:p>
        </p:txBody>
      </p:sp>
    </p:spTree>
    <p:extLst>
      <p:ext uri="{BB962C8B-B14F-4D97-AF65-F5344CB8AC3E}">
        <p14:creationId xmlns:p14="http://schemas.microsoft.com/office/powerpoint/2010/main" val="4121821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24</a:t>
            </a:fld>
            <a:endParaRPr lang="en-US"/>
          </a:p>
        </p:txBody>
      </p:sp>
    </p:spTree>
    <p:extLst>
      <p:ext uri="{BB962C8B-B14F-4D97-AF65-F5344CB8AC3E}">
        <p14:creationId xmlns:p14="http://schemas.microsoft.com/office/powerpoint/2010/main" val="32121594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baseline="0" dirty="0" smtClean="0"/>
              <a:t>سال 1398 برآورد ای ست با استفاده از </a:t>
            </a:r>
            <a:r>
              <a:rPr lang="fa-IR" baseline="0" dirty="0" err="1" smtClean="0"/>
              <a:t>آماره</a:t>
            </a:r>
            <a:r>
              <a:rPr lang="fa-IR" baseline="0" dirty="0" smtClean="0"/>
              <a:t> های وزارت بهداشت: سامانه ایمان</a:t>
            </a:r>
          </a:p>
          <a:p>
            <a:r>
              <a:rPr lang="fa-IR" baseline="0" dirty="0" smtClean="0"/>
              <a:t>که این برآورد دامنه ای بین 1.050.000 تا 1.210.000 را نشان می دهد که ما بالاترین عدد را گرفته ایم</a:t>
            </a:r>
          </a:p>
          <a:p>
            <a:endParaRPr lang="fa-IR" dirty="0" smtClean="0"/>
          </a:p>
          <a:p>
            <a:r>
              <a:rPr lang="fa-IR" dirty="0" smtClean="0"/>
              <a:t>شکم جمعیتی دهه 60 در ابتدای</a:t>
            </a:r>
            <a:r>
              <a:rPr lang="fa-IR" baseline="0" dirty="0" smtClean="0"/>
              <a:t> دهه 90فرزند آوری خود را انجام داده است(بیضی قرمز)</a:t>
            </a:r>
          </a:p>
          <a:p>
            <a:r>
              <a:rPr lang="fa-IR" baseline="0" dirty="0" smtClean="0"/>
              <a:t> اگر جمعیت کشور را مدیریت نکنیم و اتفاق ویژه ای رخ ندهد، از این به بعد و حداقل تا 10 سال دیگر سالانه با کاهش تولدهای بین 7 تا 10 درصدی نسبت به سال قبل مواجه خواهیم بود(بیضی بنفش و پیکان بعد از آن)</a:t>
            </a:r>
            <a:endParaRPr lang="en-US" dirty="0" smtClean="0"/>
          </a:p>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25</a:t>
            </a:fld>
            <a:endParaRPr lang="en-US"/>
          </a:p>
        </p:txBody>
      </p:sp>
    </p:spTree>
    <p:extLst>
      <p:ext uri="{BB962C8B-B14F-4D97-AF65-F5344CB8AC3E}">
        <p14:creationId xmlns:p14="http://schemas.microsoft.com/office/powerpoint/2010/main" val="474722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baseline="0" dirty="0" smtClean="0"/>
              <a:t>سال 1398 برآورد ای ست با استفاده از </a:t>
            </a:r>
            <a:r>
              <a:rPr lang="fa-IR" baseline="0" dirty="0" err="1" smtClean="0"/>
              <a:t>آماره</a:t>
            </a:r>
            <a:r>
              <a:rPr lang="fa-IR" baseline="0" dirty="0" smtClean="0"/>
              <a:t> های وزارت بهداشت: سامانه ایمان</a:t>
            </a:r>
          </a:p>
          <a:p>
            <a:r>
              <a:rPr lang="fa-IR" baseline="0" dirty="0" smtClean="0"/>
              <a:t>که این برآورد دامنه ای بین 1.050.000 تا 1.210.000 را نشان می دهد که ما بالاترین عدد را گرفته ایم</a:t>
            </a:r>
          </a:p>
          <a:p>
            <a:endParaRPr lang="fa-IR" dirty="0" smtClean="0"/>
          </a:p>
          <a:p>
            <a:r>
              <a:rPr lang="fa-IR" dirty="0" smtClean="0"/>
              <a:t>شکم جمعیتی دهه 60 در ابتدای</a:t>
            </a:r>
            <a:r>
              <a:rPr lang="fa-IR" baseline="0" dirty="0" smtClean="0"/>
              <a:t> دهه 90فرزند آوری خود را انجام داده است(بیضی قرمز)</a:t>
            </a:r>
          </a:p>
          <a:p>
            <a:r>
              <a:rPr lang="fa-IR" baseline="0" dirty="0" smtClean="0"/>
              <a:t> اگر جمعیت کشور را مدیریت نکنیم و اتفاق ویژه ای رخ ندهد، از این به بعد و حداقل تا 10 سال دیگر سالانه با کاهش تولدهای بین 7 تا 10 درصدی نسبت به سال قبل مواجه خواهیم بود(بیضی بنفش و پیکان بعد از آن)</a:t>
            </a:r>
            <a:endParaRPr lang="en-US" dirty="0" smtClean="0"/>
          </a:p>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26</a:t>
            </a:fld>
            <a:endParaRPr lang="en-US"/>
          </a:p>
        </p:txBody>
      </p:sp>
    </p:spTree>
    <p:extLst>
      <p:ext uri="{BB962C8B-B14F-4D97-AF65-F5344CB8AC3E}">
        <p14:creationId xmlns:p14="http://schemas.microsoft.com/office/powerpoint/2010/main" val="3549432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به ترتیب</a:t>
            </a:r>
          </a:p>
          <a:p>
            <a:r>
              <a:rPr lang="fa-IR" dirty="0" smtClean="0"/>
              <a:t>دولت های شورای انقلاب،</a:t>
            </a:r>
            <a:r>
              <a:rPr lang="fa-IR" baseline="0" dirty="0" smtClean="0"/>
              <a:t> شهید رجائی، شهید باهنر:1357 تا 1360: رنگ آجری</a:t>
            </a:r>
          </a:p>
          <a:p>
            <a:r>
              <a:rPr lang="fa-IR" baseline="0" dirty="0" smtClean="0"/>
              <a:t>دولت </a:t>
            </a:r>
            <a:r>
              <a:rPr lang="fa-IR" baseline="0" dirty="0" err="1" smtClean="0"/>
              <a:t>میرحسین</a:t>
            </a:r>
            <a:r>
              <a:rPr lang="fa-IR" baseline="0" dirty="0" smtClean="0"/>
              <a:t> موسوی: 1361تا1364 و سپس1365 تا 1368: رنگ سبز</a:t>
            </a:r>
          </a:p>
          <a:p>
            <a:r>
              <a:rPr lang="fa-IR" baseline="0" dirty="0" smtClean="0"/>
              <a:t>دولت هاشمی رفسنجانی 1369 تا 1372 و 1372 تا 1376: رنگ آبی</a:t>
            </a:r>
          </a:p>
          <a:p>
            <a:r>
              <a:rPr lang="fa-IR" baseline="0" dirty="0" smtClean="0"/>
              <a:t>دولت سید محمد خاتمی:1377 تا 1380 و 1381 تا 1384: رنگ قرمز</a:t>
            </a:r>
          </a:p>
          <a:p>
            <a:r>
              <a:rPr lang="fa-IR" baseline="0" dirty="0" smtClean="0"/>
              <a:t>دولت محمود احمدی نژاد: 1385 تا 1388 و 1389 تا 1392: رنگ قهوه ای</a:t>
            </a:r>
          </a:p>
          <a:p>
            <a:r>
              <a:rPr lang="fa-IR" baseline="0" dirty="0" smtClean="0"/>
              <a:t>دولت حسن روحانی: 1393 تا 1396 و بعد سالهای 1397 و 1398</a:t>
            </a:r>
          </a:p>
          <a:p>
            <a:endParaRPr lang="fa-IR" baseline="0" dirty="0" smtClean="0"/>
          </a:p>
          <a:p>
            <a:r>
              <a:rPr lang="fa-IR" baseline="0" dirty="0" smtClean="0"/>
              <a:t>سال 1398 برآورد ای ست با استفاده از </a:t>
            </a:r>
            <a:r>
              <a:rPr lang="fa-IR" baseline="0" dirty="0" err="1" smtClean="0"/>
              <a:t>آماره</a:t>
            </a:r>
            <a:r>
              <a:rPr lang="fa-IR" baseline="0" dirty="0" smtClean="0"/>
              <a:t> های وزارت بهداشت: سامانه ایمان</a:t>
            </a:r>
          </a:p>
          <a:p>
            <a:r>
              <a:rPr lang="fa-IR" baseline="0" dirty="0" smtClean="0"/>
              <a:t>که این برآورد دامنه ای بین 1.180.000 تا 1.250.000 را نشان می دهد که ما بالاترین عدد را گرفته ایم.</a:t>
            </a:r>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28</a:t>
            </a:fld>
            <a:endParaRPr lang="en-US"/>
          </a:p>
        </p:txBody>
      </p:sp>
    </p:spTree>
    <p:extLst>
      <p:ext uri="{BB962C8B-B14F-4D97-AF65-F5344CB8AC3E}">
        <p14:creationId xmlns:p14="http://schemas.microsoft.com/office/powerpoint/2010/main" val="1000348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normAutofit/>
          </a:bodyPr>
          <a:lstStyle/>
          <a:p>
            <a:r>
              <a:rPr lang="fa-IR" dirty="0" smtClean="0"/>
              <a:t>کاهش</a:t>
            </a:r>
            <a:r>
              <a:rPr lang="fa-IR" baseline="0" dirty="0" smtClean="0"/>
              <a:t> 38.25% ازدواج در کشور در فاصله 8 ساله 89 تا 97</a:t>
            </a:r>
            <a:endParaRPr lang="fa-IR" dirty="0"/>
          </a:p>
        </p:txBody>
      </p:sp>
      <p:sp>
        <p:nvSpPr>
          <p:cNvPr id="4" name="Slide Number Placeholder 3"/>
          <p:cNvSpPr>
            <a:spLocks noGrp="1"/>
          </p:cNvSpPr>
          <p:nvPr>
            <p:ph type="sldNum" sz="quarter" idx="10"/>
          </p:nvPr>
        </p:nvSpPr>
        <p:spPr/>
        <p:txBody>
          <a:bodyPr/>
          <a:lstStyle/>
          <a:p>
            <a:fld id="{736E9482-4669-4975-A148-E7D396D0596E}" type="slidenum">
              <a:rPr lang="fa-IR" smtClean="0"/>
              <a:pPr/>
              <a:t>31</a:t>
            </a:fld>
            <a:endParaRPr lang="fa-IR"/>
          </a:p>
        </p:txBody>
      </p:sp>
    </p:spTree>
    <p:extLst>
      <p:ext uri="{BB962C8B-B14F-4D97-AF65-F5344CB8AC3E}">
        <p14:creationId xmlns:p14="http://schemas.microsoft.com/office/powerpoint/2010/main" val="2746242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736E9482-4669-4975-A148-E7D396D0596E}" type="slidenum">
              <a:rPr lang="fa-IR" smtClean="0"/>
              <a:pPr/>
              <a:t>32</a:t>
            </a:fld>
            <a:endParaRPr lang="fa-IR"/>
          </a:p>
        </p:txBody>
      </p:sp>
    </p:spTree>
    <p:extLst>
      <p:ext uri="{BB962C8B-B14F-4D97-AF65-F5344CB8AC3E}">
        <p14:creationId xmlns:p14="http://schemas.microsoft.com/office/powerpoint/2010/main" val="3551519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Bef>
                <a:spcPts val="900"/>
              </a:spcBef>
            </a:pP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روند تغییرات میانگین سن ازدواج مردان و زنان </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طی سال‌های 1385 تا 1395</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 به‌طور نسبی</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 افزایشی </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بوده است .</a:t>
            </a:r>
          </a:p>
          <a:p>
            <a:pPr algn="just" rtl="1">
              <a:lnSpc>
                <a:spcPct val="107000"/>
              </a:lnSpc>
              <a:spcBef>
                <a:spcPts val="900"/>
              </a:spcBef>
            </a:pP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شیب افزایش </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این شاخص</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 برای زنان </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در سالهای اخیر </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بیشتر از مردان </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بوده است. </a:t>
            </a:r>
          </a:p>
          <a:p>
            <a:pPr algn="just" rtl="1">
              <a:lnSpc>
                <a:spcPct val="107000"/>
              </a:lnSpc>
              <a:spcBef>
                <a:spcPts val="900"/>
              </a:spcBef>
            </a:pP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در سال </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1395</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 میانگین سن ازدواج </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مردان به 28.3 سال </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و میانگین سن ازدواج </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زنان به 24.1 سال </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رسیده است.</a:t>
            </a:r>
            <a:endParaRPr lang="en-US" altLang="fa-IR" b="1" dirty="0" smtClean="0">
              <a:solidFill>
                <a:srgbClr val="002060"/>
              </a:solidFill>
              <a:latin typeface="Cambria Math" panose="02040503050406030204" pitchFamily="18" charset="0"/>
              <a:ea typeface="Cambria Math" panose="02040503050406030204" pitchFamily="18" charset="0"/>
              <a:cs typeface="B Titr" panose="00000700000000000000" pitchFamily="2" charset="-78"/>
            </a:endParaRPr>
          </a:p>
          <a:p>
            <a:pPr algn="just" rtl="1">
              <a:lnSpc>
                <a:spcPct val="107000"/>
              </a:lnSpc>
            </a:pP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*در </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سال 1396، </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میانگین سن ازدواج </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مردان 29.2 سال </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و میانگین سن ازدواج </a:t>
            </a:r>
            <a:r>
              <a:rPr lang="fa-IR" altLang="fa-IR" b="1" dirty="0" smtClean="0">
                <a:solidFill>
                  <a:srgbClr val="FF0000"/>
                </a:solidFill>
                <a:latin typeface="Cambria Math" panose="02040503050406030204" pitchFamily="18" charset="0"/>
                <a:ea typeface="Cambria Math" panose="02040503050406030204" pitchFamily="18" charset="0"/>
                <a:cs typeface="B Lotus" panose="00000400000000000000" pitchFamily="2" charset="-78"/>
              </a:rPr>
              <a:t>زنان 24.3 سال </a:t>
            </a:r>
            <a:r>
              <a:rPr lang="fa-IR" altLang="fa-IR" b="1" dirty="0" smtClean="0">
                <a:solidFill>
                  <a:srgbClr val="002060"/>
                </a:solidFill>
                <a:latin typeface="Cambria Math" panose="02040503050406030204" pitchFamily="18" charset="0"/>
                <a:ea typeface="Cambria Math" panose="02040503050406030204" pitchFamily="18" charset="0"/>
                <a:cs typeface="B Lotus" panose="00000400000000000000" pitchFamily="2" charset="-78"/>
              </a:rPr>
              <a:t>بوده است.</a:t>
            </a:r>
            <a:endParaRPr lang="en-US" altLang="fa-IR" b="1" dirty="0" smtClean="0">
              <a:solidFill>
                <a:srgbClr val="002060"/>
              </a:solidFill>
              <a:latin typeface="Cambria Math" panose="02040503050406030204" pitchFamily="18" charset="0"/>
              <a:ea typeface="Cambria Math" panose="02040503050406030204" pitchFamily="18" charset="0"/>
              <a:cs typeface="B Titr" panose="00000700000000000000" pitchFamily="2" charset="-78"/>
            </a:endParaRPr>
          </a:p>
          <a:p>
            <a:pPr algn="r" rtl="1"/>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34</a:t>
            </a:fld>
            <a:endParaRPr lang="en-US"/>
          </a:p>
        </p:txBody>
      </p:sp>
    </p:spTree>
    <p:extLst>
      <p:ext uri="{BB962C8B-B14F-4D97-AF65-F5344CB8AC3E}">
        <p14:creationId xmlns:p14="http://schemas.microsoft.com/office/powerpoint/2010/main" val="2513911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normAutofit/>
          </a:bodyPr>
          <a:lstStyle/>
          <a:p>
            <a:r>
              <a:rPr lang="fa-IR" dirty="0" smtClean="0"/>
              <a:t>افزایش 75 درصدی طلاق در بازه 10 ساله86 تا 97</a:t>
            </a:r>
            <a:endParaRPr lang="fa-IR" dirty="0"/>
          </a:p>
        </p:txBody>
      </p:sp>
      <p:sp>
        <p:nvSpPr>
          <p:cNvPr id="4" name="Slide Number Placeholder 3"/>
          <p:cNvSpPr>
            <a:spLocks noGrp="1"/>
          </p:cNvSpPr>
          <p:nvPr>
            <p:ph type="sldNum" sz="quarter" idx="10"/>
          </p:nvPr>
        </p:nvSpPr>
        <p:spPr/>
        <p:txBody>
          <a:bodyPr/>
          <a:lstStyle/>
          <a:p>
            <a:fld id="{736E9482-4669-4975-A148-E7D396D0596E}" type="slidenum">
              <a:rPr lang="fa-IR" smtClean="0"/>
              <a:pPr/>
              <a:t>35</a:t>
            </a:fld>
            <a:endParaRPr lang="fa-IR"/>
          </a:p>
        </p:txBody>
      </p:sp>
    </p:spTree>
    <p:extLst>
      <p:ext uri="{BB962C8B-B14F-4D97-AF65-F5344CB8AC3E}">
        <p14:creationId xmlns:p14="http://schemas.microsoft.com/office/powerpoint/2010/main" val="3886612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normAutofit/>
          </a:bodyPr>
          <a:lstStyle/>
          <a:p>
            <a:r>
              <a:rPr lang="fa-IR" dirty="0" smtClean="0"/>
              <a:t>افزایش 75 درصدی طلاق در بازه 10 ساله86 تا 97</a:t>
            </a:r>
            <a:endParaRPr lang="fa-IR" dirty="0"/>
          </a:p>
        </p:txBody>
      </p:sp>
      <p:sp>
        <p:nvSpPr>
          <p:cNvPr id="4" name="Slide Number Placeholder 3"/>
          <p:cNvSpPr>
            <a:spLocks noGrp="1"/>
          </p:cNvSpPr>
          <p:nvPr>
            <p:ph type="sldNum" sz="quarter" idx="10"/>
          </p:nvPr>
        </p:nvSpPr>
        <p:spPr/>
        <p:txBody>
          <a:bodyPr/>
          <a:lstStyle/>
          <a:p>
            <a:fld id="{736E9482-4669-4975-A148-E7D396D0596E}" type="slidenum">
              <a:rPr lang="fa-IR" smtClean="0"/>
              <a:pPr/>
              <a:t>36</a:t>
            </a:fld>
            <a:endParaRPr lang="fa-IR"/>
          </a:p>
        </p:txBody>
      </p:sp>
    </p:spTree>
    <p:extLst>
      <p:ext uri="{BB962C8B-B14F-4D97-AF65-F5344CB8AC3E}">
        <p14:creationId xmlns:p14="http://schemas.microsoft.com/office/powerpoint/2010/main" val="2828056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9AA7DF-4052-4D63-968A-21A9C4AA4C60}" type="slidenum">
              <a:rPr lang="en-US" smtClean="0"/>
              <a:t>38</a:t>
            </a:fld>
            <a:endParaRPr lang="en-US" dirty="0"/>
          </a:p>
        </p:txBody>
      </p:sp>
    </p:spTree>
    <p:extLst>
      <p:ext uri="{BB962C8B-B14F-4D97-AF65-F5344CB8AC3E}">
        <p14:creationId xmlns:p14="http://schemas.microsoft.com/office/powerpoint/2010/main" val="4127370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171450" indent="-171450" algn="r" rtl="1">
              <a:buFont typeface="Wingdings" panose="05000000000000000000" pitchFamily="2" charset="2"/>
              <a:buChar char="ü"/>
            </a:pPr>
            <a:r>
              <a:rPr lang="fa-IR" dirty="0" smtClean="0"/>
              <a:t>اطلاعات بر مبنای نتایج </a:t>
            </a:r>
            <a:r>
              <a:rPr lang="fa-IR" dirty="0" err="1" smtClean="0"/>
              <a:t>سرشماری</a:t>
            </a:r>
            <a:r>
              <a:rPr lang="fa-IR" dirty="0" smtClean="0"/>
              <a:t> مرکز آمار طی دوره های 5 ساله</a:t>
            </a:r>
            <a:r>
              <a:rPr lang="fa-IR" baseline="0" dirty="0" smtClean="0"/>
              <a:t> می باشد. لازم به ذکر است که برای فاصله زمانی 75 تا 85 فاصله </a:t>
            </a:r>
            <a:r>
              <a:rPr lang="fa-IR" baseline="0" dirty="0" err="1" smtClean="0"/>
              <a:t>سرشماری</a:t>
            </a:r>
            <a:r>
              <a:rPr lang="fa-IR" baseline="0" dirty="0" smtClean="0"/>
              <a:t> 10 ساله است.(70-65*75-70*85-75*90-85*</a:t>
            </a:r>
            <a:r>
              <a:rPr lang="fa-IR" dirty="0" smtClean="0"/>
              <a:t> 95-90</a:t>
            </a:r>
            <a:r>
              <a:rPr lang="fa-IR" baseline="0" dirty="0" smtClean="0"/>
              <a:t> )</a:t>
            </a:r>
          </a:p>
          <a:p>
            <a:pPr marL="171450" indent="-171450" algn="r" rtl="1">
              <a:buFont typeface="Wingdings" panose="05000000000000000000" pitchFamily="2" charset="2"/>
              <a:buChar char="ü"/>
            </a:pPr>
            <a:r>
              <a:rPr lang="fa-IR" baseline="0" dirty="0" smtClean="0"/>
              <a:t>طی این دوره زمانی سی ساله (95-65) 30481260 نفر به جمعیت کشور اضافه شده است. </a:t>
            </a:r>
          </a:p>
          <a:p>
            <a:pPr marL="171450" indent="-171450" algn="r" rtl="1">
              <a:buFont typeface="Wingdings" panose="05000000000000000000" pitchFamily="2" charset="2"/>
              <a:buChar char="ü"/>
            </a:pPr>
            <a:r>
              <a:rPr lang="fa-IR" baseline="0" dirty="0" smtClean="0"/>
              <a:t>در فاصله </a:t>
            </a:r>
            <a:r>
              <a:rPr lang="fa-IR" baseline="0" dirty="0" err="1" smtClean="0"/>
              <a:t>سالهی</a:t>
            </a:r>
            <a:r>
              <a:rPr lang="fa-IR" baseline="0" dirty="0" smtClean="0"/>
              <a:t> 95-90 با متوسط رشد سالانه جمعیت 1.24 درصدی به طور متوسط سالانه 955320 نفر به جمعیت کشور اضافه نموده است.</a:t>
            </a:r>
          </a:p>
          <a:p>
            <a:pPr marL="171450" indent="-171450" algn="r" rtl="1">
              <a:buFont typeface="Wingdings" panose="05000000000000000000" pitchFamily="2" charset="2"/>
              <a:buChar char="ü"/>
            </a:pPr>
            <a:r>
              <a:rPr lang="fa-IR" baseline="0" dirty="0" smtClean="0"/>
              <a:t>رشد منفی در روستا ها به دلیل مهاجرت از روستا به </a:t>
            </a:r>
            <a:r>
              <a:rPr lang="fa-IR" baseline="0" dirty="0" err="1" smtClean="0"/>
              <a:t>شهراست</a:t>
            </a:r>
            <a:r>
              <a:rPr lang="fa-IR" baseline="0" dirty="0" smtClean="0"/>
              <a:t>. تنها در فاصله ده سال 85 تا 95 تعداد مهاجران از روستا به شهر در کشور 17274692 نفر بوده است. </a:t>
            </a:r>
          </a:p>
          <a:p>
            <a:pPr marL="171450" indent="-171450" algn="r" rtl="1">
              <a:buFont typeface="Wingdings" panose="05000000000000000000" pitchFamily="2" charset="2"/>
              <a:buChar char="ü"/>
            </a:pPr>
            <a:r>
              <a:rPr lang="fa-IR" baseline="0" dirty="0" smtClean="0"/>
              <a:t>مقایسه روند رشد جمعیت در دو دهه اخیر بیانگر کاهش در سرعت این شاخص دارد. به عبارتی اطلاعات نشان می دهد، میزان 20% کاهش سالانه رشد جمعیت در فاصله 85-90 به 3% کاهش در فاصله 95-90 نزول یافته است. البته این روند از سال 1395 تا 98 شدت گرفته است.</a:t>
            </a:r>
          </a:p>
          <a:p>
            <a:pPr marL="171450" indent="-171450" algn="r" rtl="1">
              <a:buFont typeface="Wingdings" panose="05000000000000000000" pitchFamily="2" charset="2"/>
              <a:buChar char="ü"/>
            </a:pPr>
            <a:endParaRPr lang="en-US" dirty="0"/>
          </a:p>
        </p:txBody>
      </p:sp>
      <p:sp>
        <p:nvSpPr>
          <p:cNvPr id="4" name="Slide Number Placeholder 3"/>
          <p:cNvSpPr>
            <a:spLocks noGrp="1"/>
          </p:cNvSpPr>
          <p:nvPr>
            <p:ph type="sldNum" sz="quarter" idx="10"/>
          </p:nvPr>
        </p:nvSpPr>
        <p:spPr/>
        <p:txBody>
          <a:bodyPr/>
          <a:lstStyle/>
          <a:p>
            <a:fld id="{1D6084C3-EF39-4C38-A1F5-AD8D33B63D18}" type="slidenum">
              <a:rPr lang="en-US" smtClean="0"/>
              <a:t>10</a:t>
            </a:fld>
            <a:endParaRPr lang="en-US"/>
          </a:p>
        </p:txBody>
      </p:sp>
    </p:spTree>
    <p:extLst>
      <p:ext uri="{BB962C8B-B14F-4D97-AF65-F5344CB8AC3E}">
        <p14:creationId xmlns:p14="http://schemas.microsoft.com/office/powerpoint/2010/main" val="124941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cs typeface="Arial" panose="020B0604020202020204" pitchFamily="34" charset="0"/>
            </a:endParaRP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8939810-4F1E-49B5-BB34-8F0D20554964}" type="slidenum">
              <a:rPr lang="fa-IR" altLang="en-US" smtClean="0">
                <a:latin typeface="Calibri" panose="020F0502020204030204" pitchFamily="34" charset="0"/>
                <a:cs typeface="Times New  Roman"/>
              </a:rPr>
              <a:pPr/>
              <a:t>39</a:t>
            </a:fld>
            <a:endParaRPr lang="fa-IR" altLang="en-US" smtClean="0">
              <a:latin typeface="Calibri" panose="020F0502020204030204" pitchFamily="34" charset="0"/>
              <a:cs typeface="Times New  Roman"/>
            </a:endParaRPr>
          </a:p>
        </p:txBody>
      </p:sp>
    </p:spTree>
    <p:extLst>
      <p:ext uri="{BB962C8B-B14F-4D97-AF65-F5344CB8AC3E}">
        <p14:creationId xmlns:p14="http://schemas.microsoft.com/office/powerpoint/2010/main" val="11938998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187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a-IR" dirty="0" smtClean="0"/>
              <a:t>حدود</a:t>
            </a:r>
            <a:r>
              <a:rPr lang="fa-IR" baseline="0" dirty="0" smtClean="0"/>
              <a:t> 50% از طلاق های کشور</a:t>
            </a:r>
            <a:r>
              <a:rPr lang="fa-IR" dirty="0" smtClean="0"/>
              <a:t> در 5 سال اول رخ می دهد</a:t>
            </a:r>
          </a:p>
        </p:txBody>
      </p:sp>
      <p:sp>
        <p:nvSpPr>
          <p:cNvPr id="118788" name="Slide Number Placeholder 3"/>
          <p:cNvSpPr>
            <a:spLocks noGrp="1"/>
          </p:cNvSpPr>
          <p:nvPr>
            <p:ph type="sldNum" sz="quarter" idx="5"/>
          </p:nvPr>
        </p:nvSpPr>
        <p:spPr bwMode="auto">
          <a:noFill/>
          <a:ln>
            <a:miter lim="800000"/>
            <a:headEnd/>
            <a:tailEnd/>
          </a:ln>
        </p:spPr>
        <p:txBody>
          <a:bodyPr/>
          <a:lstStyle/>
          <a:p>
            <a:fld id="{6B89C424-ECF0-4F9B-916B-0874A5EA0158}" type="slidenum">
              <a:rPr lang="en-US" smtClean="0">
                <a:solidFill>
                  <a:srgbClr val="000000"/>
                </a:solidFill>
              </a:rPr>
              <a:pPr/>
              <a:t>41</a:t>
            </a:fld>
            <a:endParaRPr lang="en-US" smtClean="0">
              <a:solidFill>
                <a:srgbClr val="000000"/>
              </a:solidFill>
            </a:endParaRPr>
          </a:p>
        </p:txBody>
      </p:sp>
    </p:spTree>
    <p:extLst>
      <p:ext uri="{BB962C8B-B14F-4D97-AF65-F5344CB8AC3E}">
        <p14:creationId xmlns:p14="http://schemas.microsoft.com/office/powerpoint/2010/main" val="1850760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algn="r" rtl="1"/>
            <a:r>
              <a:rPr lang="fa-IR" dirty="0" smtClean="0"/>
              <a:t>مقایسه در صد مردان</a:t>
            </a:r>
            <a:r>
              <a:rPr lang="fa-IR" baseline="0" dirty="0" smtClean="0"/>
              <a:t> همسر دار نشان میدهد طی  10 سال 85 تا 95 حدود ده درصد به مردان دارای همسر افزوده شده ست. و 9 در صد از افراد هرگز ازدواج نکرده کم گردیده است.</a:t>
            </a:r>
          </a:p>
          <a:p>
            <a:pPr algn="r" rtl="1"/>
            <a:r>
              <a:rPr lang="fa-IR" baseline="0" dirty="0" smtClean="0"/>
              <a:t>گرچه متاسفانه درصد طلاق طی این ده سال بیش از دو برابر شده است.</a:t>
            </a:r>
            <a:endParaRPr lang="en-US" dirty="0"/>
          </a:p>
        </p:txBody>
      </p:sp>
      <p:sp>
        <p:nvSpPr>
          <p:cNvPr id="4" name="Slide Number Placeholder 3"/>
          <p:cNvSpPr>
            <a:spLocks noGrp="1"/>
          </p:cNvSpPr>
          <p:nvPr>
            <p:ph type="sldNum" sz="quarter" idx="10"/>
          </p:nvPr>
        </p:nvSpPr>
        <p:spPr/>
        <p:txBody>
          <a:bodyPr/>
          <a:lstStyle/>
          <a:p>
            <a:fld id="{1D6084C3-EF39-4C38-A1F5-AD8D33B63D18}" type="slidenum">
              <a:rPr lang="en-US" smtClean="0"/>
              <a:t>43</a:t>
            </a:fld>
            <a:endParaRPr lang="en-US"/>
          </a:p>
        </p:txBody>
      </p:sp>
    </p:spTree>
    <p:extLst>
      <p:ext uri="{BB962C8B-B14F-4D97-AF65-F5344CB8AC3E}">
        <p14:creationId xmlns:p14="http://schemas.microsoft.com/office/powerpoint/2010/main" val="5589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fa-IR" altLang="fa-IR" b="1" dirty="0" smtClean="0">
                <a:solidFill>
                  <a:srgbClr val="002060"/>
                </a:solidFill>
                <a:latin typeface="Calibri" panose="020F0502020204030204" pitchFamily="34" charset="0"/>
                <a:ea typeface="Calibri" panose="020F0502020204030204" pitchFamily="34" charset="0"/>
                <a:cs typeface="B Nazanin" panose="00000400000000000000" pitchFamily="2" charset="-78"/>
              </a:rPr>
              <a:t>اکثر قریب به اتفاق مردان میانسال و سالمند در وضعیت دارای همسر هستند .</a:t>
            </a:r>
          </a:p>
          <a:p>
            <a:pPr algn="just" rtl="1"/>
            <a:r>
              <a:rPr lang="fa-IR" altLang="fa-IR" b="1" dirty="0" smtClean="0">
                <a:solidFill>
                  <a:srgbClr val="002060"/>
                </a:solidFill>
                <a:latin typeface="Calibri" panose="020F0502020204030204" pitchFamily="34" charset="0"/>
                <a:ea typeface="Calibri" panose="020F0502020204030204" pitchFamily="34" charset="0"/>
                <a:cs typeface="B Nazanin" panose="00000400000000000000" pitchFamily="2" charset="-78"/>
              </a:rPr>
              <a:t>تنها 9.6 درصد مردان بالای 65 سال در وضعیت فوت همسر هستند. </a:t>
            </a:r>
          </a:p>
          <a:p>
            <a:pPr algn="just" rtl="1"/>
            <a:r>
              <a:rPr lang="fa-IR" altLang="fa-IR" b="1" dirty="0" smtClean="0">
                <a:solidFill>
                  <a:srgbClr val="002060"/>
                </a:solidFill>
                <a:latin typeface="Calibri" panose="020F0502020204030204" pitchFamily="34" charset="0"/>
                <a:ea typeface="Calibri" panose="020F0502020204030204" pitchFamily="34" charset="0"/>
                <a:cs typeface="B Nazanin" panose="00000400000000000000" pitchFamily="2" charset="-78"/>
              </a:rPr>
              <a:t>بیشترین درصد وضعیت طلاق یعنی2.1 درصد، در مورد مردان 35 تا 39 ساله است</a:t>
            </a:r>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44</a:t>
            </a:fld>
            <a:endParaRPr lang="en-US"/>
          </a:p>
        </p:txBody>
      </p:sp>
    </p:spTree>
    <p:extLst>
      <p:ext uri="{BB962C8B-B14F-4D97-AF65-F5344CB8AC3E}">
        <p14:creationId xmlns:p14="http://schemas.microsoft.com/office/powerpoint/2010/main" val="25475021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algn="r" rtl="1"/>
            <a:r>
              <a:rPr lang="fa-IR" dirty="0" smtClean="0"/>
              <a:t>مقایسه در صد زنان</a:t>
            </a:r>
            <a:r>
              <a:rPr lang="fa-IR" baseline="0" dirty="0" smtClean="0"/>
              <a:t> همسر دار نشان میدهد طی  10 سال 85 تا 95 حدود 8 درصد به زنان دارای همسر افزوده شده ست. و 9 در صد از افراد هرگز ازدواج نکرده کم گردیده است.</a:t>
            </a:r>
          </a:p>
          <a:p>
            <a:pPr algn="r" rtl="1"/>
            <a:r>
              <a:rPr lang="fa-IR" baseline="0" dirty="0" smtClean="0"/>
              <a:t>گرچه متاسفانه درصد طلاق طی این ده سال بیش از دو برابر شده است.</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1D6084C3-EF39-4C38-A1F5-AD8D33B63D18}" type="slidenum">
              <a:rPr lang="en-US" smtClean="0"/>
              <a:t>45</a:t>
            </a:fld>
            <a:endParaRPr lang="en-US"/>
          </a:p>
        </p:txBody>
      </p:sp>
    </p:spTree>
    <p:extLst>
      <p:ext uri="{BB962C8B-B14F-4D97-AF65-F5344CB8AC3E}">
        <p14:creationId xmlns:p14="http://schemas.microsoft.com/office/powerpoint/2010/main" val="113303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fa-IR" altLang="fa-IR" b="1" dirty="0" smtClean="0">
                <a:solidFill>
                  <a:srgbClr val="002060"/>
                </a:solidFill>
                <a:latin typeface="B Lotus" panose="00000400000000000000" pitchFamily="2" charset="-78"/>
                <a:ea typeface="Calibri" panose="020F0502020204030204" pitchFamily="34" charset="0"/>
                <a:cs typeface="B Nazanin" panose="00000400000000000000" pitchFamily="2" charset="-78"/>
              </a:rPr>
              <a:t>1.3 درصد زنان 10-14 ساله  و 21 درصد زنان 15-19 ساله دارای همسر هستند. </a:t>
            </a:r>
          </a:p>
          <a:p>
            <a:pPr algn="just" rtl="1"/>
            <a:r>
              <a:rPr lang="fa-IR" altLang="fa-IR" b="1" dirty="0" smtClean="0">
                <a:solidFill>
                  <a:srgbClr val="002060"/>
                </a:solidFill>
                <a:latin typeface="B Lotus" panose="00000400000000000000" pitchFamily="2" charset="-78"/>
                <a:ea typeface="Calibri" panose="020F0502020204030204" pitchFamily="34" charset="0"/>
                <a:cs typeface="B Nazanin" panose="00000400000000000000" pitchFamily="2" charset="-78"/>
              </a:rPr>
              <a:t>این وضعیت در گروههای سنی بالاتر بتدریج افزایش می یابد و نقطه اوج آن در زنان 40-49 ساله که 86.7 درصد آنان دارای همسر هستند. اما از آن پس در گروههای سنی بالاتر، نسبت زنان دارای همسر کاهش یافته بطوریکه تنها 44.7 درصد زنان بالای 65 سال دارای همسر هستند و 53.1 درصد آنان بیوه می باشند. پدیده زنانه شدن سالمندی بخوبی در قسمت قرمز شکل در</a:t>
            </a:r>
            <a:r>
              <a:rPr lang="fa-IR" altLang="fa-IR" b="1" baseline="0" dirty="0" smtClean="0">
                <a:solidFill>
                  <a:srgbClr val="002060"/>
                </a:solidFill>
                <a:latin typeface="B Lotus" panose="00000400000000000000" pitchFamily="2" charset="-78"/>
                <a:ea typeface="Calibri" panose="020F0502020204030204" pitchFamily="34" charset="0"/>
                <a:cs typeface="B Nazanin" panose="00000400000000000000" pitchFamily="2" charset="-78"/>
              </a:rPr>
              <a:t> مقایسه با منحنی مردان، قابل مشاهده است.</a:t>
            </a:r>
            <a:endParaRPr lang="fa-IR" altLang="fa-IR" b="1" dirty="0" smtClean="0">
              <a:solidFill>
                <a:srgbClr val="002060"/>
              </a:solidFill>
              <a:latin typeface="B Lotus" panose="00000400000000000000" pitchFamily="2" charset="-78"/>
              <a:ea typeface="Calibri" panose="020F0502020204030204" pitchFamily="34" charset="0"/>
              <a:cs typeface="B Nazanin" panose="00000400000000000000" pitchFamily="2" charset="-78"/>
            </a:endParaRPr>
          </a:p>
          <a:p>
            <a:pPr algn="just" rtl="1"/>
            <a:r>
              <a:rPr lang="fa-IR" altLang="fa-IR" b="1" dirty="0" smtClean="0">
                <a:solidFill>
                  <a:srgbClr val="002060"/>
                </a:solidFill>
                <a:latin typeface="B Lotus" panose="00000400000000000000" pitchFamily="2" charset="-78"/>
                <a:ea typeface="Calibri" panose="020F0502020204030204" pitchFamily="34" charset="0"/>
                <a:cs typeface="B Nazanin" panose="00000400000000000000" pitchFamily="2" charset="-78"/>
              </a:rPr>
              <a:t>بالاترین نسبت وضعیت طلاق  یعنی 3.5 درصد مربوط به زنان گروه سنی 35-39 ساله است.   </a:t>
            </a:r>
            <a:endParaRPr lang="en-US" altLang="fa-IR" b="1" dirty="0" smtClean="0">
              <a:solidFill>
                <a:srgbClr val="002060"/>
              </a:solidFill>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46</a:t>
            </a:fld>
            <a:endParaRPr lang="en-US"/>
          </a:p>
        </p:txBody>
      </p:sp>
    </p:spTree>
    <p:extLst>
      <p:ext uri="{BB962C8B-B14F-4D97-AF65-F5344CB8AC3E}">
        <p14:creationId xmlns:p14="http://schemas.microsoft.com/office/powerpoint/2010/main" val="11991460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48</a:t>
            </a:fld>
            <a:endParaRPr lang="en-US"/>
          </a:p>
        </p:txBody>
      </p:sp>
    </p:spTree>
    <p:extLst>
      <p:ext uri="{BB962C8B-B14F-4D97-AF65-F5344CB8AC3E}">
        <p14:creationId xmlns:p14="http://schemas.microsoft.com/office/powerpoint/2010/main" val="2828570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51</a:t>
            </a:fld>
            <a:endParaRPr lang="en-US"/>
          </a:p>
        </p:txBody>
      </p:sp>
    </p:spTree>
    <p:extLst>
      <p:ext uri="{BB962C8B-B14F-4D97-AF65-F5344CB8AC3E}">
        <p14:creationId xmlns:p14="http://schemas.microsoft.com/office/powerpoint/2010/main" val="616293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fa-IR" dirty="0" smtClean="0">
                <a:effectLst/>
              </a:rPr>
              <a:t>طبق «نظریه اول گذار جمعيتي» که تحولات حجم، رشد و ساختار سنی جمعیت جوامع را تبیین می‌کند، در ایران این گذار به مرحله سوم یعنی کاهش توأم نرخ باروری و نرخ مرگ و میر رسیده و ساختار سنی جمعیت در مرحله میانسالی قرار گرفته است. در چنین شرایطی، با رسیدن سهم جمعیت مولّد یا بالقوه فعال از نظر اقتصادی (سهم جمعیت ١٥ تا ٦٤ ساله) به میزان‌های حداکثری خود یعنی حدود ٧٠ درصد کل جمعیت کشور، «پنجره فرصت جمعیتی» در ایران فراهم گردیده و به فعل در آمدن این فرصت، مستلزم توجه ویژه به نقش تغییرات ساختار سنی در «چرخه عمر اقتصادی» و سیاست‌گذاری و برنامه‌ریزی شایسته برای بهره‌گیری هر چه بیشتر از آن است. طبق بررسی‌های صورت گرفته، فاز پنجره جمعیتی در ایران حدوداً از دهه ١٣٨٠ آغاز شده و تا حدود دهه ١٤٣٠ ادامه خواهد یافت.</a:t>
            </a:r>
          </a:p>
          <a:p>
            <a:pPr algn="just" rtl="1"/>
            <a:r>
              <a:rPr lang="fa-IR" dirty="0" smtClean="0">
                <a:effectLst/>
              </a:rPr>
              <a:t>میزان تأثیرپذیری رشد اقتصادی از این تغییرات ساختار سنی جمعیت (با فرض ثابت بودن تأثیر سایر عوامل)، «سود جمعیتی» نامیده می‌شود که از پروفایل انتقالات اقتصادی نسلی یا به عبارت دیگر از اندازه‌گیری جریان‌های دریافتی و پرداختی انتقالات بین نسل‌ها به دست می‌آید. این پروفایل تا کنون با اجرای پروژه «حساب‌های ملی انتقالات» در بیش از ٦٠ کشور دنیا از جمله ایران به دست آمده و به طور خلاصه نشان می‌دهد که به طور متوسط هر فرد در یک سن معیّن چه میزان تولید، مصرف، به اشتراک‌گذاری منابع و پس‌انداز برای آینده انجام می‌دهد و نهایتاً در مجموع کل جمعیت، در چه دوره زمانی، سوددهی جمعیتی، مثبت و در چه دوره زمانی این سوددهی منفی است.</a:t>
            </a:r>
          </a:p>
          <a:p>
            <a:pPr algn="just" rtl="1"/>
            <a:r>
              <a:rPr lang="fa-IR" dirty="0" smtClean="0">
                <a:effectLst/>
              </a:rPr>
              <a:t>سود جمعیتی طی دو مرحله اتفاق می‌افتد که «سود جمعیتی اول» به دورانِ به حداکثر رسیدن نیروی کار و رشد مثبت «نسبت حمایت» مرتبط است و «سود جمعیتی دوم» به افزایش «بهره‌وریِ نیروی کار» و دورانِ سالمندی جمعیت و افزایش انگیزه پس‌انداز در میان این بخش از جمعیت مربوط می‌باشد. در جریان گذار ساختار سنی جمعیت، این سودها به ترتيب و پشت سر هم اتفاق مي‌افتند؛ یعنی ابتدا سود اول اتفاق مي‌افتد و به يك نقطه پايانی مي‌رسد و قدری دیرتر سود دوم آغاز می‌شود و به صورت نامحدود ادامه پيدا مي‌كند. به طور خلاصه، سود اول يك پاداش گذرا را در بر دارد و دومي پاداش را به دارايي‌هاي بزرگتر و توسعه پايدار تبديل مي‌كند.</a:t>
            </a:r>
          </a:p>
          <a:p>
            <a:pPr algn="just" rtl="1"/>
            <a:r>
              <a:rPr lang="fa-IR" dirty="0" smtClean="0">
                <a:effectLst/>
              </a:rPr>
              <a:t>زمینه سود جمعیتی اول به مدت حدوداً ٤٠ سال از اواسط دهه ١٣٦٠ تا اواسط دهه ١٤١٠ فراهم شده است. همچنین طبق نتایج به دست آمده، در مقاطع میانی دوره زمانی مذکور، تا بیشینه‌ای در حدود ٢,٣ درصد از رقم مربوط به رشد اقتصادی ایران (بدون در نظر گرفتن تأثیر سایر عوامل) به سود جمعیتی اول اختصاص داشته است. پس از این دوره، زمینه سود جمعیتی دوم در ایران آغاز می‌شود.</a:t>
            </a:r>
          </a:p>
          <a:p>
            <a:pPr algn="just" rtl="1"/>
            <a:r>
              <a:rPr lang="fa-IR" dirty="0" smtClean="0">
                <a:effectLst/>
              </a:rPr>
              <a:t>نکته حائز اهمیت این است که هیچ یک از دو مرحله سود جمعیتی به خودی خود رخ نمی‌دهد و اساساً شرایط بالقوه‌ای است که صرفاً با سیاست‌گذاری و برنامه‌ریزی مؤثر و متناسب با هر دوران می‌تواند به فعل در آید</a:t>
            </a:r>
          </a:p>
          <a:p>
            <a:endParaRPr lang="fa-IR" dirty="0"/>
          </a:p>
        </p:txBody>
      </p:sp>
      <p:sp>
        <p:nvSpPr>
          <p:cNvPr id="4" name="Slide Number Placeholder 3"/>
          <p:cNvSpPr>
            <a:spLocks noGrp="1"/>
          </p:cNvSpPr>
          <p:nvPr>
            <p:ph type="sldNum" sz="quarter" idx="10"/>
          </p:nvPr>
        </p:nvSpPr>
        <p:spPr/>
        <p:txBody>
          <a:bodyPr/>
          <a:lstStyle/>
          <a:p>
            <a:fld id="{BFE558E1-96B5-4AE8-A85E-EB794B20E484}" type="slidenum">
              <a:rPr lang="fa-IR" smtClean="0"/>
              <a:pPr/>
              <a:t>52</a:t>
            </a:fld>
            <a:endParaRPr lang="fa-IR"/>
          </a:p>
        </p:txBody>
      </p:sp>
    </p:spTree>
    <p:extLst>
      <p:ext uri="{BB962C8B-B14F-4D97-AF65-F5344CB8AC3E}">
        <p14:creationId xmlns:p14="http://schemas.microsoft.com/office/powerpoint/2010/main" val="16528600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53</a:t>
            </a:fld>
            <a:endParaRPr lang="en-US"/>
          </a:p>
        </p:txBody>
      </p:sp>
    </p:spTree>
    <p:extLst>
      <p:ext uri="{BB962C8B-B14F-4D97-AF65-F5344CB8AC3E}">
        <p14:creationId xmlns:p14="http://schemas.microsoft.com/office/powerpoint/2010/main" val="1448950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171450" indent="-171450" algn="r" rtl="1">
              <a:buFont typeface="Wingdings" panose="05000000000000000000" pitchFamily="2" charset="2"/>
              <a:buChar char="ü"/>
            </a:pPr>
            <a:r>
              <a:rPr lang="fa-IR" dirty="0" smtClean="0"/>
              <a:t>اطلاعات بر مبنای نتایج سرشماری مراکز طی دوره سال</a:t>
            </a:r>
            <a:r>
              <a:rPr lang="fa-IR" baseline="0" dirty="0" smtClean="0"/>
              <a:t> های 90 تا 98 و  بصورت سالانه می باشد. </a:t>
            </a:r>
          </a:p>
        </p:txBody>
      </p:sp>
      <p:sp>
        <p:nvSpPr>
          <p:cNvPr id="4" name="Slide Number Placeholder 3"/>
          <p:cNvSpPr>
            <a:spLocks noGrp="1"/>
          </p:cNvSpPr>
          <p:nvPr>
            <p:ph type="sldNum" sz="quarter" idx="10"/>
          </p:nvPr>
        </p:nvSpPr>
        <p:spPr/>
        <p:txBody>
          <a:bodyPr/>
          <a:lstStyle/>
          <a:p>
            <a:fld id="{1D6084C3-EF39-4C38-A1F5-AD8D33B63D18}" type="slidenum">
              <a:rPr lang="en-US" smtClean="0"/>
              <a:t>11</a:t>
            </a:fld>
            <a:endParaRPr lang="en-US"/>
          </a:p>
        </p:txBody>
      </p:sp>
    </p:spTree>
    <p:extLst>
      <p:ext uri="{BB962C8B-B14F-4D97-AF65-F5344CB8AC3E}">
        <p14:creationId xmlns:p14="http://schemas.microsoft.com/office/powerpoint/2010/main" val="29098375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5407B9-3343-43D7-B122-E6FC6954DC81}" type="slidenum">
              <a:rPr lang="en-US" smtClean="0"/>
              <a:t>68</a:t>
            </a:fld>
            <a:endParaRPr lang="en-US"/>
          </a:p>
        </p:txBody>
      </p:sp>
    </p:spTree>
    <p:extLst>
      <p:ext uri="{BB962C8B-B14F-4D97-AF65-F5344CB8AC3E}">
        <p14:creationId xmlns:p14="http://schemas.microsoft.com/office/powerpoint/2010/main" val="3466531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12</a:t>
            </a:fld>
            <a:endParaRPr lang="en-US"/>
          </a:p>
        </p:txBody>
      </p:sp>
    </p:spTree>
    <p:extLst>
      <p:ext uri="{BB962C8B-B14F-4D97-AF65-F5344CB8AC3E}">
        <p14:creationId xmlns:p14="http://schemas.microsoft.com/office/powerpoint/2010/main" val="3370168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15</a:t>
            </a:fld>
            <a:endParaRPr lang="en-US"/>
          </a:p>
        </p:txBody>
      </p:sp>
    </p:spTree>
    <p:extLst>
      <p:ext uri="{BB962C8B-B14F-4D97-AF65-F5344CB8AC3E}">
        <p14:creationId xmlns:p14="http://schemas.microsoft.com/office/powerpoint/2010/main" val="248938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16</a:t>
            </a:fld>
            <a:endParaRPr lang="en-US"/>
          </a:p>
        </p:txBody>
      </p:sp>
    </p:spTree>
    <p:extLst>
      <p:ext uri="{BB962C8B-B14F-4D97-AF65-F5344CB8AC3E}">
        <p14:creationId xmlns:p14="http://schemas.microsoft.com/office/powerpoint/2010/main" val="1892356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17</a:t>
            </a:fld>
            <a:endParaRPr lang="en-US"/>
          </a:p>
        </p:txBody>
      </p:sp>
    </p:spTree>
    <p:extLst>
      <p:ext uri="{BB962C8B-B14F-4D97-AF65-F5344CB8AC3E}">
        <p14:creationId xmlns:p14="http://schemas.microsoft.com/office/powerpoint/2010/main" val="861086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dirty="0" smtClean="0">
                <a:solidFill>
                  <a:srgbClr val="231F20"/>
                </a:solidFill>
                <a:effectLst/>
                <a:latin typeface="ScalaLancetPro-Bold"/>
              </a:rPr>
              <a:t>From 1950 to 2017, TFRs decreased by 49·4% (95% uncertainty interval [UI] 46·4–52·0). The TFR decreased</a:t>
            </a:r>
            <a:br>
              <a:rPr lang="en-US" sz="1200" b="1" i="0" dirty="0" smtClean="0">
                <a:solidFill>
                  <a:srgbClr val="231F20"/>
                </a:solidFill>
                <a:effectLst/>
                <a:latin typeface="ScalaLancetPro-Bold"/>
              </a:rPr>
            </a:br>
            <a:r>
              <a:rPr lang="en-US" sz="1200" b="1" i="0" dirty="0" smtClean="0">
                <a:solidFill>
                  <a:srgbClr val="231F20"/>
                </a:solidFill>
                <a:effectLst/>
                <a:latin typeface="ScalaLancetPro-Bold"/>
              </a:rPr>
              <a:t>from 4·7 </a:t>
            </a:r>
            <a:r>
              <a:rPr lang="en-US" sz="1200" b="1" i="0" dirty="0" err="1" smtClean="0">
                <a:solidFill>
                  <a:srgbClr val="231F20"/>
                </a:solidFill>
                <a:effectLst/>
                <a:latin typeface="ScalaLancetPro-Bold"/>
              </a:rPr>
              <a:t>livebirths</a:t>
            </a:r>
            <a:r>
              <a:rPr lang="en-US" sz="1200" b="1" i="0" dirty="0" smtClean="0">
                <a:solidFill>
                  <a:srgbClr val="231F20"/>
                </a:solidFill>
                <a:effectLst/>
                <a:latin typeface="ScalaLancetPro-Bold"/>
              </a:rPr>
              <a:t> (4·5–4·9) to 2·4 </a:t>
            </a:r>
            <a:r>
              <a:rPr lang="en-US" sz="1200" b="1" i="0" dirty="0" err="1" smtClean="0">
                <a:solidFill>
                  <a:srgbClr val="231F20"/>
                </a:solidFill>
                <a:effectLst/>
                <a:latin typeface="ScalaLancetPro-Bold"/>
              </a:rPr>
              <a:t>livebirths</a:t>
            </a:r>
            <a:r>
              <a:rPr lang="en-US" sz="1200" b="1" i="0" dirty="0" smtClean="0">
                <a:solidFill>
                  <a:srgbClr val="231F20"/>
                </a:solidFill>
                <a:effectLst/>
                <a:latin typeface="ScalaLancetPro-Bold"/>
              </a:rPr>
              <a:t> (2·2–2·5)</a:t>
            </a:r>
            <a:endParaRPr lang="en-US" dirty="0"/>
          </a:p>
        </p:txBody>
      </p:sp>
      <p:sp>
        <p:nvSpPr>
          <p:cNvPr id="4" name="Slide Number Placeholder 3"/>
          <p:cNvSpPr>
            <a:spLocks noGrp="1"/>
          </p:cNvSpPr>
          <p:nvPr>
            <p:ph type="sldNum" sz="quarter" idx="10"/>
          </p:nvPr>
        </p:nvSpPr>
        <p:spPr/>
        <p:txBody>
          <a:bodyPr/>
          <a:lstStyle/>
          <a:p>
            <a:fld id="{D5D6CA5F-4CE8-4E60-91A1-DE84A1894557}"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391541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407B9-3343-43D7-B122-E6FC6954DC81}" type="slidenum">
              <a:rPr lang="en-US" smtClean="0"/>
              <a:t>22</a:t>
            </a:fld>
            <a:endParaRPr lang="en-US"/>
          </a:p>
        </p:txBody>
      </p:sp>
    </p:spTree>
    <p:extLst>
      <p:ext uri="{BB962C8B-B14F-4D97-AF65-F5344CB8AC3E}">
        <p14:creationId xmlns:p14="http://schemas.microsoft.com/office/powerpoint/2010/main" val="3762797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9E03398-1A00-4AD3-ACFE-4E95E838011A}" type="datetimeFigureOut">
              <a:rPr lang="en-US" smtClean="0"/>
              <a:pPr/>
              <a:t>7/28/2021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24560609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9E03398-1A00-4AD3-ACFE-4E95E838011A}" type="datetimeFigureOut">
              <a:rPr lang="en-US" smtClean="0"/>
              <a:pPr/>
              <a:t>7/28/2021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39305672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9E03398-1A00-4AD3-ACFE-4E95E838011A}" type="datetimeFigureOut">
              <a:rPr lang="en-US" smtClean="0"/>
              <a:pPr/>
              <a:t>7/28/2021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32714922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8AF885AA-9872-470F-8BAB-87CBE5150362}" type="datetimeFigureOut">
              <a:rPr lang="en-US" smtClean="0"/>
              <a:t>7/28/2021</a:t>
            </a:fld>
            <a:endParaRPr lang="en-US"/>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2BCBCEE0-C900-4E6F-B6E3-CB124597249B}" type="slidenum">
              <a:rPr lang="en-US" smtClean="0"/>
              <a:t>‹#›</a:t>
            </a:fld>
            <a:endParaRPr lang="en-US"/>
          </a:p>
        </p:txBody>
      </p:sp>
    </p:spTree>
    <p:extLst>
      <p:ext uri="{BB962C8B-B14F-4D97-AF65-F5344CB8AC3E}">
        <p14:creationId xmlns:p14="http://schemas.microsoft.com/office/powerpoint/2010/main" val="1009504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AF885AA-9872-470F-8BAB-87CBE5150362}" type="datetimeFigureOut">
              <a:rPr lang="en-US" smtClean="0"/>
              <a:t>7/28/2021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CBCEE0-C900-4E6F-B6E3-CB124597249B}" type="slidenum">
              <a:rPr lang="en-US" smtClean="0"/>
              <a:t>‹#›</a:t>
            </a:fld>
            <a:endParaRPr lang="en-US"/>
          </a:p>
        </p:txBody>
      </p:sp>
    </p:spTree>
    <p:extLst>
      <p:ext uri="{BB962C8B-B14F-4D97-AF65-F5344CB8AC3E}">
        <p14:creationId xmlns:p14="http://schemas.microsoft.com/office/powerpoint/2010/main" val="254794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AF885AA-9872-470F-8BAB-87CBE5150362}" type="datetimeFigureOut">
              <a:rPr lang="en-US" smtClean="0"/>
              <a:t>7/28/2021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CBCEE0-C900-4E6F-B6E3-CB124597249B}" type="slidenum">
              <a:rPr lang="en-US" smtClean="0"/>
              <a:t>‹#›</a:t>
            </a:fld>
            <a:endParaRPr lang="en-US"/>
          </a:p>
        </p:txBody>
      </p:sp>
    </p:spTree>
    <p:extLst>
      <p:ext uri="{BB962C8B-B14F-4D97-AF65-F5344CB8AC3E}">
        <p14:creationId xmlns:p14="http://schemas.microsoft.com/office/powerpoint/2010/main" val="667866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AF885AA-9872-470F-8BAB-87CBE5150362}" type="datetimeFigureOut">
              <a:rPr lang="en-US" smtClean="0"/>
              <a:t>7/28/2021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CBCEE0-C900-4E6F-B6E3-CB124597249B}" type="slidenum">
              <a:rPr lang="en-US" smtClean="0"/>
              <a:t>‹#›</a:t>
            </a:fld>
            <a:endParaRPr lang="en-US"/>
          </a:p>
        </p:txBody>
      </p:sp>
    </p:spTree>
    <p:extLst>
      <p:ext uri="{BB962C8B-B14F-4D97-AF65-F5344CB8AC3E}">
        <p14:creationId xmlns:p14="http://schemas.microsoft.com/office/powerpoint/2010/main" val="4978517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AF885AA-9872-470F-8BAB-87CBE5150362}" type="datetimeFigureOut">
              <a:rPr lang="en-US" smtClean="0"/>
              <a:t>7/28/2021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CBCEE0-C900-4E6F-B6E3-CB124597249B}" type="slidenum">
              <a:rPr lang="en-US" smtClean="0"/>
              <a:t>‹#›</a:t>
            </a:fld>
            <a:endParaRPr lang="en-US"/>
          </a:p>
        </p:txBody>
      </p:sp>
    </p:spTree>
    <p:extLst>
      <p:ext uri="{BB962C8B-B14F-4D97-AF65-F5344CB8AC3E}">
        <p14:creationId xmlns:p14="http://schemas.microsoft.com/office/powerpoint/2010/main" val="4166183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AF885AA-9872-470F-8BAB-87CBE5150362}" type="datetimeFigureOut">
              <a:rPr lang="en-US" smtClean="0"/>
              <a:t>7/28/2021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CBCEE0-C900-4E6F-B6E3-CB124597249B}" type="slidenum">
              <a:rPr lang="en-US" smtClean="0"/>
              <a:t>‹#›</a:t>
            </a:fld>
            <a:endParaRPr lang="en-US"/>
          </a:p>
        </p:txBody>
      </p:sp>
    </p:spTree>
    <p:extLst>
      <p:ext uri="{BB962C8B-B14F-4D97-AF65-F5344CB8AC3E}">
        <p14:creationId xmlns:p14="http://schemas.microsoft.com/office/powerpoint/2010/main" val="1638426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F885AA-9872-470F-8BAB-87CBE5150362}" type="datetimeFigureOut">
              <a:rPr lang="en-US" smtClean="0"/>
              <a:t>7/28/2021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CBCEE0-C900-4E6F-B6E3-CB124597249B}" type="slidenum">
              <a:rPr lang="en-US" smtClean="0"/>
              <a:t>‹#›</a:t>
            </a:fld>
            <a:endParaRPr lang="en-US"/>
          </a:p>
        </p:txBody>
      </p:sp>
    </p:spTree>
    <p:extLst>
      <p:ext uri="{BB962C8B-B14F-4D97-AF65-F5344CB8AC3E}">
        <p14:creationId xmlns:p14="http://schemas.microsoft.com/office/powerpoint/2010/main" val="15637455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smtClean="0"/>
              <a:t>Edit Master text styles</a:t>
            </a:r>
          </a:p>
        </p:txBody>
      </p:sp>
      <p:sp>
        <p:nvSpPr>
          <p:cNvPr id="5" name="Date Placeholder 4"/>
          <p:cNvSpPr>
            <a:spLocks noGrp="1"/>
          </p:cNvSpPr>
          <p:nvPr>
            <p:ph type="dt" sz="half" idx="10"/>
          </p:nvPr>
        </p:nvSpPr>
        <p:spPr/>
        <p:txBody>
          <a:bodyPr/>
          <a:lstStyle/>
          <a:p>
            <a:fld id="{8AF885AA-9872-470F-8BAB-87CBE5150362}" type="datetimeFigureOut">
              <a:rPr lang="en-US" smtClean="0"/>
              <a:t>7/28/2021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2BCBCEE0-C900-4E6F-B6E3-CB124597249B}" type="slidenum">
              <a:rPr lang="en-US" smtClean="0"/>
              <a:t>‹#›</a:t>
            </a:fld>
            <a:endParaRPr lang="en-US"/>
          </a:p>
        </p:txBody>
      </p:sp>
    </p:spTree>
    <p:extLst>
      <p:ext uri="{BB962C8B-B14F-4D97-AF65-F5344CB8AC3E}">
        <p14:creationId xmlns:p14="http://schemas.microsoft.com/office/powerpoint/2010/main" val="4124132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9E03398-1A00-4AD3-ACFE-4E95E838011A}" type="datetimeFigureOut">
              <a:rPr lang="en-US" smtClean="0"/>
              <a:pPr/>
              <a:t>7/28/2021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20168420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40000"/>
              <a:lumOff val="6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8AF885AA-9872-470F-8BAB-87CBE5150362}" type="datetimeFigureOut">
              <a:rPr lang="en-US" smtClean="0"/>
              <a:t>7/28/2021</a:t>
            </a:fld>
            <a:endParaRPr lang="en-US"/>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2BCBCEE0-C900-4E6F-B6E3-CB124597249B}" type="slidenum">
              <a:rPr lang="en-US" smtClean="0"/>
              <a:t>‹#›</a:t>
            </a:fld>
            <a:endParaRPr lang="en-US"/>
          </a:p>
        </p:txBody>
      </p:sp>
    </p:spTree>
    <p:extLst>
      <p:ext uri="{BB962C8B-B14F-4D97-AF65-F5344CB8AC3E}">
        <p14:creationId xmlns:p14="http://schemas.microsoft.com/office/powerpoint/2010/main" val="1713757290"/>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AF885AA-9872-470F-8BAB-87CBE5150362}" type="datetimeFigureOut">
              <a:rPr lang="en-US" smtClean="0"/>
              <a:t>7/28/2021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CBCEE0-C900-4E6F-B6E3-CB124597249B}" type="slidenum">
              <a:rPr lang="en-US" smtClean="0"/>
              <a:t>‹#›</a:t>
            </a:fld>
            <a:endParaRPr lang="en-US"/>
          </a:p>
        </p:txBody>
      </p:sp>
    </p:spTree>
    <p:extLst>
      <p:ext uri="{BB962C8B-B14F-4D97-AF65-F5344CB8AC3E}">
        <p14:creationId xmlns:p14="http://schemas.microsoft.com/office/powerpoint/2010/main" val="12334643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AF885AA-9872-470F-8BAB-87CBE5150362}" type="datetimeFigureOut">
              <a:rPr lang="en-US" smtClean="0"/>
              <a:t>7/28/2021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CBCEE0-C900-4E6F-B6E3-CB124597249B}" type="slidenum">
              <a:rPr lang="en-US" smtClean="0"/>
              <a:t>‹#›</a:t>
            </a:fld>
            <a:endParaRPr lang="en-US"/>
          </a:p>
        </p:txBody>
      </p:sp>
    </p:spTree>
    <p:extLst>
      <p:ext uri="{BB962C8B-B14F-4D97-AF65-F5344CB8AC3E}">
        <p14:creationId xmlns:p14="http://schemas.microsoft.com/office/powerpoint/2010/main" val="3318388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9E03398-1A00-4AD3-ACFE-4E95E838011A}" type="datetimeFigureOut">
              <a:rPr lang="en-US" smtClean="0"/>
              <a:pPr/>
              <a:t>7/28/2021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19994054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E03398-1A00-4AD3-ACFE-4E95E838011A}" type="datetimeFigureOut">
              <a:rPr lang="en-US" smtClean="0"/>
              <a:pPr/>
              <a:t>7/28/2021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20120529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9E03398-1A00-4AD3-ACFE-4E95E838011A}" type="datetimeFigureOut">
              <a:rPr lang="en-US" smtClean="0"/>
              <a:pPr/>
              <a:t>7/28/2021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27416254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9E03398-1A00-4AD3-ACFE-4E95E838011A}" type="datetimeFigureOut">
              <a:rPr lang="en-US" smtClean="0"/>
              <a:pPr/>
              <a:t>7/28/2021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40277666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E03398-1A00-4AD3-ACFE-4E95E838011A}" type="datetimeFigureOut">
              <a:rPr lang="en-US" smtClean="0"/>
              <a:pPr/>
              <a:t>7/28/2021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16846625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9E03398-1A00-4AD3-ACFE-4E95E838011A}" type="datetimeFigureOut">
              <a:rPr lang="en-US" smtClean="0"/>
              <a:pPr/>
              <a:t>7/28/2021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35349106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9E03398-1A00-4AD3-ACFE-4E95E838011A}" type="datetimeFigureOut">
              <a:rPr lang="en-US" smtClean="0"/>
              <a:pPr/>
              <a:t>7/28/2021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18E3BE-4AA5-411E-9088-CABC4DF3A716}" type="slidenum">
              <a:rPr lang="en-US" smtClean="0"/>
              <a:pPr/>
              <a:t>‹#›</a:t>
            </a:fld>
            <a:endParaRPr lang="en-US"/>
          </a:p>
        </p:txBody>
      </p:sp>
    </p:spTree>
    <p:extLst>
      <p:ext uri="{BB962C8B-B14F-4D97-AF65-F5344CB8AC3E}">
        <p14:creationId xmlns:p14="http://schemas.microsoft.com/office/powerpoint/2010/main" val="138391181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E03398-1A00-4AD3-ACFE-4E95E838011A}" type="datetimeFigureOut">
              <a:rPr lang="en-US" smtClean="0"/>
              <a:pPr/>
              <a:t>7/28/2021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18E3BE-4AA5-411E-9088-CABC4DF3A716}" type="slidenum">
              <a:rPr lang="en-US" smtClean="0"/>
              <a:pPr/>
              <a:t>‹#›</a:t>
            </a:fld>
            <a:endParaRPr lang="en-US"/>
          </a:p>
        </p:txBody>
      </p:sp>
    </p:spTree>
    <p:extLst>
      <p:ext uri="{BB962C8B-B14F-4D97-AF65-F5344CB8AC3E}">
        <p14:creationId xmlns:p14="http://schemas.microsoft.com/office/powerpoint/2010/main" val="51400347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8AF885AA-9872-470F-8BAB-87CBE5150362}" type="datetimeFigureOut">
              <a:rPr lang="en-US" smtClean="0"/>
              <a:t>7/28/2021</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2BCBCEE0-C900-4E6F-B6E3-CB124597249B}" type="slidenum">
              <a:rPr lang="en-US" smtClean="0"/>
              <a:t>‹#›</a:t>
            </a:fld>
            <a:endParaRPr lang="en-US"/>
          </a:p>
        </p:txBody>
      </p:sp>
    </p:spTree>
    <p:extLst>
      <p:ext uri="{BB962C8B-B14F-4D97-AF65-F5344CB8AC3E}">
        <p14:creationId xmlns:p14="http://schemas.microsoft.com/office/powerpoint/2010/main" val="80785567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1.png"/><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2.png"/></Relationships>
</file>

<file path=ppt/slides/_rels/slide4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chart" Target="../charts/chart3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4" descr="447870352_83bcc8306c"/>
          <p:cNvPicPr>
            <a:picLocks noChangeAspect="1" noChangeArrowheads="1"/>
          </p:cNvPicPr>
          <p:nvPr/>
        </p:nvPicPr>
        <p:blipFill>
          <a:blip r:embed="rId3" cstate="print"/>
          <a:srcRect/>
          <a:stretch>
            <a:fillRect/>
          </a:stretch>
        </p:blipFill>
        <p:spPr bwMode="auto">
          <a:xfrm>
            <a:off x="0" y="-24"/>
            <a:ext cx="12192000" cy="6858000"/>
          </a:xfrm>
          <a:prstGeom prst="rect">
            <a:avLst/>
          </a:prstGeom>
          <a:noFill/>
          <a:ln w="9525">
            <a:noFill/>
            <a:miter lim="800000"/>
            <a:headEnd/>
            <a:tailEnd/>
          </a:ln>
        </p:spPr>
      </p:pic>
    </p:spTree>
    <p:extLst>
      <p:ext uri="{BB962C8B-B14F-4D97-AF65-F5344CB8AC3E}">
        <p14:creationId xmlns:p14="http://schemas.microsoft.com/office/powerpoint/2010/main" val="38997601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2692227180"/>
              </p:ext>
            </p:extLst>
          </p:nvPr>
        </p:nvGraphicFramePr>
        <p:xfrm>
          <a:off x="0" y="0"/>
          <a:ext cx="12504712"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1"/>
          <p:cNvSpPr txBox="1">
            <a:spLocks/>
          </p:cNvSpPr>
          <p:nvPr/>
        </p:nvSpPr>
        <p:spPr>
          <a:xfrm>
            <a:off x="3719736" y="260648"/>
            <a:ext cx="10515600" cy="4351338"/>
          </a:xfrm>
          <a:prstGeom prst="rect">
            <a:avLst/>
          </a:prstGeom>
        </p:spPr>
        <p:txBody>
          <a:bodyPr vert="horz" wrap="none"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11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1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1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1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1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1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1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100" kern="1200">
                <a:solidFill>
                  <a:schemeClr val="tx1"/>
                </a:solidFill>
                <a:latin typeface="+mn-lt"/>
                <a:ea typeface="+mn-ea"/>
                <a:cs typeface="+mn-cs"/>
              </a:defRPr>
            </a:lvl9pPr>
          </a:lstStyle>
          <a:p>
            <a:pPr lvl="1" rtl="1"/>
            <a:r>
              <a:rPr lang="fa-IR" sz="4400" dirty="0" smtClean="0">
                <a:solidFill>
                  <a:srgbClr val="FFFF00"/>
                </a:solidFill>
                <a:cs typeface="B Nazanin" panose="00000400000000000000" pitchFamily="2" charset="-78"/>
              </a:rPr>
              <a:t>برآورد 1398:کشور</a:t>
            </a:r>
          </a:p>
          <a:p>
            <a:pPr lvl="1" rtl="1"/>
            <a:r>
              <a:rPr lang="fa-IR" sz="4400" dirty="0" smtClean="0">
                <a:solidFill>
                  <a:srgbClr val="FFFF00"/>
                </a:solidFill>
                <a:cs typeface="B Nazanin" panose="00000400000000000000" pitchFamily="2" charset="-78"/>
              </a:rPr>
              <a:t> به احتمال قریب به یقین،</a:t>
            </a:r>
            <a:r>
              <a:rPr lang="fa-IR" sz="4400" b="1" dirty="0" smtClean="0">
                <a:solidFill>
                  <a:srgbClr val="FFFF00"/>
                </a:solidFill>
                <a:cs typeface="B Nazanin" panose="00000400000000000000" pitchFamily="2" charset="-78"/>
              </a:rPr>
              <a:t>کمتر از 1.1</a:t>
            </a:r>
            <a:endParaRPr lang="en-US" sz="4400" b="1" dirty="0">
              <a:solidFill>
                <a:srgbClr val="FFFF00"/>
              </a:solidFill>
              <a:cs typeface="B Nazanin" panose="00000400000000000000" pitchFamily="2" charset="-78"/>
            </a:endParaRPr>
          </a:p>
        </p:txBody>
      </p:sp>
    </p:spTree>
    <p:extLst>
      <p:ext uri="{BB962C8B-B14F-4D97-AF65-F5344CB8AC3E}">
        <p14:creationId xmlns:p14="http://schemas.microsoft.com/office/powerpoint/2010/main" val="4456487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par>
                          <p:cTn id="8" fill="hold">
                            <p:stCondLst>
                              <p:cond delay="2000"/>
                            </p:stCondLst>
                            <p:childTnLst>
                              <p:par>
                                <p:cTn id="9" presetID="8" presetClass="entr" presetSubtype="16" fill="hold" grpId="0" nodeType="afterEffect">
                                  <p:stCondLst>
                                    <p:cond delay="50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diamond(in)">
                                      <p:cBhvr>
                                        <p:cTn id="11"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nvPr>
        </p:nvGraphicFramePr>
        <p:xfrm>
          <a:off x="0" y="0"/>
          <a:ext cx="12192000" cy="685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95898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nvPr>
        </p:nvGraphicFramePr>
        <p:xfrm>
          <a:off x="838200" y="365126"/>
          <a:ext cx="10515600" cy="56678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988028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27648" y="332656"/>
            <a:ext cx="597666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a:solidFill>
                  <a:srgbClr val="FFFF00"/>
                </a:solidFill>
                <a:cs typeface="B Titr" pitchFamily="2" charset="-78"/>
              </a:rPr>
              <a:t>سهم گروههاي عمده سني طي سالهاي 1335 تا 1395 </a:t>
            </a:r>
          </a:p>
        </p:txBody>
      </p:sp>
      <p:graphicFrame>
        <p:nvGraphicFramePr>
          <p:cNvPr id="5" name="Table 4"/>
          <p:cNvGraphicFramePr>
            <a:graphicFrameLocks noGrp="1"/>
          </p:cNvGraphicFramePr>
          <p:nvPr>
            <p:extLst/>
          </p:nvPr>
        </p:nvGraphicFramePr>
        <p:xfrm>
          <a:off x="1199457" y="1229668"/>
          <a:ext cx="9386612" cy="4663440"/>
        </p:xfrm>
        <a:graphic>
          <a:graphicData uri="http://schemas.openxmlformats.org/drawingml/2006/table">
            <a:tbl>
              <a:tblPr rtl="1"/>
              <a:tblGrid>
                <a:gridCol w="1328546">
                  <a:extLst>
                    <a:ext uri="{9D8B030D-6E8A-4147-A177-3AD203B41FA5}">
                      <a16:colId xmlns:a16="http://schemas.microsoft.com/office/drawing/2014/main" val="20000"/>
                    </a:ext>
                  </a:extLst>
                </a:gridCol>
                <a:gridCol w="2197606">
                  <a:extLst>
                    <a:ext uri="{9D8B030D-6E8A-4147-A177-3AD203B41FA5}">
                      <a16:colId xmlns:a16="http://schemas.microsoft.com/office/drawing/2014/main" val="20001"/>
                    </a:ext>
                  </a:extLst>
                </a:gridCol>
                <a:gridCol w="2197606">
                  <a:extLst>
                    <a:ext uri="{9D8B030D-6E8A-4147-A177-3AD203B41FA5}">
                      <a16:colId xmlns:a16="http://schemas.microsoft.com/office/drawing/2014/main" val="3794425485"/>
                    </a:ext>
                  </a:extLst>
                </a:gridCol>
                <a:gridCol w="1743789">
                  <a:extLst>
                    <a:ext uri="{9D8B030D-6E8A-4147-A177-3AD203B41FA5}">
                      <a16:colId xmlns:a16="http://schemas.microsoft.com/office/drawing/2014/main" val="20003"/>
                    </a:ext>
                  </a:extLst>
                </a:gridCol>
                <a:gridCol w="1919065">
                  <a:extLst>
                    <a:ext uri="{9D8B030D-6E8A-4147-A177-3AD203B41FA5}">
                      <a16:colId xmlns:a16="http://schemas.microsoft.com/office/drawing/2014/main" val="20004"/>
                    </a:ext>
                  </a:extLst>
                </a:gridCol>
              </a:tblGrid>
              <a:tr h="1028474">
                <a:tc>
                  <a:txBody>
                    <a:bodyPr/>
                    <a:lstStyle/>
                    <a:p>
                      <a:pPr algn="ctr" rtl="1">
                        <a:lnSpc>
                          <a:spcPct val="150000"/>
                        </a:lnSpc>
                        <a:spcAft>
                          <a:spcPts val="0"/>
                        </a:spcAft>
                      </a:pPr>
                      <a:r>
                        <a:rPr lang="fa-IR" sz="2000" b="1" dirty="0">
                          <a:latin typeface="Tahoma"/>
                          <a:ea typeface="Times New Roman"/>
                          <a:cs typeface="B Nazanin"/>
                        </a:rPr>
                        <a:t>سال</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0 تا 14 ساله</a:t>
                      </a:r>
                    </a:p>
                    <a:p>
                      <a:pPr marL="0" algn="ctr" defTabSz="914400" rtl="1" eaLnBrk="1" latinLnBrk="0" hangingPunct="1">
                        <a:lnSpc>
                          <a:spcPct val="150000"/>
                        </a:lnSpc>
                        <a:spcAft>
                          <a:spcPts val="0"/>
                        </a:spcAft>
                      </a:pPr>
                      <a:r>
                        <a:rPr lang="fa-IR" sz="2000" b="1" kern="1200" dirty="0" smtClean="0">
                          <a:solidFill>
                            <a:srgbClr val="C00000"/>
                          </a:solidFill>
                          <a:latin typeface="Tahoma"/>
                          <a:ea typeface="Times New Roman"/>
                          <a:cs typeface="B Nazanin"/>
                        </a:rPr>
                        <a:t>(کودکان و نوجوانان)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15</a:t>
                      </a:r>
                      <a:r>
                        <a:rPr lang="fa-IR" sz="2000" b="1" kern="1200" baseline="0" dirty="0" smtClean="0">
                          <a:solidFill>
                            <a:schemeClr val="tx1"/>
                          </a:solidFill>
                          <a:latin typeface="Tahoma"/>
                          <a:ea typeface="Times New Roman"/>
                          <a:cs typeface="B Nazanin"/>
                        </a:rPr>
                        <a:t> تا 29 ساله</a:t>
                      </a:r>
                    </a:p>
                    <a:p>
                      <a:pPr marL="0" algn="ctr" defTabSz="914400" rtl="1" eaLnBrk="1" latinLnBrk="0" hangingPunct="1">
                        <a:lnSpc>
                          <a:spcPct val="150000"/>
                        </a:lnSpc>
                        <a:spcAft>
                          <a:spcPts val="0"/>
                        </a:spcAft>
                      </a:pPr>
                      <a:r>
                        <a:rPr lang="fa-IR" sz="2000" b="1" kern="1200" baseline="0" dirty="0" smtClean="0">
                          <a:solidFill>
                            <a:srgbClr val="C00000"/>
                          </a:solidFill>
                          <a:latin typeface="Tahoma"/>
                          <a:ea typeface="Times New Roman"/>
                          <a:cs typeface="B Nazanin"/>
                        </a:rPr>
                        <a:t>(جوانان)</a:t>
                      </a:r>
                      <a:endParaRPr lang="en-US" sz="2000" b="1" kern="1200" dirty="0" smtClean="0">
                        <a:solidFill>
                          <a:srgbClr val="C00000"/>
                        </a:solidFill>
                        <a:latin typeface="Tahoma"/>
                        <a:ea typeface="Times New Roman"/>
                        <a:cs typeface="B Nazanin"/>
                      </a:endParaRPr>
                    </a:p>
                    <a:p>
                      <a:pPr marL="0" algn="ctr" defTabSz="914400" rtl="1" eaLnBrk="1" latinLnBrk="0" hangingPunct="1">
                        <a:lnSpc>
                          <a:spcPct val="150000"/>
                        </a:lnSpc>
                        <a:spcAft>
                          <a:spcPts val="0"/>
                        </a:spcAft>
                      </a:pP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30 تا 64</a:t>
                      </a:r>
                      <a:r>
                        <a:rPr lang="fa-IR" sz="2000" b="1" kern="1200" baseline="0" dirty="0" smtClean="0">
                          <a:solidFill>
                            <a:schemeClr val="tx1"/>
                          </a:solidFill>
                          <a:latin typeface="Tahoma"/>
                          <a:ea typeface="Times New Roman"/>
                          <a:cs typeface="B Nazanin"/>
                        </a:rPr>
                        <a:t> ساله</a:t>
                      </a:r>
                    </a:p>
                    <a:p>
                      <a:pPr marL="0" algn="ctr" defTabSz="914400" rtl="1" eaLnBrk="1" latinLnBrk="0" hangingPunct="1">
                        <a:lnSpc>
                          <a:spcPct val="150000"/>
                        </a:lnSpc>
                        <a:spcAft>
                          <a:spcPts val="0"/>
                        </a:spcAft>
                      </a:pPr>
                      <a:r>
                        <a:rPr lang="fa-IR" sz="2000" b="1" kern="1200" baseline="0" dirty="0" smtClean="0">
                          <a:solidFill>
                            <a:srgbClr val="C00000"/>
                          </a:solidFill>
                          <a:latin typeface="Tahoma"/>
                          <a:ea typeface="Times New Roman"/>
                          <a:cs typeface="B Nazanin"/>
                        </a:rPr>
                        <a:t>(ميانسالان)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65 ساله</a:t>
                      </a:r>
                      <a:r>
                        <a:rPr lang="fa-IR" sz="2000" b="1" kern="1200" baseline="0" dirty="0" smtClean="0">
                          <a:solidFill>
                            <a:schemeClr val="tx1"/>
                          </a:solidFill>
                          <a:latin typeface="Tahoma"/>
                          <a:ea typeface="Times New Roman"/>
                          <a:cs typeface="B Nazanin"/>
                        </a:rPr>
                        <a:t> و بيشتر</a:t>
                      </a:r>
                    </a:p>
                    <a:p>
                      <a:pPr marL="0" algn="ctr" defTabSz="914400" rtl="1" eaLnBrk="1" latinLnBrk="0" hangingPunct="1">
                        <a:lnSpc>
                          <a:spcPct val="150000"/>
                        </a:lnSpc>
                        <a:spcAft>
                          <a:spcPts val="0"/>
                        </a:spcAft>
                      </a:pPr>
                      <a:r>
                        <a:rPr lang="fa-IR" sz="2000" b="1" kern="1200" baseline="0" dirty="0" smtClean="0">
                          <a:solidFill>
                            <a:srgbClr val="C00000"/>
                          </a:solidFill>
                          <a:latin typeface="Tahoma"/>
                          <a:ea typeface="Times New Roman"/>
                          <a:cs typeface="B Nazanin"/>
                        </a:rPr>
                        <a:t>(سالمندان)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1138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25.27</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28.16</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41.6</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7.74</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1138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28.65</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29.68</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44.28</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8.65</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1138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26.14</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25.46</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40.39</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7.98</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1138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27.94</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25.56</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50.43</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6.45</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1138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1397</a:t>
                      </a:r>
                      <a:endParaRPr lang="en-US" sz="2400" b="1" i="0" u="none" strike="noStrike" kern="1200" dirty="0">
                        <a:solidFill>
                          <a:srgbClr val="000000"/>
                        </a:solidFill>
                        <a:latin typeface="B Nazanin"/>
                        <a:ea typeface="+mn-ea"/>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26.70</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23.69</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43.07</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6.53</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1138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1398</a:t>
                      </a:r>
                      <a:endParaRPr lang="en-US" sz="2400" b="1" i="0" u="none" strike="noStrike" kern="1200" dirty="0">
                        <a:solidFill>
                          <a:srgbClr val="000000"/>
                        </a:solidFill>
                        <a:latin typeface="B Nazanin"/>
                        <a:ea typeface="+mn-ea"/>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27.87</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21.84</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43.58</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6.7</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83354076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6313" y="3286126"/>
            <a:ext cx="7772400" cy="1362075"/>
          </a:xfrm>
        </p:spPr>
        <p:txBody>
          <a:bodyPr/>
          <a:lstStyle/>
          <a:p>
            <a:pPr>
              <a:defRPr/>
            </a:pPr>
            <a:endParaRPr lang="en-US"/>
          </a:p>
        </p:txBody>
      </p:sp>
      <p:sp>
        <p:nvSpPr>
          <p:cNvPr id="3" name="Text Placeholder 2"/>
          <p:cNvSpPr>
            <a:spLocks noGrp="1"/>
          </p:cNvSpPr>
          <p:nvPr>
            <p:ph type="body" idx="1"/>
          </p:nvPr>
        </p:nvSpPr>
        <p:spPr>
          <a:xfrm>
            <a:off x="2246313" y="1785939"/>
            <a:ext cx="7772400" cy="1500187"/>
          </a:xfrm>
        </p:spPr>
        <p:txBody>
          <a:bodyPr/>
          <a:lstStyle/>
          <a:p>
            <a:pPr>
              <a:defRPr/>
            </a:pPr>
            <a:endParaRPr lang="en-US"/>
          </a:p>
        </p:txBody>
      </p:sp>
      <p:pic>
        <p:nvPicPr>
          <p:cNvPr id="1536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71588" y="-857250"/>
            <a:ext cx="9504363" cy="857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84059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1063" y="758364"/>
            <a:ext cx="10515600" cy="720080"/>
          </a:xfrm>
          <a:solidFill>
            <a:schemeClr val="accent1">
              <a:lumMod val="20000"/>
              <a:lumOff val="80000"/>
            </a:schemeClr>
          </a:solidFill>
          <a:ln w="38100">
            <a:solidFill>
              <a:schemeClr val="tx1"/>
            </a:solidFill>
          </a:ln>
        </p:spPr>
        <p:txBody>
          <a:bodyPr>
            <a:noAutofit/>
          </a:bodyPr>
          <a:lstStyle/>
          <a:p>
            <a:pPr algn="r" rtl="1"/>
            <a:r>
              <a:rPr lang="fa-IR" sz="4800" dirty="0" smtClean="0">
                <a:solidFill>
                  <a:srgbClr val="FF0000"/>
                </a:solidFill>
                <a:cs typeface="B Nazanin" panose="00000400000000000000" pitchFamily="2" charset="-78"/>
              </a:rPr>
              <a:t>نرخ باروری کل</a:t>
            </a:r>
            <a:r>
              <a:rPr lang="en-US" sz="4800" dirty="0" smtClean="0">
                <a:solidFill>
                  <a:srgbClr val="FF0000"/>
                </a:solidFill>
                <a:cs typeface="B Nazanin" panose="00000400000000000000" pitchFamily="2" charset="-78"/>
              </a:rPr>
              <a:t>(</a:t>
            </a:r>
            <a:r>
              <a:rPr lang="en-US" sz="4800" b="1" dirty="0" smtClean="0">
                <a:solidFill>
                  <a:srgbClr val="FF0000"/>
                </a:solidFill>
                <a:cs typeface="B Nazanin" panose="00000400000000000000" pitchFamily="2" charset="-78"/>
              </a:rPr>
              <a:t>TFR</a:t>
            </a:r>
            <a:r>
              <a:rPr lang="en-US" sz="4800" dirty="0" smtClean="0">
                <a:solidFill>
                  <a:srgbClr val="FF0000"/>
                </a:solidFill>
                <a:cs typeface="B Nazanin" panose="00000400000000000000" pitchFamily="2" charset="-78"/>
              </a:rPr>
              <a:t>)</a:t>
            </a:r>
            <a:r>
              <a:rPr lang="fa-IR" sz="4800" dirty="0" smtClean="0">
                <a:solidFill>
                  <a:srgbClr val="FF0000"/>
                </a:solidFill>
                <a:cs typeface="B Nazanin" panose="00000400000000000000" pitchFamily="2" charset="-78"/>
              </a:rPr>
              <a:t>: دانشکده</a:t>
            </a:r>
            <a:endParaRPr lang="fa-IR" sz="3200" dirty="0">
              <a:solidFill>
                <a:srgbClr val="FF0000"/>
              </a:solidFill>
              <a:cs typeface="B Nazanin" panose="00000400000000000000" pitchFamily="2" charset="-78"/>
            </a:endParaRPr>
          </a:p>
        </p:txBody>
      </p:sp>
      <p:sp>
        <p:nvSpPr>
          <p:cNvPr id="2" name="Content Placeholder 1"/>
          <p:cNvSpPr>
            <a:spLocks noGrp="1"/>
          </p:cNvSpPr>
          <p:nvPr>
            <p:ph idx="1"/>
          </p:nvPr>
        </p:nvSpPr>
        <p:spPr>
          <a:xfrm>
            <a:off x="831063" y="1992010"/>
            <a:ext cx="10491816" cy="3384376"/>
          </a:xfrm>
        </p:spPr>
        <p:txBody>
          <a:bodyPr>
            <a:normAutofit/>
          </a:bodyPr>
          <a:lstStyle/>
          <a:p>
            <a:pPr marL="457200" lvl="1" indent="0" algn="just" rtl="1">
              <a:buNone/>
            </a:pPr>
            <a:endParaRPr lang="fa-IR" sz="3200" b="1" u="sng" dirty="0">
              <a:cs typeface="B Nazanin" pitchFamily="2" charset="-78"/>
            </a:endParaRPr>
          </a:p>
        </p:txBody>
      </p:sp>
      <p:sp>
        <p:nvSpPr>
          <p:cNvPr id="5" name="TextBox 4"/>
          <p:cNvSpPr txBox="1"/>
          <p:nvPr/>
        </p:nvSpPr>
        <p:spPr>
          <a:xfrm>
            <a:off x="4130615" y="3856402"/>
            <a:ext cx="1973617" cy="369332"/>
          </a:xfrm>
          <a:prstGeom prst="rect">
            <a:avLst/>
          </a:prstGeom>
          <a:noFill/>
        </p:spPr>
        <p:txBody>
          <a:bodyPr wrap="none" rtlCol="0">
            <a:spAutoFit/>
          </a:bodyPr>
          <a:lstStyle/>
          <a:p>
            <a:r>
              <a:rPr lang="fa-IR" b="1" dirty="0" smtClean="0">
                <a:solidFill>
                  <a:srgbClr val="0070C0"/>
                </a:solidFill>
                <a:cs typeface="B Nazanin" panose="00000400000000000000" pitchFamily="2" charset="-78"/>
              </a:rPr>
              <a:t>مرکز آمار ایران- 1395</a:t>
            </a:r>
            <a:endParaRPr lang="en-US" b="1" dirty="0">
              <a:solidFill>
                <a:srgbClr val="0070C0"/>
              </a:solidFill>
              <a:cs typeface="B Nazanin" panose="00000400000000000000" pitchFamily="2" charset="-78"/>
            </a:endParaRPr>
          </a:p>
        </p:txBody>
      </p:sp>
      <p:graphicFrame>
        <p:nvGraphicFramePr>
          <p:cNvPr id="8" name="Chart 7"/>
          <p:cNvGraphicFramePr>
            <a:graphicFrameLocks/>
          </p:cNvGraphicFramePr>
          <p:nvPr>
            <p:extLst>
              <p:ext uri="{D42A27DB-BD31-4B8C-83A1-F6EECF244321}">
                <p14:modId xmlns:p14="http://schemas.microsoft.com/office/powerpoint/2010/main" val="269850546"/>
              </p:ext>
            </p:extLst>
          </p:nvPr>
        </p:nvGraphicFramePr>
        <p:xfrm>
          <a:off x="849419" y="1992010"/>
          <a:ext cx="10435239" cy="35252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609795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9813" y="404664"/>
            <a:ext cx="8229600" cy="994122"/>
          </a:xfrm>
        </p:spPr>
        <p:txBody>
          <a:bodyPr>
            <a:normAutofit fontScale="90000"/>
          </a:bodyPr>
          <a:lstStyle/>
          <a:p>
            <a:pPr marL="342900" indent="-342900">
              <a:spcBef>
                <a:spcPct val="20000"/>
              </a:spcBef>
              <a:defRPr/>
            </a:pPr>
            <a:r>
              <a:rPr lang="fa-IR" sz="3200">
                <a:solidFill>
                  <a:prstClr val="black"/>
                </a:solidFill>
                <a:latin typeface="Cambria"/>
                <a:cs typeface="B Mitra" panose="00000400000000000000" pitchFamily="2" charset="-78"/>
              </a:rPr>
              <a:t>میزان باروری کلی( </a:t>
            </a:r>
            <a:r>
              <a:rPr lang="en-US" sz="3200">
                <a:solidFill>
                  <a:prstClr val="black"/>
                </a:solidFill>
                <a:latin typeface="Cambria"/>
                <a:cs typeface="B Mitra" panose="00000400000000000000" pitchFamily="2" charset="-78"/>
              </a:rPr>
              <a:t>TFR</a:t>
            </a:r>
            <a:r>
              <a:rPr lang="fa-IR" sz="3200">
                <a:solidFill>
                  <a:prstClr val="black"/>
                </a:solidFill>
                <a:latin typeface="Cambria"/>
                <a:cs typeface="B Mitra" panose="00000400000000000000" pitchFamily="2" charset="-78"/>
              </a:rPr>
              <a:t>)دانشکده علوم پزشکی نیشابور  </a:t>
            </a:r>
            <a:br>
              <a:rPr lang="fa-IR" sz="3200">
                <a:solidFill>
                  <a:prstClr val="black"/>
                </a:solidFill>
                <a:latin typeface="Cambria"/>
                <a:cs typeface="B Mitra" panose="00000400000000000000" pitchFamily="2" charset="-78"/>
              </a:rPr>
            </a:br>
            <a:r>
              <a:rPr lang="fa-IR" sz="3200">
                <a:solidFill>
                  <a:prstClr val="black"/>
                </a:solidFill>
                <a:latin typeface="Cambria"/>
                <a:cs typeface="B Mitra" panose="00000400000000000000" pitchFamily="2" charset="-78"/>
              </a:rPr>
              <a:t>در فاصله سالهای 86 تا 98 </a:t>
            </a:r>
            <a:r>
              <a:rPr lang="en-US" sz="3200">
                <a:solidFill>
                  <a:prstClr val="black"/>
                </a:solidFill>
                <a:latin typeface="Cambria"/>
                <a:cs typeface="+mn-cs"/>
              </a:rPr>
              <a:t/>
            </a:r>
            <a:br>
              <a:rPr lang="en-US" sz="3200">
                <a:solidFill>
                  <a:prstClr val="black"/>
                </a:solidFill>
                <a:latin typeface="Cambria"/>
                <a:cs typeface="+mn-cs"/>
              </a:rPr>
            </a:br>
            <a:endParaRPr lang="en-US"/>
          </a:p>
        </p:txBody>
      </p:sp>
      <p:graphicFrame>
        <p:nvGraphicFramePr>
          <p:cNvPr id="16387" name="Content Placeholder 4"/>
          <p:cNvGraphicFramePr>
            <a:graphicFrameLocks noGrp="1"/>
          </p:cNvGraphicFramePr>
          <p:nvPr>
            <p:ph idx="1"/>
            <p:extLst>
              <p:ext uri="{D42A27DB-BD31-4B8C-83A1-F6EECF244321}">
                <p14:modId xmlns:p14="http://schemas.microsoft.com/office/powerpoint/2010/main" val="1982526242"/>
              </p:ext>
            </p:extLst>
          </p:nvPr>
        </p:nvGraphicFramePr>
        <p:xfrm>
          <a:off x="407368" y="1125538"/>
          <a:ext cx="11521280" cy="4464050"/>
        </p:xfrm>
        <a:graphic>
          <a:graphicData uri="http://schemas.openxmlformats.org/presentationml/2006/ole">
            <mc:AlternateContent xmlns:mc="http://schemas.openxmlformats.org/markup-compatibility/2006">
              <mc:Choice xmlns:v="urn:schemas-microsoft-com:vml" Requires="v">
                <p:oleObj spid="_x0000_s1049" name="Chart" r:id="rId4" imgW="8886918" imgH="5429167" progId="Excel.Chart.8">
                  <p:embed/>
                </p:oleObj>
              </mc:Choice>
              <mc:Fallback>
                <p:oleObj name="Chart" r:id="rId4" imgW="8886918" imgH="5429167" progId="Excel.Chart.8">
                  <p:embed/>
                  <p:pic>
                    <p:nvPicPr>
                      <p:cNvPr id="16387" name="Content Placeholder 4"/>
                      <p:cNvPicPr>
                        <a:picLocks noGrp="1" noChangeArrowheads="1"/>
                      </p:cNvPicPr>
                      <p:nvPr/>
                    </p:nvPicPr>
                    <p:blipFill>
                      <a:blip r:embed="rId5"/>
                      <a:srcRect/>
                      <a:stretch>
                        <a:fillRect/>
                      </a:stretch>
                    </p:blipFill>
                    <p:spPr bwMode="auto">
                      <a:xfrm>
                        <a:off x="407368" y="1125538"/>
                        <a:ext cx="11521280" cy="4464050"/>
                      </a:xfrm>
                      <a:prstGeom prst="rect">
                        <a:avLst/>
                      </a:prstGeom>
                      <a:noFill/>
                      <a:ln>
                        <a:noFill/>
                      </a:ln>
                      <a:extLst/>
                    </p:spPr>
                  </p:pic>
                </p:oleObj>
              </mc:Fallback>
            </mc:AlternateContent>
          </a:graphicData>
        </a:graphic>
      </p:graphicFrame>
    </p:spTree>
    <p:extLst>
      <p:ext uri="{BB962C8B-B14F-4D97-AF65-F5344CB8AC3E}">
        <p14:creationId xmlns:p14="http://schemas.microsoft.com/office/powerpoint/2010/main" val="37516732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04664"/>
            <a:ext cx="10515600" cy="759619"/>
          </a:xfrm>
          <a:solidFill>
            <a:schemeClr val="accent1">
              <a:lumMod val="20000"/>
              <a:lumOff val="80000"/>
            </a:schemeClr>
          </a:solidFill>
          <a:ln w="38100">
            <a:solidFill>
              <a:srgbClr val="0070C0"/>
            </a:solidFill>
          </a:ln>
        </p:spPr>
        <p:txBody>
          <a:bodyPr>
            <a:normAutofit/>
          </a:bodyPr>
          <a:lstStyle/>
          <a:p>
            <a:pPr algn="r" rtl="1"/>
            <a:r>
              <a:rPr lang="fa-IR" sz="3600" b="1" u="sng" dirty="0" smtClean="0">
                <a:solidFill>
                  <a:srgbClr val="FF0000"/>
                </a:solidFill>
                <a:cs typeface="B Nazanin" panose="00000400000000000000" pitchFamily="2" charset="-78"/>
              </a:rPr>
              <a:t>6 سئوال اساسی</a:t>
            </a:r>
            <a:r>
              <a:rPr lang="fa-IR" sz="3600" b="1" dirty="0" smtClean="0">
                <a:solidFill>
                  <a:srgbClr val="FF0000"/>
                </a:solidFill>
                <a:cs typeface="B Nazanin" panose="00000400000000000000" pitchFamily="2" charset="-78"/>
              </a:rPr>
              <a:t> برای وضعیت جمعیت و مدیریت جمعیت:</a:t>
            </a:r>
            <a:endParaRPr lang="en-US" sz="36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838200" y="1340768"/>
            <a:ext cx="10515600" cy="5112568"/>
          </a:xfrm>
          <a:solidFill>
            <a:schemeClr val="accent4">
              <a:lumMod val="20000"/>
              <a:lumOff val="80000"/>
            </a:schemeClr>
          </a:solidFill>
          <a:ln w="38100">
            <a:solidFill>
              <a:srgbClr val="0070C0"/>
            </a:solidFill>
          </a:ln>
        </p:spPr>
        <p:txBody>
          <a:bodyPr>
            <a:noAutofit/>
          </a:bodyPr>
          <a:lstStyle/>
          <a:p>
            <a:pPr marL="0" indent="0" algn="r" rtl="1">
              <a:lnSpc>
                <a:spcPct val="150000"/>
              </a:lnSpc>
              <a:buNone/>
            </a:pPr>
            <a:r>
              <a:rPr lang="fa-IR" sz="2400" b="1" dirty="0" smtClean="0">
                <a:cs typeface="B Nazanin" panose="00000400000000000000" pitchFamily="2" charset="-78"/>
              </a:rPr>
              <a:t>1. مشکلی وجود دارد؟ </a:t>
            </a:r>
          </a:p>
          <a:p>
            <a:pPr marL="0" indent="0" algn="r" rtl="1">
              <a:lnSpc>
                <a:spcPct val="150000"/>
              </a:lnSpc>
              <a:buNone/>
            </a:pPr>
            <a:r>
              <a:rPr lang="fa-IR" sz="2400" b="1" dirty="0" smtClean="0">
                <a:cs typeface="B Nazanin" panose="00000400000000000000" pitchFamily="2" charset="-78"/>
              </a:rPr>
              <a:t>2. حوزه ی سلامت در این مشکل یا حل آن سهم دارد؟</a:t>
            </a:r>
          </a:p>
          <a:p>
            <a:pPr marL="0" indent="0" algn="r" rtl="1">
              <a:lnSpc>
                <a:spcPct val="150000"/>
              </a:lnSpc>
              <a:buNone/>
            </a:pPr>
            <a:r>
              <a:rPr lang="fa-IR" sz="2400" b="1" dirty="0" smtClean="0">
                <a:cs typeface="B Nazanin" panose="00000400000000000000" pitchFamily="2" charset="-78"/>
              </a:rPr>
              <a:t>3. لازم است کاری انجام شود؟</a:t>
            </a:r>
          </a:p>
          <a:p>
            <a:pPr marL="0" indent="0" algn="r" rtl="1">
              <a:lnSpc>
                <a:spcPct val="150000"/>
              </a:lnSpc>
              <a:buNone/>
            </a:pPr>
            <a:r>
              <a:rPr lang="fa-IR" sz="2400" b="1" dirty="0" smtClean="0">
                <a:cs typeface="B Nazanin" panose="00000400000000000000" pitchFamily="2" charset="-78"/>
              </a:rPr>
              <a:t>4. حوزه سلامت چطور؟ آیا باید کاری انجام دهد؟ </a:t>
            </a:r>
          </a:p>
          <a:p>
            <a:pPr marL="0" indent="0" algn="r" rtl="1">
              <a:lnSpc>
                <a:spcPct val="150000"/>
              </a:lnSpc>
              <a:buNone/>
            </a:pPr>
            <a:r>
              <a:rPr lang="fa-IR" sz="2400" b="1" dirty="0" smtClean="0">
                <a:cs typeface="B Nazanin" panose="00000400000000000000" pitchFamily="2" charset="-78"/>
              </a:rPr>
              <a:t>5. حوزه ی سلامت چه باید بکند؟</a:t>
            </a:r>
          </a:p>
          <a:p>
            <a:pPr lvl="1" algn="r" rtl="1">
              <a:lnSpc>
                <a:spcPct val="150000"/>
              </a:lnSpc>
            </a:pPr>
            <a:r>
              <a:rPr lang="fa-IR" sz="2000" b="1" dirty="0" smtClean="0">
                <a:cs typeface="B Nazanin" panose="00000400000000000000" pitchFamily="2" charset="-78"/>
              </a:rPr>
              <a:t> همه ی کار را مدیریت(راهبری) کند؟ </a:t>
            </a:r>
          </a:p>
          <a:p>
            <a:pPr lvl="1" algn="r" rtl="1">
              <a:lnSpc>
                <a:spcPct val="150000"/>
              </a:lnSpc>
            </a:pPr>
            <a:r>
              <a:rPr lang="fa-IR" sz="2000" b="1" dirty="0" smtClean="0">
                <a:cs typeface="B Nazanin" panose="00000400000000000000" pitchFamily="2" charset="-78"/>
              </a:rPr>
              <a:t> یا باید بخشی از کار را </a:t>
            </a:r>
            <a:r>
              <a:rPr lang="fa-IR" sz="2000" b="1" dirty="0">
                <a:cs typeface="B Nazanin" panose="00000400000000000000" pitchFamily="2" charset="-78"/>
              </a:rPr>
              <a:t>مدیریت </a:t>
            </a:r>
            <a:r>
              <a:rPr lang="fa-IR" sz="2000" b="1" dirty="0" smtClean="0">
                <a:cs typeface="B Nazanin" panose="00000400000000000000" pitchFamily="2" charset="-78"/>
              </a:rPr>
              <a:t>کند؟</a:t>
            </a:r>
          </a:p>
          <a:p>
            <a:pPr marL="0" indent="0" algn="r" rtl="1">
              <a:lnSpc>
                <a:spcPct val="150000"/>
              </a:lnSpc>
              <a:buNone/>
            </a:pPr>
            <a:r>
              <a:rPr lang="fa-IR" sz="2400" b="1" dirty="0" smtClean="0">
                <a:cs typeface="B Nazanin" panose="00000400000000000000" pitchFamily="2" charset="-78"/>
              </a:rPr>
              <a:t>6. </a:t>
            </a:r>
            <a:r>
              <a:rPr lang="fa-IR" sz="2400" b="1" u="sng" dirty="0" smtClean="0">
                <a:cs typeface="B Nazanin" panose="00000400000000000000" pitchFamily="2" charset="-78"/>
              </a:rPr>
              <a:t>کار ویژه</a:t>
            </a:r>
            <a:r>
              <a:rPr lang="fa-IR" sz="2400" b="1" dirty="0" smtClean="0">
                <a:cs typeface="B Nazanin" panose="00000400000000000000" pitchFamily="2" charset="-78"/>
              </a:rPr>
              <a:t> ی حوزه ی معاونت بهداشت چیست؟</a:t>
            </a:r>
          </a:p>
          <a:p>
            <a:pPr marL="0" indent="0" algn="r" rtl="1">
              <a:lnSpc>
                <a:spcPct val="150000"/>
              </a:lnSpc>
              <a:buNone/>
            </a:pPr>
            <a:endParaRPr lang="en-US" sz="2400" b="1" dirty="0">
              <a:solidFill>
                <a:srgbClr val="0070C0"/>
              </a:solidFill>
              <a:cs typeface="B Nazanin" panose="00000400000000000000" pitchFamily="2" charset="-78"/>
            </a:endParaRPr>
          </a:p>
        </p:txBody>
      </p:sp>
    </p:spTree>
    <p:extLst>
      <p:ext uri="{BB962C8B-B14F-4D97-AF65-F5344CB8AC3E}">
        <p14:creationId xmlns:p14="http://schemas.microsoft.com/office/powerpoint/2010/main" val="6253460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0" end="0"/>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0" end="0"/>
                                            </p:txEl>
                                          </p:spTgt>
                                        </p:tgtEl>
                                        <p:attrNameLst>
                                          <p:attrName>ppt_c</p:attrName>
                                        </p:attrNameLst>
                                      </p:cBhvr>
                                      <p:to>
                                        <a:schemeClr val="accent1"/>
                                      </p:to>
                                    </p:animClr>
                                  </p:sub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50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2000" fill="hold"/>
                                        <p:tgtEl>
                                          <p:spTgt spid="3">
                                            <p:txEl>
                                              <p:pRg st="1" end="1"/>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1" end="1"/>
                                            </p:txEl>
                                          </p:spTgt>
                                        </p:tgtEl>
                                        <p:attrNameLst>
                                          <p:attrName>ppt_c</p:attrName>
                                        </p:attrNameLst>
                                      </p:cBhvr>
                                      <p:to>
                                        <a:schemeClr val="accent1"/>
                                      </p:to>
                                    </p:animClr>
                                  </p:sub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50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2000" fill="hold"/>
                                        <p:tgtEl>
                                          <p:spTgt spid="3">
                                            <p:txEl>
                                              <p:pRg st="2" end="2"/>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2" end="2"/>
                                            </p:txEl>
                                          </p:spTgt>
                                        </p:tgtEl>
                                        <p:attrNameLst>
                                          <p:attrName>ppt_c</p:attrName>
                                        </p:attrNameLst>
                                      </p:cBhvr>
                                      <p:to>
                                        <a:schemeClr val="accent1"/>
                                      </p:to>
                                    </p:animClr>
                                  </p:sub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50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2000" fill="hold"/>
                                        <p:tgtEl>
                                          <p:spTgt spid="3">
                                            <p:txEl>
                                              <p:pRg st="3" end="3"/>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3" end="3"/>
                                            </p:txEl>
                                          </p:spTgt>
                                        </p:tgtEl>
                                        <p:attrNameLst>
                                          <p:attrName>ppt_c</p:attrName>
                                        </p:attrNameLst>
                                      </p:cBhvr>
                                      <p:to>
                                        <a:schemeClr val="accent1"/>
                                      </p:to>
                                    </p:animClr>
                                  </p:sub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50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2000" fill="hold"/>
                                        <p:tgtEl>
                                          <p:spTgt spid="3">
                                            <p:txEl>
                                              <p:pRg st="4" end="4"/>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4" end="4"/>
                                            </p:txEl>
                                          </p:spTgt>
                                        </p:tgtEl>
                                        <p:attrNameLst>
                                          <p:attrName>ppt_c</p:attrName>
                                        </p:attrNameLst>
                                      </p:cBhvr>
                                      <p:to>
                                        <a:schemeClr val="accent1"/>
                                      </p:to>
                                    </p:animClr>
                                  </p:subTnLst>
                                </p:cTn>
                              </p:par>
                            </p:childTnLst>
                          </p:cTn>
                        </p:par>
                        <p:par>
                          <p:cTn id="38" fill="hold">
                            <p:stCondLst>
                              <p:cond delay="2500"/>
                            </p:stCondLst>
                            <p:childTnLst>
                              <p:par>
                                <p:cTn id="39" presetID="47" presetClass="entr" presetSubtype="0" fill="hold" nodeType="afterEffect">
                                  <p:stCondLst>
                                    <p:cond delay="50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2000"/>
                                        <p:tgtEl>
                                          <p:spTgt spid="3">
                                            <p:txEl>
                                              <p:pRg st="5" end="5"/>
                                            </p:txEl>
                                          </p:spTgt>
                                        </p:tgtEl>
                                      </p:cBhvr>
                                    </p:animEffect>
                                    <p:anim calcmode="lin" valueType="num">
                                      <p:cBhvr>
                                        <p:cTn id="42"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2000" fill="hold"/>
                                        <p:tgtEl>
                                          <p:spTgt spid="3">
                                            <p:txEl>
                                              <p:pRg st="5" end="5"/>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5" end="5"/>
                                            </p:txEl>
                                          </p:spTgt>
                                        </p:tgtEl>
                                        <p:attrNameLst>
                                          <p:attrName>ppt_c</p:attrName>
                                        </p:attrNameLst>
                                      </p:cBhvr>
                                      <p:to>
                                        <a:schemeClr val="folHlink"/>
                                      </p:to>
                                    </p:animClr>
                                  </p:subTnLst>
                                </p:cTn>
                              </p:par>
                            </p:childTnLst>
                          </p:cTn>
                        </p:par>
                        <p:par>
                          <p:cTn id="44" fill="hold">
                            <p:stCondLst>
                              <p:cond delay="5000"/>
                            </p:stCondLst>
                            <p:childTnLst>
                              <p:par>
                                <p:cTn id="45" presetID="47" presetClass="entr" presetSubtype="0" fill="hold" nodeType="afterEffect">
                                  <p:stCondLst>
                                    <p:cond delay="50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2000"/>
                                        <p:tgtEl>
                                          <p:spTgt spid="3">
                                            <p:txEl>
                                              <p:pRg st="6" end="6"/>
                                            </p:txEl>
                                          </p:spTgt>
                                        </p:tgtEl>
                                      </p:cBhvr>
                                    </p:animEffect>
                                    <p:anim calcmode="lin" valueType="num">
                                      <p:cBhvr>
                                        <p:cTn id="48"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2000" fill="hold"/>
                                        <p:tgtEl>
                                          <p:spTgt spid="3">
                                            <p:txEl>
                                              <p:pRg st="6" end="6"/>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6" end="6"/>
                                            </p:txEl>
                                          </p:spTgt>
                                        </p:tgtEl>
                                        <p:attrNameLst>
                                          <p:attrName>ppt_c</p:attrName>
                                        </p:attrNameLst>
                                      </p:cBhvr>
                                      <p:to>
                                        <a:schemeClr val="folHlink"/>
                                      </p:to>
                                    </p:animClr>
                                  </p:sub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50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2000"/>
                                        <p:tgtEl>
                                          <p:spTgt spid="3">
                                            <p:txEl>
                                              <p:pRg st="7" end="7"/>
                                            </p:txEl>
                                          </p:spTgt>
                                        </p:tgtEl>
                                      </p:cBhvr>
                                    </p:animEffect>
                                    <p:anim calcmode="lin" valueType="num">
                                      <p:cBhvr>
                                        <p:cTn id="55"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2000" fill="hold"/>
                                        <p:tgtEl>
                                          <p:spTgt spid="3">
                                            <p:txEl>
                                              <p:pRg st="7" end="7"/>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7" end="7"/>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416" y="2564904"/>
            <a:ext cx="10515600" cy="1325563"/>
          </a:xfrm>
        </p:spPr>
        <p:txBody>
          <a:bodyPr/>
          <a:lstStyle/>
          <a:p>
            <a:pPr algn="ctr" rtl="1"/>
            <a:r>
              <a:rPr lang="fa-IR" b="1" dirty="0" smtClean="0">
                <a:solidFill>
                  <a:srgbClr val="FF0000"/>
                </a:solidFill>
                <a:cs typeface="B Nazanin" panose="00000400000000000000" pitchFamily="2" charset="-78"/>
              </a:rPr>
              <a:t>وضعیت تولد، جایگزینی و رشد جمعیت در کشور</a:t>
            </a:r>
            <a:endParaRPr lang="en-US"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261159106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36576"/>
            <a:ext cx="12288688" cy="6894576"/>
          </a:xfrm>
        </p:spPr>
      </p:pic>
      <p:sp>
        <p:nvSpPr>
          <p:cNvPr id="2" name="Up Arrow 1"/>
          <p:cNvSpPr/>
          <p:nvPr/>
        </p:nvSpPr>
        <p:spPr>
          <a:xfrm>
            <a:off x="4223792" y="1340768"/>
            <a:ext cx="288032" cy="864096"/>
          </a:xfrm>
          <a:prstGeom prst="upArrow">
            <a:avLst>
              <a:gd name="adj1" fmla="val 50000"/>
              <a:gd name="adj2" fmla="val 4316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Up Arrow 3"/>
          <p:cNvSpPr/>
          <p:nvPr/>
        </p:nvSpPr>
        <p:spPr>
          <a:xfrm>
            <a:off x="6456040" y="1340768"/>
            <a:ext cx="360040" cy="864096"/>
          </a:xfrm>
          <a:prstGeom prst="upArrow">
            <a:avLst>
              <a:gd name="adj1" fmla="val 50000"/>
              <a:gd name="adj2" fmla="val 4316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69539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300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31000"/>
                            </p:stCondLst>
                            <p:childTnLst>
                              <p:par>
                                <p:cTn id="9" presetID="22" presetClass="entr" presetSubtype="4" fill="hold" grpId="0" nodeType="afterEffect">
                                  <p:stCondLst>
                                    <p:cond delay="1000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352" y="1825625"/>
            <a:ext cx="11090448" cy="4351338"/>
          </a:xfrm>
        </p:spPr>
        <p:txBody>
          <a:bodyPr>
            <a:normAutofit/>
          </a:bodyPr>
          <a:lstStyle/>
          <a:p>
            <a:pPr marL="0" indent="0" algn="ctr" rtl="1">
              <a:lnSpc>
                <a:spcPct val="150000"/>
              </a:lnSpc>
              <a:buNone/>
            </a:pPr>
            <a:r>
              <a:rPr lang="fa-IR" sz="4000" b="1" dirty="0" smtClean="0">
                <a:cs typeface="B Nazanin" panose="00000400000000000000" pitchFamily="2" charset="-78"/>
              </a:rPr>
              <a:t> </a:t>
            </a:r>
            <a:r>
              <a:rPr lang="fa-IR" sz="4000" b="1" dirty="0">
                <a:solidFill>
                  <a:srgbClr val="00B050"/>
                </a:solidFill>
                <a:cs typeface="B Nazanin" panose="00000400000000000000" pitchFamily="2" charset="-78"/>
              </a:rPr>
              <a:t>تَنَاكَحُوا تَنَاسَلُوا تَكْثُرُوا فَإِنِّي أُبَاهِي بِكُمُ اَلْأُمَمَ يَوْمَ </a:t>
            </a:r>
            <a:r>
              <a:rPr lang="fa-IR" sz="4000" b="1" dirty="0" smtClean="0">
                <a:solidFill>
                  <a:srgbClr val="00B050"/>
                </a:solidFill>
                <a:cs typeface="B Nazanin" panose="00000400000000000000" pitchFamily="2" charset="-78"/>
              </a:rPr>
              <a:t>اَلْقِيَامَةِ</a:t>
            </a:r>
            <a:r>
              <a:rPr lang="fa-IR" sz="4000" b="1" dirty="0">
                <a:solidFill>
                  <a:srgbClr val="00B050"/>
                </a:solidFill>
                <a:cs typeface="B Nazanin" panose="00000400000000000000" pitchFamily="2" charset="-78"/>
              </a:rPr>
              <a:t/>
            </a:r>
            <a:br>
              <a:rPr lang="fa-IR" sz="4000" b="1" dirty="0">
                <a:solidFill>
                  <a:srgbClr val="00B050"/>
                </a:solidFill>
                <a:cs typeface="B Nazanin" panose="00000400000000000000" pitchFamily="2" charset="-78"/>
              </a:rPr>
            </a:br>
            <a:r>
              <a:rPr lang="fa-IR" sz="3600" b="1" dirty="0" smtClean="0">
                <a:solidFill>
                  <a:srgbClr val="0070C0"/>
                </a:solidFill>
                <a:cs typeface="B Nazanin" panose="00000400000000000000" pitchFamily="2" charset="-78"/>
              </a:rPr>
              <a:t>نكاح </a:t>
            </a:r>
            <a:r>
              <a:rPr lang="fa-IR" sz="3600" b="1" dirty="0">
                <a:solidFill>
                  <a:srgbClr val="0070C0"/>
                </a:solidFill>
                <a:cs typeface="B Nazanin" panose="00000400000000000000" pitchFamily="2" charset="-78"/>
              </a:rPr>
              <a:t>كنيد تا بسيار </a:t>
            </a:r>
            <a:r>
              <a:rPr lang="fa-IR" sz="3600" b="1" dirty="0" smtClean="0">
                <a:solidFill>
                  <a:srgbClr val="0070C0"/>
                </a:solidFill>
                <a:cs typeface="B Nazanin" panose="00000400000000000000" pitchFamily="2" charset="-78"/>
              </a:rPr>
              <a:t>شويد، من فخر مي كنم </a:t>
            </a:r>
            <a:r>
              <a:rPr lang="fa-IR" sz="3600" b="1" dirty="0">
                <a:solidFill>
                  <a:srgbClr val="0070C0"/>
                </a:solidFill>
                <a:cs typeface="B Nazanin" panose="00000400000000000000" pitchFamily="2" charset="-78"/>
              </a:rPr>
              <a:t>بشما امّتها در روز </a:t>
            </a:r>
            <a:r>
              <a:rPr lang="fa-IR" sz="3600" b="1" dirty="0" smtClean="0">
                <a:solidFill>
                  <a:srgbClr val="0070C0"/>
                </a:solidFill>
                <a:cs typeface="B Nazanin" panose="00000400000000000000" pitchFamily="2" charset="-78"/>
              </a:rPr>
              <a:t>قيامت</a:t>
            </a:r>
          </a:p>
          <a:p>
            <a:pPr marL="0" indent="0" algn="l">
              <a:lnSpc>
                <a:spcPct val="150000"/>
              </a:lnSpc>
              <a:buNone/>
            </a:pPr>
            <a:r>
              <a:rPr lang="fa-IR" sz="3600" b="1" dirty="0" smtClean="0">
                <a:solidFill>
                  <a:srgbClr val="FF0000"/>
                </a:solidFill>
                <a:cs typeface="B Nazanin" panose="00000400000000000000" pitchFamily="2" charset="-78"/>
              </a:rPr>
              <a:t>رسول گرامی اسلام</a:t>
            </a:r>
            <a:endParaRPr lang="en-US" sz="36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41358274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1171108740"/>
              </p:ext>
            </p:extLst>
          </p:nvPr>
        </p:nvGraphicFramePr>
        <p:xfrm>
          <a:off x="0" y="0"/>
          <a:ext cx="12360696" cy="6858000"/>
        </p:xfrm>
        <a:graphic>
          <a:graphicData uri="http://schemas.openxmlformats.org/drawingml/2006/chart">
            <c:chart xmlns:c="http://schemas.openxmlformats.org/drawingml/2006/chart" xmlns:r="http://schemas.openxmlformats.org/officeDocument/2006/relationships" r:id="rId2"/>
          </a:graphicData>
        </a:graphic>
      </p:graphicFrame>
      <p:sp>
        <p:nvSpPr>
          <p:cNvPr id="3" name="Up Arrow 2"/>
          <p:cNvSpPr/>
          <p:nvPr/>
        </p:nvSpPr>
        <p:spPr>
          <a:xfrm>
            <a:off x="4079776" y="1951268"/>
            <a:ext cx="576064" cy="28083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itle 1"/>
          <p:cNvSpPr>
            <a:spLocks noGrp="1"/>
          </p:cNvSpPr>
          <p:nvPr>
            <p:ph type="title"/>
          </p:nvPr>
        </p:nvSpPr>
        <p:spPr>
          <a:xfrm>
            <a:off x="7392144" y="1268760"/>
            <a:ext cx="3096345" cy="577493"/>
          </a:xfrm>
        </p:spPr>
        <p:txBody>
          <a:bodyPr>
            <a:normAutofit fontScale="90000"/>
          </a:bodyPr>
          <a:lstStyle/>
          <a:p>
            <a:pPr algn="ctr">
              <a:lnSpc>
                <a:spcPct val="120000"/>
              </a:lnSpc>
            </a:pPr>
            <a:r>
              <a:rPr lang="fa-IR" sz="2400" b="1" dirty="0">
                <a:solidFill>
                  <a:srgbClr val="FF0000"/>
                </a:solidFill>
                <a:cs typeface="B Mitra" panose="00000400000000000000" pitchFamily="2" charset="-78"/>
              </a:rPr>
              <a:t>الگوی باروری </a:t>
            </a:r>
            <a:r>
              <a:rPr lang="fa-IR" sz="2400" b="1" dirty="0" smtClean="0">
                <a:solidFill>
                  <a:srgbClr val="FF0000"/>
                </a:solidFill>
                <a:cs typeface="B Mitra" panose="00000400000000000000" pitchFamily="2" charset="-78"/>
              </a:rPr>
              <a:t>سنی کل </a:t>
            </a:r>
            <a:r>
              <a:rPr lang="fa-IR" sz="2400" b="1" dirty="0">
                <a:solidFill>
                  <a:srgbClr val="FF0000"/>
                </a:solidFill>
                <a:cs typeface="B Mitra" panose="00000400000000000000" pitchFamily="2" charset="-78"/>
              </a:rPr>
              <a:t>کشور </a:t>
            </a:r>
            <a:r>
              <a:rPr lang="fa-IR" sz="2400" b="1" dirty="0" smtClean="0">
                <a:solidFill>
                  <a:srgbClr val="FF0000"/>
                </a:solidFill>
                <a:cs typeface="B Mitra" panose="00000400000000000000" pitchFamily="2" charset="-78"/>
              </a:rPr>
              <a:t/>
            </a:r>
            <a:br>
              <a:rPr lang="fa-IR" sz="2400" b="1" dirty="0" smtClean="0">
                <a:solidFill>
                  <a:srgbClr val="FF0000"/>
                </a:solidFill>
                <a:cs typeface="B Mitra" panose="00000400000000000000" pitchFamily="2" charset="-78"/>
              </a:rPr>
            </a:br>
            <a:r>
              <a:rPr lang="fa-IR" sz="2400" b="1" dirty="0" smtClean="0">
                <a:solidFill>
                  <a:srgbClr val="FF0000"/>
                </a:solidFill>
                <a:cs typeface="B Mitra" panose="00000400000000000000" pitchFamily="2" charset="-78"/>
              </a:rPr>
              <a:t>در </a:t>
            </a:r>
            <a:r>
              <a:rPr lang="fa-IR" sz="2400" b="1" dirty="0">
                <a:solidFill>
                  <a:srgbClr val="FF0000"/>
                </a:solidFill>
                <a:cs typeface="B Mitra" panose="00000400000000000000" pitchFamily="2" charset="-78"/>
              </a:rPr>
              <a:t>فاصله سال‌های 95-1381</a:t>
            </a:r>
            <a:endParaRPr lang="en-US" sz="2400" b="1" dirty="0">
              <a:solidFill>
                <a:srgbClr val="FF0000"/>
              </a:solidFill>
              <a:cs typeface="B Mitra" panose="00000400000000000000" pitchFamily="2" charset="-78"/>
            </a:endParaRPr>
          </a:p>
        </p:txBody>
      </p:sp>
      <p:cxnSp>
        <p:nvCxnSpPr>
          <p:cNvPr id="6" name="Straight Arrow Connector 5"/>
          <p:cNvCxnSpPr/>
          <p:nvPr/>
        </p:nvCxnSpPr>
        <p:spPr>
          <a:xfrm>
            <a:off x="2639616" y="1152939"/>
            <a:ext cx="0" cy="501216"/>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6208138" y="1152939"/>
            <a:ext cx="13758" cy="974237"/>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824192" y="2996952"/>
            <a:ext cx="0" cy="1224136"/>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711624" y="5589240"/>
            <a:ext cx="0" cy="501216"/>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367808" y="332656"/>
            <a:ext cx="0" cy="569012"/>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130823" y="5157192"/>
            <a:ext cx="13758" cy="974237"/>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7968208" y="4869160"/>
            <a:ext cx="0" cy="1224136"/>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367808" y="5459328"/>
            <a:ext cx="0" cy="633968"/>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23917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500"/>
                                        <p:tgtEl>
                                          <p:spTgt spid="3"/>
                                        </p:tgtEl>
                                      </p:cBhvr>
                                    </p:animEffect>
                                  </p:childTnLst>
                                </p:cTn>
                              </p:par>
                            </p:childTnLst>
                          </p:cTn>
                        </p:par>
                        <p:par>
                          <p:cTn id="8" fill="hold">
                            <p:stCondLst>
                              <p:cond delay="1500"/>
                            </p:stCondLst>
                            <p:childTnLst>
                              <p:par>
                                <p:cTn id="9" presetID="16" presetClass="entr" presetSubtype="21" fill="hold"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par>
                          <p:cTn id="12" fill="hold">
                            <p:stCondLst>
                              <p:cond delay="3500"/>
                            </p:stCondLst>
                            <p:childTnLst>
                              <p:par>
                                <p:cTn id="13" presetID="16" presetClass="entr" presetSubtype="2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1000"/>
                                        <p:tgtEl>
                                          <p:spTgt spid="8"/>
                                        </p:tgtEl>
                                      </p:cBhvr>
                                    </p:animEffect>
                                  </p:childTnLst>
                                </p:cTn>
                              </p:par>
                            </p:childTnLst>
                          </p:cTn>
                        </p:par>
                        <p:par>
                          <p:cTn id="16" fill="hold">
                            <p:stCondLst>
                              <p:cond delay="4500"/>
                            </p:stCondLst>
                            <p:childTnLst>
                              <p:par>
                                <p:cTn id="17" presetID="16" presetClass="entr" presetSubtype="2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1000"/>
                                        <p:tgtEl>
                                          <p:spTgt spid="9"/>
                                        </p:tgtEl>
                                      </p:cBhvr>
                                    </p:animEffect>
                                  </p:childTnLst>
                                </p:cTn>
                              </p:par>
                            </p:childTnLst>
                          </p:cTn>
                        </p:par>
                        <p:par>
                          <p:cTn id="20" fill="hold">
                            <p:stCondLst>
                              <p:cond delay="5500"/>
                            </p:stCondLst>
                            <p:childTnLst>
                              <p:par>
                                <p:cTn id="21" presetID="16" presetClass="entr" presetSubtype="2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1000"/>
                                        <p:tgtEl>
                                          <p:spTgt spid="12"/>
                                        </p:tgtEl>
                                      </p:cBhvr>
                                    </p:animEffect>
                                  </p:childTnLst>
                                </p:cTn>
                              </p:par>
                            </p:childTnLst>
                          </p:cTn>
                        </p:par>
                        <p:par>
                          <p:cTn id="24" fill="hold">
                            <p:stCondLst>
                              <p:cond delay="650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1000"/>
                                        <p:tgtEl>
                                          <p:spTgt spid="16"/>
                                        </p:tgtEl>
                                      </p:cBhvr>
                                    </p:animEffect>
                                  </p:childTnLst>
                                </p:cTn>
                              </p:par>
                            </p:childTnLst>
                          </p:cTn>
                        </p:par>
                        <p:par>
                          <p:cTn id="28" fill="hold">
                            <p:stCondLst>
                              <p:cond delay="75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1000"/>
                                        <p:tgtEl>
                                          <p:spTgt spid="10"/>
                                        </p:tgtEl>
                                      </p:cBhvr>
                                    </p:animEffect>
                                  </p:childTnLst>
                                </p:cTn>
                              </p:par>
                            </p:childTnLst>
                          </p:cTn>
                        </p:par>
                        <p:par>
                          <p:cTn id="32" fill="hold">
                            <p:stCondLst>
                              <p:cond delay="85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1000"/>
                                        <p:tgtEl>
                                          <p:spTgt spid="17"/>
                                        </p:tgtEl>
                                      </p:cBhvr>
                                    </p:animEffect>
                                  </p:childTnLst>
                                </p:cTn>
                              </p:par>
                            </p:childTnLst>
                          </p:cTn>
                        </p:par>
                        <p:par>
                          <p:cTn id="36" fill="hold">
                            <p:stCondLst>
                              <p:cond delay="9500"/>
                            </p:stCondLst>
                            <p:childTnLst>
                              <p:par>
                                <p:cTn id="37" presetID="2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12110216"/>
              </p:ext>
            </p:extLst>
          </p:nvPr>
        </p:nvGraphicFramePr>
        <p:xfrm>
          <a:off x="0" y="260648"/>
          <a:ext cx="11353800" cy="6480720"/>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Arrow Connector 4"/>
          <p:cNvCxnSpPr/>
          <p:nvPr/>
        </p:nvCxnSpPr>
        <p:spPr>
          <a:xfrm>
            <a:off x="6456040" y="4437112"/>
            <a:ext cx="0" cy="1224136"/>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7752184" y="4869160"/>
            <a:ext cx="0" cy="792088"/>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159896" y="4725173"/>
            <a:ext cx="0" cy="936075"/>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567608" y="4514216"/>
            <a:ext cx="0" cy="1152128"/>
          </a:xfrm>
          <a:prstGeom prst="straightConnector1">
            <a:avLst/>
          </a:prstGeom>
          <a:ln w="76200">
            <a:solidFill>
              <a:srgbClr val="CE10BC"/>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49822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الگوی باروری سنی نیشابور در سالهای </a:t>
            </a:r>
            <a:r>
              <a:rPr lang="en-US" dirty="0" smtClean="0"/>
              <a:t>87</a:t>
            </a:r>
            <a:r>
              <a:rPr lang="fa-IR" dirty="0" smtClean="0"/>
              <a:t> تا </a:t>
            </a:r>
            <a:r>
              <a:rPr lang="en-US" dirty="0" smtClean="0"/>
              <a:t>98</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5066218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17461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188640"/>
            <a:ext cx="7886700" cy="466385"/>
          </a:xfrm>
          <a:extLst/>
        </p:spPr>
        <p:txBody>
          <a:bodyPr>
            <a:noAutofit/>
          </a:bodyPr>
          <a:lstStyle/>
          <a:p>
            <a:pPr algn="ctr">
              <a:lnSpc>
                <a:spcPct val="120000"/>
              </a:lnSpc>
              <a:defRPr/>
            </a:pPr>
            <a:r>
              <a:rPr lang="fa-IR" sz="2800" b="1" dirty="0">
                <a:solidFill>
                  <a:srgbClr val="FF0000"/>
                </a:solidFill>
                <a:cs typeface="B Mitra" panose="00000400000000000000" pitchFamily="2" charset="-78"/>
              </a:rPr>
              <a:t>الگوي باروري کل کشور برحسب سطح تحصیلات زنان: 1395</a:t>
            </a:r>
            <a:endParaRPr lang="en-US" sz="2800" b="1" dirty="0">
              <a:solidFill>
                <a:srgbClr val="FF0000"/>
              </a:solidFill>
              <a:cs typeface="B Mitra" panose="00000400000000000000" pitchFamily="2" charset="-78"/>
            </a:endParaRPr>
          </a:p>
        </p:txBody>
      </p:sp>
      <p:graphicFrame>
        <p:nvGraphicFramePr>
          <p:cNvPr id="4" name="Chart 3"/>
          <p:cNvGraphicFramePr>
            <a:graphicFrameLocks/>
          </p:cNvGraphicFramePr>
          <p:nvPr>
            <p:extLst>
              <p:ext uri="{D42A27DB-BD31-4B8C-83A1-F6EECF244321}">
                <p14:modId xmlns:p14="http://schemas.microsoft.com/office/powerpoint/2010/main" val="1107433501"/>
              </p:ext>
            </p:extLst>
          </p:nvPr>
        </p:nvGraphicFramePr>
        <p:xfrm>
          <a:off x="-888776" y="655025"/>
          <a:ext cx="13969552" cy="6202975"/>
        </p:xfrm>
        <a:graphic>
          <a:graphicData uri="http://schemas.openxmlformats.org/drawingml/2006/chart">
            <c:chart xmlns:c="http://schemas.openxmlformats.org/drawingml/2006/chart" xmlns:r="http://schemas.openxmlformats.org/officeDocument/2006/relationships" r:id="rId2"/>
          </a:graphicData>
        </a:graphic>
      </p:graphicFrame>
      <p:sp>
        <p:nvSpPr>
          <p:cNvPr id="5" name="Up Arrow 4"/>
          <p:cNvSpPr/>
          <p:nvPr/>
        </p:nvSpPr>
        <p:spPr>
          <a:xfrm>
            <a:off x="5447928" y="3501008"/>
            <a:ext cx="216024" cy="7576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Up Arrow 7"/>
          <p:cNvSpPr/>
          <p:nvPr/>
        </p:nvSpPr>
        <p:spPr>
          <a:xfrm>
            <a:off x="2074197" y="1699190"/>
            <a:ext cx="216024" cy="757652"/>
          </a:xfrm>
          <a:prstGeom prst="upArrow">
            <a:avLst/>
          </a:prstGeom>
        </p:spPr>
        <p:style>
          <a:lnRef idx="3">
            <a:schemeClr val="lt1"/>
          </a:lnRef>
          <a:fillRef idx="1">
            <a:schemeClr val="accent6"/>
          </a:fillRef>
          <a:effectRef idx="1">
            <a:schemeClr val="accent6"/>
          </a:effectRef>
          <a:fontRef idx="minor">
            <a:schemeClr val="lt1"/>
          </a:fontRef>
        </p:style>
        <p:txBody>
          <a:bodyPr rtlCol="1" anchor="ctr"/>
          <a:lstStyle/>
          <a:p>
            <a:pPr algn="ctr"/>
            <a:endParaRPr lang="fa-IR"/>
          </a:p>
        </p:txBody>
      </p:sp>
      <p:sp>
        <p:nvSpPr>
          <p:cNvPr id="9" name="Up Arrow 8"/>
          <p:cNvSpPr/>
          <p:nvPr/>
        </p:nvSpPr>
        <p:spPr>
          <a:xfrm>
            <a:off x="3245374" y="1985704"/>
            <a:ext cx="216024" cy="757652"/>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Up Arrow 9"/>
          <p:cNvSpPr/>
          <p:nvPr/>
        </p:nvSpPr>
        <p:spPr>
          <a:xfrm>
            <a:off x="3773186" y="2348880"/>
            <a:ext cx="162574" cy="3456384"/>
          </a:xfrm>
          <a:prstGeom prst="up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Up Arrow 10"/>
          <p:cNvSpPr/>
          <p:nvPr/>
        </p:nvSpPr>
        <p:spPr>
          <a:xfrm>
            <a:off x="4775361" y="2743356"/>
            <a:ext cx="216024" cy="757652"/>
          </a:xfrm>
          <a:prstGeom prst="up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877593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1500"/>
                                        <p:tgtEl>
                                          <p:spTgt spid="5"/>
                                        </p:tgtEl>
                                      </p:cBhvr>
                                    </p:animEffect>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1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1500"/>
                                        <p:tgtEl>
                                          <p:spTgt spid="9"/>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dirty="0" smtClean="0"/>
              <a:t>الگوی باروری نیشابور برحسب تحصیلات زنان باردار</a:t>
            </a:r>
            <a:r>
              <a:rPr lang="en-US" sz="4000" dirty="0" smtClean="0"/>
              <a:t> </a:t>
            </a:r>
            <a:r>
              <a:rPr lang="fa-IR" sz="4000" dirty="0" smtClean="0"/>
              <a:t> فعلی</a:t>
            </a:r>
            <a:endParaRPr lang="fa-IR" sz="4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09942864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254637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168696" y="-675456"/>
          <a:ext cx="12360696" cy="75213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58787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18124281"/>
              </p:ext>
            </p:extLst>
          </p:nvPr>
        </p:nvGraphicFramePr>
        <p:xfrm>
          <a:off x="-168696" y="-675456"/>
          <a:ext cx="12360696" cy="7521397"/>
        </p:xfrm>
        <a:graphic>
          <a:graphicData uri="http://schemas.openxmlformats.org/drawingml/2006/chart">
            <c:chart xmlns:c="http://schemas.openxmlformats.org/drawingml/2006/chart" xmlns:r="http://schemas.openxmlformats.org/officeDocument/2006/relationships" r:id="rId3"/>
          </a:graphicData>
        </a:graphic>
      </p:graphicFrame>
      <p:sp>
        <p:nvSpPr>
          <p:cNvPr id="5" name="Oval 4"/>
          <p:cNvSpPr/>
          <p:nvPr/>
        </p:nvSpPr>
        <p:spPr>
          <a:xfrm rot="2052179">
            <a:off x="4643149" y="1025747"/>
            <a:ext cx="1694637" cy="11171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6240016" y="1772816"/>
            <a:ext cx="5184576" cy="12241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rot="8342601">
            <a:off x="6303761" y="1986226"/>
            <a:ext cx="771125" cy="150151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cxnSp>
        <p:nvCxnSpPr>
          <p:cNvPr id="12" name="Straight Arrow Connector 11"/>
          <p:cNvCxnSpPr/>
          <p:nvPr/>
        </p:nvCxnSpPr>
        <p:spPr>
          <a:xfrm>
            <a:off x="7248128" y="2882254"/>
            <a:ext cx="4824536" cy="100811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6062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000"/>
                                        <p:tgtEl>
                                          <p:spTgt spid="5"/>
                                        </p:tgtEl>
                                      </p:cBhvr>
                                    </p:animEffect>
                                  </p:childTnLst>
                                </p:cTn>
                              </p:par>
                            </p:childTnLst>
                          </p:cTn>
                        </p:par>
                        <p:par>
                          <p:cTn id="8" fill="hold">
                            <p:stCondLst>
                              <p:cond delay="2000"/>
                            </p:stCondLst>
                            <p:childTnLst>
                              <p:par>
                                <p:cTn id="9" presetID="22" presetClass="entr" presetSubtype="4" fill="hold" grpId="0"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1500"/>
                                        <p:tgtEl>
                                          <p:spTgt spid="10"/>
                                        </p:tgtEl>
                                      </p:cBhvr>
                                    </p:animEffect>
                                  </p:childTnLst>
                                </p:cTn>
                              </p:par>
                            </p:childTnLst>
                          </p:cTn>
                        </p:par>
                        <p:par>
                          <p:cTn id="12" fill="hold">
                            <p:stCondLst>
                              <p:cond delay="40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1000"/>
                                        <p:tgtEl>
                                          <p:spTgt spid="7"/>
                                        </p:tgtEl>
                                      </p:cBhvr>
                                    </p:animEffect>
                                  </p:childTnLst>
                                </p:cTn>
                              </p:par>
                            </p:childTnLst>
                          </p:cTn>
                        </p:par>
                        <p:par>
                          <p:cTn id="16" fill="hold">
                            <p:stCondLst>
                              <p:cond delay="50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latin typeface="2  Titr"/>
                <a:cs typeface="B Nazanin" panose="00000400000000000000" pitchFamily="2" charset="-78"/>
              </a:rPr>
              <a:t>تعداد تولد نوزادان نیشابور در سالهای 93 تا 99</a:t>
            </a:r>
            <a:endParaRPr lang="en-US" dirty="0">
              <a:latin typeface="2  Titr"/>
              <a:cs typeface="B Nazanin"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4764907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514708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44059729"/>
              </p:ext>
            </p:extLst>
          </p:nvPr>
        </p:nvGraphicFramePr>
        <p:xfrm>
          <a:off x="0" y="-171400"/>
          <a:ext cx="12792744" cy="7029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a:spLocks noGrp="1"/>
          </p:cNvSpPr>
          <p:nvPr>
            <p:ph type="title"/>
          </p:nvPr>
        </p:nvSpPr>
        <p:spPr>
          <a:xfrm>
            <a:off x="3575720" y="980727"/>
            <a:ext cx="7851304" cy="504057"/>
          </a:xfrm>
          <a:solidFill>
            <a:srgbClr val="93FFC4"/>
          </a:solidFill>
          <a:ln w="38100">
            <a:solidFill>
              <a:schemeClr val="accent6">
                <a:lumMod val="50000"/>
              </a:schemeClr>
            </a:solidFill>
          </a:ln>
        </p:spPr>
        <p:txBody>
          <a:bodyPr>
            <a:normAutofit/>
          </a:bodyPr>
          <a:lstStyle/>
          <a:p>
            <a:pPr algn="ctr" rtl="1"/>
            <a:r>
              <a:rPr lang="fa-IR" sz="2800" dirty="0" smtClean="0">
                <a:solidFill>
                  <a:srgbClr val="FF0000"/>
                </a:solidFill>
                <a:cs typeface="B Nazanin" panose="00000400000000000000" pitchFamily="2" charset="-78"/>
              </a:rPr>
              <a:t>درصد تغییرات متولدین در دوره های 4 ساله پس از انقلاب</a:t>
            </a: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2508873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11227363"/>
              </p:ext>
            </p:extLst>
          </p:nvPr>
        </p:nvGraphicFramePr>
        <p:xfrm>
          <a:off x="0" y="-603448"/>
          <a:ext cx="12192000" cy="74614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612018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7408" y="764704"/>
            <a:ext cx="10586392" cy="5412259"/>
          </a:xfrm>
        </p:spPr>
        <p:txBody>
          <a:bodyPr>
            <a:normAutofit fontScale="92500" lnSpcReduction="20000"/>
          </a:bodyPr>
          <a:lstStyle/>
          <a:p>
            <a:pPr marL="0" marR="0" indent="0" algn="r" rtl="1">
              <a:lnSpc>
                <a:spcPct val="107000"/>
              </a:lnSpc>
              <a:spcBef>
                <a:spcPts val="0"/>
              </a:spcBef>
              <a:spcAft>
                <a:spcPts val="800"/>
              </a:spcAft>
              <a:buNone/>
            </a:pPr>
            <a:r>
              <a:rPr lang="fa-IR" sz="3100" b="1" dirty="0">
                <a:solidFill>
                  <a:srgbClr val="C00000"/>
                </a:solidFill>
                <a:latin typeface="Dubai-Regular"/>
                <a:cs typeface="2  Mitra" panose="00000400000000000000" pitchFamily="2" charset="-78"/>
              </a:rPr>
              <a:t>در راستای مقابله با کاهش جمعیت در سال 1393 توسط </a:t>
            </a:r>
            <a:r>
              <a:rPr lang="fa-IR" sz="3100" b="1" dirty="0" smtClean="0">
                <a:solidFill>
                  <a:srgbClr val="C00000"/>
                </a:solidFill>
                <a:latin typeface="Dubai-Regular"/>
                <a:cs typeface="2  Mitra" panose="00000400000000000000" pitchFamily="2" charset="-78"/>
              </a:rPr>
              <a:t>مقام معظم رهبری ابلاغ </a:t>
            </a:r>
            <a:r>
              <a:rPr lang="fa-IR" sz="3100" b="1" dirty="0">
                <a:solidFill>
                  <a:srgbClr val="C00000"/>
                </a:solidFill>
                <a:latin typeface="Dubai-Regular"/>
                <a:cs typeface="2  Mitra" panose="00000400000000000000" pitchFamily="2" charset="-78"/>
              </a:rPr>
              <a:t>شد</a:t>
            </a:r>
            <a:r>
              <a:rPr lang="en-US" dirty="0">
                <a:latin typeface="Calibri" panose="020F0502020204030204" pitchFamily="34" charset="0"/>
                <a:ea typeface="Calibri" panose="020F0502020204030204" pitchFamily="34" charset="0"/>
                <a:cs typeface="2  Mitra" panose="00000400000000000000" pitchFamily="2" charset="-78"/>
              </a:rPr>
              <a:t/>
            </a:r>
            <a:br>
              <a:rPr lang="en-US" dirty="0">
                <a:latin typeface="Calibri" panose="020F0502020204030204" pitchFamily="34" charset="0"/>
                <a:ea typeface="Calibri" panose="020F0502020204030204" pitchFamily="34" charset="0"/>
                <a:cs typeface="2  Mitra" panose="00000400000000000000" pitchFamily="2" charset="-78"/>
              </a:rPr>
            </a:br>
            <a:r>
              <a:rPr lang="en-US" dirty="0">
                <a:latin typeface="Calibri" panose="020F0502020204030204" pitchFamily="34" charset="0"/>
                <a:ea typeface="Calibri" panose="020F0502020204030204" pitchFamily="34" charset="0"/>
                <a:cs typeface="2  Mitra" panose="00000400000000000000" pitchFamily="2" charset="-78"/>
              </a:rPr>
              <a:t/>
            </a:r>
            <a:br>
              <a:rPr lang="en-US" dirty="0">
                <a:latin typeface="Calibri" panose="020F0502020204030204" pitchFamily="34" charset="0"/>
                <a:ea typeface="Calibri" panose="020F0502020204030204" pitchFamily="34" charset="0"/>
                <a:cs typeface="2  Mitra" panose="00000400000000000000" pitchFamily="2" charset="-78"/>
              </a:rPr>
            </a:br>
            <a:r>
              <a:rPr lang="fa-IR" dirty="0">
                <a:latin typeface="Calibri" panose="020F0502020204030204" pitchFamily="34" charset="0"/>
                <a:ea typeface="Calibri" panose="020F0502020204030204" pitchFamily="34" charset="0"/>
                <a:cs typeface="2  Mitra" panose="00000400000000000000" pitchFamily="2" charset="-78"/>
              </a:rPr>
              <a:t>۱</a:t>
            </a:r>
            <a:r>
              <a:rPr lang="en-US" dirty="0">
                <a:latin typeface="Calibri" panose="020F0502020204030204" pitchFamily="34" charset="0"/>
                <a:ea typeface="Calibri" panose="020F0502020204030204" pitchFamily="34" charset="0"/>
                <a:cs typeface="2  Mitra" panose="00000400000000000000" pitchFamily="2" charset="-78"/>
              </a:rPr>
              <a:t>- </a:t>
            </a:r>
            <a:r>
              <a:rPr lang="ar-SA" dirty="0">
                <a:latin typeface="Calibri" panose="020F0502020204030204" pitchFamily="34" charset="0"/>
                <a:ea typeface="Calibri" panose="020F0502020204030204" pitchFamily="34" charset="0"/>
                <a:cs typeface="2  Mitra" panose="00000400000000000000" pitchFamily="2" charset="-78"/>
              </a:rPr>
              <a:t>ارتقاء پويايي، بالندگي و جواني جمعيّت با افزايش نرخ باروري به بيش از سطح جانشيني</a:t>
            </a:r>
            <a:r>
              <a:rPr lang="en-US" dirty="0">
                <a:latin typeface="Calibri" panose="020F0502020204030204" pitchFamily="34" charset="0"/>
                <a:ea typeface="Calibri" panose="020F0502020204030204" pitchFamily="34" charset="0"/>
                <a:cs typeface="2  Mitra" panose="00000400000000000000" pitchFamily="2" charset="-78"/>
              </a:rPr>
              <a:t>.</a:t>
            </a:r>
            <a:br>
              <a:rPr lang="en-US" dirty="0">
                <a:latin typeface="Calibri" panose="020F0502020204030204" pitchFamily="34" charset="0"/>
                <a:ea typeface="Calibri" panose="020F0502020204030204" pitchFamily="34" charset="0"/>
                <a:cs typeface="2  Mitra" panose="00000400000000000000" pitchFamily="2" charset="-78"/>
              </a:rPr>
            </a:br>
            <a:r>
              <a:rPr lang="fa-IR" dirty="0">
                <a:latin typeface="Calibri" panose="020F0502020204030204" pitchFamily="34" charset="0"/>
                <a:ea typeface="Calibri" panose="020F0502020204030204" pitchFamily="34" charset="0"/>
                <a:cs typeface="2  Mitra" panose="00000400000000000000" pitchFamily="2" charset="-78"/>
              </a:rPr>
              <a:t>۲</a:t>
            </a:r>
            <a:r>
              <a:rPr lang="en-US" dirty="0">
                <a:latin typeface="Calibri" panose="020F0502020204030204" pitchFamily="34" charset="0"/>
                <a:ea typeface="Calibri" panose="020F0502020204030204" pitchFamily="34" charset="0"/>
                <a:cs typeface="2  Mitra" panose="00000400000000000000" pitchFamily="2" charset="-78"/>
              </a:rPr>
              <a:t>- </a:t>
            </a:r>
            <a:r>
              <a:rPr lang="ar-SA" dirty="0">
                <a:latin typeface="Calibri" panose="020F0502020204030204" pitchFamily="34" charset="0"/>
                <a:ea typeface="Calibri" panose="020F0502020204030204" pitchFamily="34" charset="0"/>
                <a:cs typeface="2  Mitra" panose="00000400000000000000" pitchFamily="2" charset="-78"/>
              </a:rPr>
              <a:t>رفع موانع ازدواج، تسهيل و ترويج تشكيل خانواده و افزايش فرزند، كاهش سن ازدواج و حمايت از زوج‌هاي جوان و توانمندسازي آنان در تأمين هزينه‌هاي زندگي و تربيت نسل صالح و كارآمد</a:t>
            </a:r>
            <a:r>
              <a:rPr lang="en-US" dirty="0">
                <a:latin typeface="Calibri" panose="020F0502020204030204" pitchFamily="34" charset="0"/>
                <a:ea typeface="Calibri" panose="020F0502020204030204" pitchFamily="34" charset="0"/>
                <a:cs typeface="2  Mitra" panose="00000400000000000000" pitchFamily="2" charset="-78"/>
              </a:rPr>
              <a:t>.</a:t>
            </a:r>
            <a:br>
              <a:rPr lang="en-US" dirty="0">
                <a:latin typeface="Calibri" panose="020F0502020204030204" pitchFamily="34" charset="0"/>
                <a:ea typeface="Calibri" panose="020F0502020204030204" pitchFamily="34" charset="0"/>
                <a:cs typeface="2  Mitra" panose="00000400000000000000" pitchFamily="2" charset="-78"/>
              </a:rPr>
            </a:br>
            <a:r>
              <a:rPr lang="fa-IR" dirty="0">
                <a:latin typeface="Calibri" panose="020F0502020204030204" pitchFamily="34" charset="0"/>
                <a:ea typeface="Calibri" panose="020F0502020204030204" pitchFamily="34" charset="0"/>
                <a:cs typeface="2  Mitra" panose="00000400000000000000" pitchFamily="2" charset="-78"/>
              </a:rPr>
              <a:t>۳</a:t>
            </a:r>
            <a:r>
              <a:rPr lang="en-US" dirty="0">
                <a:latin typeface="Calibri" panose="020F0502020204030204" pitchFamily="34" charset="0"/>
                <a:ea typeface="Calibri" panose="020F0502020204030204" pitchFamily="34" charset="0"/>
                <a:cs typeface="2  Mitra" panose="00000400000000000000" pitchFamily="2" charset="-78"/>
              </a:rPr>
              <a:t>- </a:t>
            </a:r>
            <a:r>
              <a:rPr lang="ar-SA" dirty="0">
                <a:latin typeface="Calibri" panose="020F0502020204030204" pitchFamily="34" charset="0"/>
                <a:ea typeface="Calibri" panose="020F0502020204030204" pitchFamily="34" charset="0"/>
                <a:cs typeface="2  Mitra" panose="00000400000000000000" pitchFamily="2" charset="-78"/>
              </a:rPr>
              <a:t>اختصاص تسهيلات مناسب براي مادران بويژه در دوره بارداري و شيردهي و پوشش بيمه‌اي هزينه‌هاي زايمان و درمان ناباروري مردان و زنان و تقويت نهادها و مؤسسات حمايتي ذي‌ربط</a:t>
            </a:r>
            <a:r>
              <a:rPr lang="en-US" dirty="0">
                <a:latin typeface="Calibri" panose="020F0502020204030204" pitchFamily="34" charset="0"/>
                <a:ea typeface="Calibri" panose="020F0502020204030204" pitchFamily="34" charset="0"/>
                <a:cs typeface="2  Mitra" panose="00000400000000000000" pitchFamily="2" charset="-78"/>
              </a:rPr>
              <a:t>.</a:t>
            </a:r>
            <a:br>
              <a:rPr lang="en-US" dirty="0">
                <a:latin typeface="Calibri" panose="020F0502020204030204" pitchFamily="34" charset="0"/>
                <a:ea typeface="Calibri" panose="020F0502020204030204" pitchFamily="34" charset="0"/>
                <a:cs typeface="2  Mitra" panose="00000400000000000000" pitchFamily="2" charset="-78"/>
              </a:rPr>
            </a:br>
            <a:r>
              <a:rPr lang="fa-IR" dirty="0">
                <a:latin typeface="Calibri" panose="020F0502020204030204" pitchFamily="34" charset="0"/>
                <a:ea typeface="Calibri" panose="020F0502020204030204" pitchFamily="34" charset="0"/>
                <a:cs typeface="2  Mitra" panose="00000400000000000000" pitchFamily="2" charset="-78"/>
              </a:rPr>
              <a:t>۴</a:t>
            </a:r>
            <a:r>
              <a:rPr lang="en-US" dirty="0">
                <a:latin typeface="Calibri" panose="020F0502020204030204" pitchFamily="34" charset="0"/>
                <a:ea typeface="Calibri" panose="020F0502020204030204" pitchFamily="34" charset="0"/>
                <a:cs typeface="2  Mitra" panose="00000400000000000000" pitchFamily="2" charset="-78"/>
              </a:rPr>
              <a:t>- </a:t>
            </a:r>
            <a:r>
              <a:rPr lang="ar-SA" dirty="0">
                <a:latin typeface="Calibri" panose="020F0502020204030204" pitchFamily="34" charset="0"/>
                <a:ea typeface="Calibri" panose="020F0502020204030204" pitchFamily="34" charset="0"/>
                <a:cs typeface="2  Mitra" panose="00000400000000000000" pitchFamily="2" charset="-78"/>
              </a:rPr>
              <a:t>تحكيم بنيان و پايداري خانواده با اصلاح و تكميل آموزش‌هاي عمومي در باره اصالت كانون خانواده و فرزند پروري و با تأكيد بر آموزش‌ مهارت‌هاي زندگي و ارتباطي و ارائه خدمات مشاوره‌اي بر مبناي فرهنگ و ارزش‌هاي اسلامي- ايراني و توسعه و تقويت نظام تأمين اجتماعي، خدمات بهداشتي و درماني و مراقبت‌هاي پزشكي در جهت سلامت باروري و فرزندآوري</a:t>
            </a:r>
            <a:r>
              <a:rPr lang="en-US" dirty="0">
                <a:latin typeface="Calibri" panose="020F0502020204030204" pitchFamily="34" charset="0"/>
                <a:ea typeface="Calibri" panose="020F0502020204030204" pitchFamily="34" charset="0"/>
                <a:cs typeface="2  Mitra" panose="00000400000000000000" pitchFamily="2" charset="-78"/>
              </a:rPr>
              <a:t>.</a:t>
            </a:r>
            <a:br>
              <a:rPr lang="en-US" dirty="0">
                <a:latin typeface="Calibri" panose="020F0502020204030204" pitchFamily="34" charset="0"/>
                <a:ea typeface="Calibri" panose="020F0502020204030204" pitchFamily="34" charset="0"/>
                <a:cs typeface="2  Mitra" panose="00000400000000000000" pitchFamily="2" charset="-78"/>
              </a:rPr>
            </a:br>
            <a:r>
              <a:rPr lang="fa-IR" dirty="0">
                <a:latin typeface="Calibri" panose="020F0502020204030204" pitchFamily="34" charset="0"/>
                <a:ea typeface="Calibri" panose="020F0502020204030204" pitchFamily="34" charset="0"/>
                <a:cs typeface="2  Mitra" panose="00000400000000000000" pitchFamily="2" charset="-78"/>
              </a:rPr>
              <a:t>۵</a:t>
            </a:r>
            <a:r>
              <a:rPr lang="en-US" dirty="0">
                <a:latin typeface="Calibri" panose="020F0502020204030204" pitchFamily="34" charset="0"/>
                <a:ea typeface="Calibri" panose="020F0502020204030204" pitchFamily="34" charset="0"/>
                <a:cs typeface="2  Mitra" panose="00000400000000000000" pitchFamily="2" charset="-78"/>
              </a:rPr>
              <a:t>- </a:t>
            </a:r>
            <a:r>
              <a:rPr lang="ar-SA" dirty="0">
                <a:latin typeface="Calibri" panose="020F0502020204030204" pitchFamily="34" charset="0"/>
                <a:ea typeface="Calibri" panose="020F0502020204030204" pitchFamily="34" charset="0"/>
                <a:cs typeface="2  Mitra" panose="00000400000000000000" pitchFamily="2" charset="-78"/>
              </a:rPr>
              <a:t>ترويج و نهادينه‌سازي سبك زندگي اسلامي- ايراني و مقابله با ابعاد نامطلوب سبك زندگي غربي</a:t>
            </a:r>
            <a:r>
              <a:rPr lang="en-US" dirty="0">
                <a:latin typeface="Calibri" panose="020F0502020204030204" pitchFamily="34" charset="0"/>
                <a:ea typeface="Calibri" panose="020F0502020204030204" pitchFamily="34" charset="0"/>
                <a:cs typeface="2  Mitra" panose="00000400000000000000" pitchFamily="2" charset="-78"/>
              </a:rPr>
              <a:t>.</a:t>
            </a:r>
            <a:br>
              <a:rPr lang="en-US" dirty="0">
                <a:latin typeface="Calibri" panose="020F0502020204030204" pitchFamily="34" charset="0"/>
                <a:ea typeface="Calibri" panose="020F0502020204030204" pitchFamily="34" charset="0"/>
                <a:cs typeface="2  Mitra" panose="00000400000000000000" pitchFamily="2" charset="-78"/>
              </a:rPr>
            </a:br>
            <a:r>
              <a:rPr lang="en-US" dirty="0">
                <a:latin typeface="Calibri" panose="020F0502020204030204" pitchFamily="34" charset="0"/>
                <a:ea typeface="Calibri" panose="020F0502020204030204" pitchFamily="34" charset="0"/>
                <a:cs typeface="2  Mitra" panose="00000400000000000000" pitchFamily="2" charset="-78"/>
              </a:rPr>
              <a:t/>
            </a:r>
            <a:br>
              <a:rPr lang="en-US" dirty="0">
                <a:latin typeface="Calibri" panose="020F0502020204030204" pitchFamily="34" charset="0"/>
                <a:ea typeface="Calibri" panose="020F0502020204030204" pitchFamily="34" charset="0"/>
                <a:cs typeface="2  Mitra" panose="00000400000000000000" pitchFamily="2" charset="-78"/>
              </a:rPr>
            </a:br>
            <a:endParaRPr lang="en-US" dirty="0">
              <a:cs typeface="2  Mitra" panose="00000400000000000000" pitchFamily="2" charset="-78"/>
            </a:endParaRPr>
          </a:p>
        </p:txBody>
      </p:sp>
    </p:spTree>
    <p:extLst>
      <p:ext uri="{BB962C8B-B14F-4D97-AF65-F5344CB8AC3E}">
        <p14:creationId xmlns:p14="http://schemas.microsoft.com/office/powerpoint/2010/main" val="1257421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376" y="2564904"/>
            <a:ext cx="10515600" cy="1325563"/>
          </a:xfrm>
        </p:spPr>
        <p:txBody>
          <a:bodyPr/>
          <a:lstStyle/>
          <a:p>
            <a:pPr algn="ctr"/>
            <a:r>
              <a:rPr lang="fa-IR" b="1" dirty="0" smtClean="0">
                <a:solidFill>
                  <a:srgbClr val="FF0000"/>
                </a:solidFill>
                <a:cs typeface="B Nazanin" panose="00000400000000000000" pitchFamily="2" charset="-78"/>
              </a:rPr>
              <a:t>روند ازدواج و طلاق در کشور</a:t>
            </a:r>
            <a:endParaRPr lang="en-US"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33852606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62181686"/>
              </p:ext>
            </p:extLst>
          </p:nvPr>
        </p:nvGraphicFramePr>
        <p:xfrm>
          <a:off x="-384720" y="0"/>
          <a:ext cx="12576720" cy="685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730826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graphicFrame>
        <p:nvGraphicFramePr>
          <p:cNvPr id="5" name="Chart 4"/>
          <p:cNvGraphicFramePr>
            <a:graphicFrameLocks/>
          </p:cNvGraphicFramePr>
          <p:nvPr>
            <p:extLst/>
          </p:nvPr>
        </p:nvGraphicFramePr>
        <p:xfrm>
          <a:off x="838200" y="260648"/>
          <a:ext cx="10515600" cy="59163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192544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1" name="Content Placeholder 4"/>
          <p:cNvGraphicFramePr>
            <a:graphicFrameLocks noGrp="1"/>
          </p:cNvGraphicFramePr>
          <p:nvPr>
            <p:ph idx="1"/>
            <p:extLst>
              <p:ext uri="{D42A27DB-BD31-4B8C-83A1-F6EECF244321}">
                <p14:modId xmlns:p14="http://schemas.microsoft.com/office/powerpoint/2010/main" val="20979532"/>
              </p:ext>
            </p:extLst>
          </p:nvPr>
        </p:nvGraphicFramePr>
        <p:xfrm>
          <a:off x="1271464" y="260648"/>
          <a:ext cx="9245600" cy="6959600"/>
        </p:xfrm>
        <a:graphic>
          <a:graphicData uri="http://schemas.openxmlformats.org/presentationml/2006/ole">
            <mc:AlternateContent xmlns:mc="http://schemas.openxmlformats.org/markup-compatibility/2006">
              <mc:Choice xmlns:v="urn:schemas-microsoft-com:vml" Requires="v">
                <p:oleObj spid="_x0000_s2073" name="Chart" r:id="rId3" imgW="9254530" imgH="6968332" progId="Excel.Chart.8">
                  <p:embed/>
                </p:oleObj>
              </mc:Choice>
              <mc:Fallback>
                <p:oleObj name="Chart" r:id="rId3" imgW="9254530" imgH="6968332" progId="Excel.Chart.8">
                  <p:embed/>
                  <p:pic>
                    <p:nvPicPr>
                      <p:cNvPr id="17411" name="Content Placeholder 4"/>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1464" y="260648"/>
                        <a:ext cx="9245600" cy="69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68726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ChangeArrowheads="1"/>
          </p:cNvSpPr>
          <p:nvPr/>
        </p:nvSpPr>
        <p:spPr bwMode="auto">
          <a:xfrm>
            <a:off x="1524000" y="701676"/>
            <a:ext cx="11912600"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fa-IR"/>
          </a:p>
        </p:txBody>
      </p:sp>
      <p:pic>
        <p:nvPicPr>
          <p:cNvPr id="2867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957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
          <p:cNvSpPr>
            <a:spLocks noChangeArrowheads="1"/>
          </p:cNvSpPr>
          <p:nvPr/>
        </p:nvSpPr>
        <p:spPr bwMode="auto">
          <a:xfrm>
            <a:off x="695400" y="123241"/>
            <a:ext cx="7493000" cy="47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50000"/>
              </a:lnSpc>
              <a:spcAft>
                <a:spcPts val="600"/>
              </a:spcAft>
            </a:pPr>
            <a:r>
              <a:rPr lang="fa-IR" altLang="fa-IR"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روند تغییرات </a:t>
            </a:r>
            <a:r>
              <a:rPr lang="fa-IR" altLang="fa-IR" b="1" dirty="0">
                <a:solidFill>
                  <a:srgbClr val="0070C0"/>
                </a:solidFill>
                <a:latin typeface="Cambria Math" panose="02040503050406030204" pitchFamily="18" charset="0"/>
                <a:ea typeface="Cambria Math" panose="02040503050406030204" pitchFamily="18" charset="0"/>
                <a:cs typeface="B Titr" panose="00000700000000000000" pitchFamily="2" charset="-78"/>
              </a:rPr>
              <a:t>میانگین سن ازدواج </a:t>
            </a:r>
            <a:r>
              <a:rPr lang="fa-IR" altLang="fa-IR"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زنان و مردان در کل کشور، طی سال‌های 1385 تا 1396</a:t>
            </a:r>
            <a:endParaRPr lang="en-US" altLang="fa-IR" dirty="0">
              <a:solidFill>
                <a:srgbClr val="C00000"/>
              </a:solidFill>
              <a:latin typeface="Cambria Math" panose="02040503050406030204" pitchFamily="18" charset="0"/>
              <a:ea typeface="Cambria Math" panose="02040503050406030204" pitchFamily="18" charset="0"/>
              <a:cs typeface="B Titr" panose="00000700000000000000" pitchFamily="2" charset="-78"/>
            </a:endParaRPr>
          </a:p>
        </p:txBody>
      </p:sp>
    </p:spTree>
    <p:extLst>
      <p:ext uri="{BB962C8B-B14F-4D97-AF65-F5344CB8AC3E}">
        <p14:creationId xmlns:p14="http://schemas.microsoft.com/office/powerpoint/2010/main" val="15204677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191344" y="188640"/>
          <a:ext cx="11809312" cy="64807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647304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027548" y="692696"/>
            <a:ext cx="8136904" cy="1008112"/>
          </a:xfrm>
          <a:prstGeom prst="roundRect">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ln w="22225">
                  <a:solidFill>
                    <a:schemeClr val="bg2"/>
                  </a:solidFill>
                  <a:prstDash val="solid"/>
                </a:ln>
                <a:solidFill>
                  <a:schemeClr val="accent2">
                    <a:lumMod val="40000"/>
                    <a:lumOff val="60000"/>
                  </a:schemeClr>
                </a:solidFill>
                <a:cs typeface="B Nazanin" panose="00000400000000000000" pitchFamily="2" charset="-78"/>
              </a:rPr>
              <a:t>روند</a:t>
            </a:r>
            <a:r>
              <a:rPr lang="fa-IR" dirty="0" smtClean="0">
                <a:ln>
                  <a:solidFill>
                    <a:schemeClr val="bg2"/>
                  </a:solidFill>
                </a:ln>
                <a:solidFill>
                  <a:schemeClr val="tx1"/>
                </a:solidFill>
                <a:cs typeface="B Nazanin" panose="00000400000000000000" pitchFamily="2" charset="-78"/>
              </a:rPr>
              <a:t> طلاق در شهرستان نیشابور در فاصله سال های 91-98</a:t>
            </a:r>
            <a:endParaRPr lang="en-US" dirty="0">
              <a:ln>
                <a:solidFill>
                  <a:schemeClr val="bg2"/>
                </a:solidFill>
              </a:ln>
              <a:solidFill>
                <a:schemeClr val="tx1"/>
              </a:solidFill>
              <a:cs typeface="B Nazanin" panose="00000400000000000000" pitchFamily="2" charset="-78"/>
            </a:endParaRPr>
          </a:p>
        </p:txBody>
      </p:sp>
      <p:graphicFrame>
        <p:nvGraphicFramePr>
          <p:cNvPr id="8" name="Content Placeholder 7"/>
          <p:cNvGraphicFramePr>
            <a:graphicFrameLocks noGrp="1"/>
          </p:cNvGraphicFramePr>
          <p:nvPr>
            <p:ph idx="1"/>
            <p:extLst/>
          </p:nvPr>
        </p:nvGraphicFramePr>
        <p:xfrm>
          <a:off x="838200" y="1700807"/>
          <a:ext cx="10515600" cy="44761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780908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5" name="Content Placeholder 6"/>
          <p:cNvGraphicFramePr>
            <a:graphicFrameLocks noGrp="1"/>
          </p:cNvGraphicFramePr>
          <p:nvPr>
            <p:ph idx="1"/>
          </p:nvPr>
        </p:nvGraphicFramePr>
        <p:xfrm>
          <a:off x="1473200" y="-50800"/>
          <a:ext cx="9245600" cy="6959600"/>
        </p:xfrm>
        <a:graphic>
          <a:graphicData uri="http://schemas.openxmlformats.org/presentationml/2006/ole">
            <mc:AlternateContent xmlns:mc="http://schemas.openxmlformats.org/markup-compatibility/2006">
              <mc:Choice xmlns:v="urn:schemas-microsoft-com:vml" Requires="v">
                <p:oleObj spid="_x0000_s3097" name="Chart" r:id="rId3" imgW="9254530" imgH="6968332" progId="Excel.Chart.8">
                  <p:embed/>
                </p:oleObj>
              </mc:Choice>
              <mc:Fallback>
                <p:oleObj name="Chart" r:id="rId3" imgW="9254530" imgH="6968332" progId="Excel.Chart.8">
                  <p:embed/>
                  <p:pic>
                    <p:nvPicPr>
                      <p:cNvPr id="18435" name="Content Placeholder 6"/>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3200" y="-50800"/>
                        <a:ext cx="9245600" cy="69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795525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Grp="1" noChangeAspect="1" noChangeArrowheads="1"/>
          </p:cNvPicPr>
          <p:nvPr>
            <p:ph idx="1"/>
          </p:nvPr>
        </p:nvPicPr>
        <p:blipFill>
          <a:blip r:embed="rId3"/>
          <a:srcRect/>
          <a:stretch>
            <a:fillRect/>
          </a:stretch>
        </p:blipFill>
        <p:spPr bwMode="auto">
          <a:xfrm>
            <a:off x="-344311" y="-287868"/>
            <a:ext cx="12965289" cy="7145867"/>
          </a:xfrm>
          <a:prstGeom prst="rect">
            <a:avLst/>
          </a:prstGeom>
          <a:noFill/>
          <a:ln w="9525">
            <a:noFill/>
            <a:miter lim="800000"/>
            <a:headEnd/>
            <a:tailEnd/>
          </a:ln>
          <a:effectLst/>
        </p:spPr>
      </p:pic>
      <p:sp>
        <p:nvSpPr>
          <p:cNvPr id="5" name="TextBox 4"/>
          <p:cNvSpPr txBox="1"/>
          <p:nvPr/>
        </p:nvSpPr>
        <p:spPr>
          <a:xfrm>
            <a:off x="4370212" y="6228645"/>
            <a:ext cx="4191000" cy="584775"/>
          </a:xfrm>
          <a:prstGeom prst="rect">
            <a:avLst/>
          </a:prstGeom>
          <a:noFill/>
        </p:spPr>
        <p:txBody>
          <a:bodyPr wrap="square" rtlCol="0">
            <a:spAutoFit/>
          </a:bodyPr>
          <a:lstStyle/>
          <a:p>
            <a:pPr algn="ctr" rtl="1"/>
            <a:r>
              <a:rPr lang="fa-IR" sz="1600" dirty="0">
                <a:solidFill>
                  <a:srgbClr val="0070C0"/>
                </a:solidFill>
                <a:cs typeface="B Titr" pitchFamily="2" charset="-78"/>
              </a:rPr>
              <a:t>منبع: سالنامه آماری 1395- سازمان ثبت احوال کشور</a:t>
            </a:r>
          </a:p>
          <a:p>
            <a:pPr algn="ctr" rtl="1"/>
            <a:r>
              <a:rPr lang="fa-IR" sz="1600" dirty="0">
                <a:solidFill>
                  <a:srgbClr val="0070C0"/>
                </a:solidFill>
                <a:cs typeface="B Titr" pitchFamily="2" charset="-78"/>
              </a:rPr>
              <a:t>( میزان در ده هزار نفر جمعیت است)</a:t>
            </a:r>
            <a:endParaRPr lang="en-US" sz="1600" dirty="0">
              <a:solidFill>
                <a:srgbClr val="0070C0"/>
              </a:solidFill>
              <a:cs typeface="B Titr" pitchFamily="2" charset="-78"/>
            </a:endParaRPr>
          </a:p>
        </p:txBody>
      </p:sp>
    </p:spTree>
    <p:extLst>
      <p:ext uri="{BB962C8B-B14F-4D97-AF65-F5344CB8AC3E}">
        <p14:creationId xmlns:p14="http://schemas.microsoft.com/office/powerpoint/2010/main" val="8865531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Content Placeholder 17"/>
          <p:cNvGraphicFramePr>
            <a:graphicFrameLocks noGrp="1"/>
          </p:cNvGraphicFramePr>
          <p:nvPr>
            <p:ph idx="1"/>
            <p:extLst>
              <p:ext uri="{D42A27DB-BD31-4B8C-83A1-F6EECF244321}">
                <p14:modId xmlns:p14="http://schemas.microsoft.com/office/powerpoint/2010/main" val="292099221"/>
              </p:ext>
            </p:extLst>
          </p:nvPr>
        </p:nvGraphicFramePr>
        <p:xfrm>
          <a:off x="1919536" y="404664"/>
          <a:ext cx="8331200" cy="5678488"/>
        </p:xfrm>
        <a:graphic>
          <a:graphicData uri="http://schemas.openxmlformats.org/presentationml/2006/ole">
            <mc:AlternateContent xmlns:mc="http://schemas.openxmlformats.org/markup-compatibility/2006">
              <mc:Choice xmlns:v="urn:schemas-microsoft-com:vml" Requires="v">
                <p:oleObj spid="_x0000_s4122" name="Chart" r:id="rId4" imgW="8340051" imgH="5688061" progId="Excel.Chart.8">
                  <p:embed/>
                </p:oleObj>
              </mc:Choice>
              <mc:Fallback>
                <p:oleObj name="Chart" r:id="rId4" imgW="8340051" imgH="5688061" progId="Excel.Chart.8">
                  <p:embed/>
                  <p:pic>
                    <p:nvPicPr>
                      <p:cNvPr id="19458" name="Content Placeholder 17"/>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9536" y="404664"/>
                        <a:ext cx="8331200" cy="567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39027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3432" y="908720"/>
            <a:ext cx="10370368" cy="5268243"/>
          </a:xfrm>
        </p:spPr>
        <p:txBody>
          <a:bodyPr>
            <a:normAutofit lnSpcReduction="10000"/>
          </a:bodyPr>
          <a:lstStyle/>
          <a:p>
            <a:pPr marL="0" lvl="0" indent="0" algn="r" rtl="1">
              <a:lnSpc>
                <a:spcPct val="107000"/>
              </a:lnSpc>
              <a:spcBef>
                <a:spcPts val="0"/>
              </a:spcBef>
              <a:spcAft>
                <a:spcPts val="800"/>
              </a:spcAft>
              <a:buNone/>
            </a:pPr>
            <a:r>
              <a:rPr lang="fa-IR" sz="2200" dirty="0" smtClean="0">
                <a:solidFill>
                  <a:prstClr val="black"/>
                </a:solidFill>
                <a:latin typeface="Calibri" panose="020F0502020204030204" pitchFamily="34" charset="0"/>
                <a:ea typeface="Calibri" panose="020F0502020204030204" pitchFamily="34" charset="0"/>
                <a:cs typeface="2  Mitra" panose="00000400000000000000" pitchFamily="2" charset="-78"/>
              </a:rPr>
              <a:t>۶</a:t>
            </a:r>
            <a:r>
              <a:rPr lang="en-US" sz="2600" dirty="0">
                <a:latin typeface="Calibri" panose="020F0502020204030204" pitchFamily="34" charset="0"/>
                <a:ea typeface="Calibri" panose="020F0502020204030204" pitchFamily="34" charset="0"/>
                <a:cs typeface="2  Mitra" panose="00000400000000000000" pitchFamily="2" charset="-78"/>
              </a:rPr>
              <a:t>- </a:t>
            </a:r>
            <a:r>
              <a:rPr lang="ar-SA" sz="2600" dirty="0">
                <a:latin typeface="Calibri" panose="020F0502020204030204" pitchFamily="34" charset="0"/>
                <a:ea typeface="Calibri" panose="020F0502020204030204" pitchFamily="34" charset="0"/>
                <a:cs typeface="2  Mitra" panose="00000400000000000000" pitchFamily="2" charset="-78"/>
              </a:rPr>
              <a:t>ارتقاء اميد به زندگي، تأمين سلامت و تغذيه سالم جمعيّت و پيشگيري از آسيب‌هاي اجتماعي، بويژه اعتياد، سوانح، آلودگي‌هاي زيست محيطي و بيماري‌ها</a:t>
            </a:r>
            <a:r>
              <a:rPr lang="en-US" sz="2600" dirty="0">
                <a:latin typeface="Calibri" panose="020F0502020204030204" pitchFamily="34" charset="0"/>
                <a:ea typeface="Calibri" panose="020F0502020204030204" pitchFamily="34" charset="0"/>
                <a:cs typeface="2  Mitra" panose="00000400000000000000" pitchFamily="2" charset="-78"/>
              </a:rPr>
              <a:t>.</a:t>
            </a:r>
            <a:br>
              <a:rPr lang="en-US" sz="2600" dirty="0">
                <a:latin typeface="Calibri" panose="020F0502020204030204" pitchFamily="34" charset="0"/>
                <a:ea typeface="Calibri" panose="020F0502020204030204" pitchFamily="34" charset="0"/>
                <a:cs typeface="2  Mitra" panose="00000400000000000000" pitchFamily="2" charset="-78"/>
              </a:rPr>
            </a:br>
            <a:r>
              <a:rPr lang="fa-IR" sz="2600" dirty="0">
                <a:latin typeface="Calibri" panose="020F0502020204030204" pitchFamily="34" charset="0"/>
                <a:ea typeface="Calibri" panose="020F0502020204030204" pitchFamily="34" charset="0"/>
                <a:cs typeface="2  Mitra" panose="00000400000000000000" pitchFamily="2" charset="-78"/>
              </a:rPr>
              <a:t>۷</a:t>
            </a:r>
            <a:r>
              <a:rPr lang="en-US" sz="2600" dirty="0">
                <a:latin typeface="Calibri" panose="020F0502020204030204" pitchFamily="34" charset="0"/>
                <a:ea typeface="Calibri" panose="020F0502020204030204" pitchFamily="34" charset="0"/>
                <a:cs typeface="2  Mitra" panose="00000400000000000000" pitchFamily="2" charset="-78"/>
              </a:rPr>
              <a:t>- </a:t>
            </a:r>
            <a:r>
              <a:rPr lang="ar-SA" sz="2600" dirty="0">
                <a:latin typeface="Calibri" panose="020F0502020204030204" pitchFamily="34" charset="0"/>
                <a:ea typeface="Calibri" panose="020F0502020204030204" pitchFamily="34" charset="0"/>
                <a:cs typeface="2  Mitra" panose="00000400000000000000" pitchFamily="2" charset="-78"/>
              </a:rPr>
              <a:t>فرهنگ سازي براي احترام و تكريم سالمندان و ايجاد شرايط لازم براي تأمين سلامت و نگهداري آنان در خانواده و پيش‌بيني ساز و كار لازم براي بهره‌مندي از تجارب و توانمندي‌هاي سالمندان در عرصه‌هاي مناسب</a:t>
            </a:r>
            <a:r>
              <a:rPr lang="en-US" sz="2600" dirty="0">
                <a:latin typeface="Calibri" panose="020F0502020204030204" pitchFamily="34" charset="0"/>
                <a:ea typeface="Calibri" panose="020F0502020204030204" pitchFamily="34" charset="0"/>
                <a:cs typeface="2  Mitra" panose="00000400000000000000" pitchFamily="2" charset="-78"/>
              </a:rPr>
              <a:t>.</a:t>
            </a:r>
            <a:endParaRPr lang="fa-IR" sz="2600" dirty="0">
              <a:latin typeface="Calibri" panose="020F0502020204030204" pitchFamily="34" charset="0"/>
              <a:ea typeface="Calibri" panose="020F0502020204030204" pitchFamily="34" charset="0"/>
              <a:cs typeface="2  Mitra" panose="00000400000000000000" pitchFamily="2" charset="-78"/>
            </a:endParaRPr>
          </a:p>
          <a:p>
            <a:pPr marL="0" lvl="0" indent="0" algn="r" rtl="1">
              <a:lnSpc>
                <a:spcPct val="107000"/>
              </a:lnSpc>
              <a:spcBef>
                <a:spcPts val="0"/>
              </a:spcBef>
              <a:spcAft>
                <a:spcPts val="800"/>
              </a:spcAft>
              <a:buNone/>
            </a:pPr>
            <a:r>
              <a:rPr lang="fa-IR" sz="2600" dirty="0">
                <a:latin typeface="Calibri" panose="020F0502020204030204" pitchFamily="34" charset="0"/>
                <a:ea typeface="Calibri" panose="020F0502020204030204" pitchFamily="34" charset="0"/>
                <a:cs typeface="2  Mitra" panose="00000400000000000000" pitchFamily="2" charset="-78"/>
              </a:rPr>
              <a:t>8-</a:t>
            </a:r>
            <a:r>
              <a:rPr lang="ar-SA" sz="2600" dirty="0">
                <a:latin typeface="Calibri" panose="020F0502020204030204" pitchFamily="34" charset="0"/>
                <a:ea typeface="Calibri" panose="020F0502020204030204" pitchFamily="34" charset="0"/>
                <a:cs typeface="2  Mitra" panose="00000400000000000000" pitchFamily="2" charset="-78"/>
              </a:rPr>
              <a:t>توانمندسازي </a:t>
            </a:r>
            <a:r>
              <a:rPr lang="ar-SA" sz="2600" dirty="0">
                <a:latin typeface="Calibri" panose="020F0502020204030204" pitchFamily="34" charset="0"/>
                <a:ea typeface="Calibri" panose="020F0502020204030204" pitchFamily="34" charset="0"/>
                <a:cs typeface="2  Mitra" panose="00000400000000000000" pitchFamily="2" charset="-78"/>
              </a:rPr>
              <a:t>جمعيّت در سن كار با فرهنگ سازي و اصلاح، تقويت و سازگار كردن نظامات تربيتي و آموزش‌هاي عمومي، كارآفريني، فني ـ حرفه‌اي و تخصصي با نيازهاي جامعه و استعدادها و علايق آنان در جهت ايجاد اشتغال مؤثر و مولّد</a:t>
            </a:r>
            <a:r>
              <a:rPr lang="en-US" sz="2600" dirty="0">
                <a:latin typeface="Calibri" panose="020F0502020204030204" pitchFamily="34" charset="0"/>
                <a:ea typeface="Calibri" panose="020F0502020204030204" pitchFamily="34" charset="0"/>
                <a:cs typeface="2  Mitra" panose="00000400000000000000" pitchFamily="2" charset="-78"/>
              </a:rPr>
              <a:t>.</a:t>
            </a:r>
            <a:br>
              <a:rPr lang="en-US" sz="2600" dirty="0">
                <a:latin typeface="Calibri" panose="020F0502020204030204" pitchFamily="34" charset="0"/>
                <a:ea typeface="Calibri" panose="020F0502020204030204" pitchFamily="34" charset="0"/>
                <a:cs typeface="2  Mitra" panose="00000400000000000000" pitchFamily="2" charset="-78"/>
              </a:rPr>
            </a:br>
            <a:r>
              <a:rPr lang="fa-IR" sz="2600" dirty="0">
                <a:latin typeface="Calibri" panose="020F0502020204030204" pitchFamily="34" charset="0"/>
                <a:ea typeface="Calibri" panose="020F0502020204030204" pitchFamily="34" charset="0"/>
                <a:cs typeface="2  Mitra" panose="00000400000000000000" pitchFamily="2" charset="-78"/>
              </a:rPr>
              <a:t>۹</a:t>
            </a:r>
            <a:r>
              <a:rPr lang="en-US" sz="2600" dirty="0">
                <a:latin typeface="Calibri" panose="020F0502020204030204" pitchFamily="34" charset="0"/>
                <a:ea typeface="Calibri" panose="020F0502020204030204" pitchFamily="34" charset="0"/>
                <a:cs typeface="2  Mitra" panose="00000400000000000000" pitchFamily="2" charset="-78"/>
              </a:rPr>
              <a:t>- </a:t>
            </a:r>
            <a:r>
              <a:rPr lang="ar-SA" sz="2600" dirty="0">
                <a:latin typeface="Calibri" panose="020F0502020204030204" pitchFamily="34" charset="0"/>
                <a:ea typeface="Calibri" panose="020F0502020204030204" pitchFamily="34" charset="0"/>
                <a:cs typeface="2  Mitra" panose="00000400000000000000" pitchFamily="2" charset="-78"/>
              </a:rPr>
              <a:t>باز توزيع فضايي و جغرافيايي جمعيّت، متناسب با ظرفيت زيستي با تأكيد بر تأمين آب با هدف توزيع متعادل و كاهش فشار جمعيّتي</a:t>
            </a:r>
            <a:r>
              <a:rPr lang="en-US" sz="2600" dirty="0">
                <a:latin typeface="Calibri" panose="020F0502020204030204" pitchFamily="34" charset="0"/>
                <a:ea typeface="Calibri" panose="020F0502020204030204" pitchFamily="34" charset="0"/>
                <a:cs typeface="2  Mitra" panose="00000400000000000000" pitchFamily="2" charset="-78"/>
              </a:rPr>
              <a:t>.</a:t>
            </a:r>
            <a:br>
              <a:rPr lang="en-US" sz="2600" dirty="0">
                <a:latin typeface="Calibri" panose="020F0502020204030204" pitchFamily="34" charset="0"/>
                <a:ea typeface="Calibri" panose="020F0502020204030204" pitchFamily="34" charset="0"/>
                <a:cs typeface="2  Mitra" panose="00000400000000000000" pitchFamily="2" charset="-78"/>
              </a:rPr>
            </a:br>
            <a:r>
              <a:rPr lang="fa-IR" sz="2600" dirty="0">
                <a:latin typeface="Calibri" panose="020F0502020204030204" pitchFamily="34" charset="0"/>
                <a:ea typeface="Calibri" panose="020F0502020204030204" pitchFamily="34" charset="0"/>
                <a:cs typeface="2  Mitra" panose="00000400000000000000" pitchFamily="2" charset="-78"/>
              </a:rPr>
              <a:t>۱۰</a:t>
            </a:r>
            <a:r>
              <a:rPr lang="en-US" sz="2600" dirty="0">
                <a:latin typeface="Calibri" panose="020F0502020204030204" pitchFamily="34" charset="0"/>
                <a:ea typeface="Calibri" panose="020F0502020204030204" pitchFamily="34" charset="0"/>
                <a:cs typeface="2  Mitra" panose="00000400000000000000" pitchFamily="2" charset="-78"/>
              </a:rPr>
              <a:t>- </a:t>
            </a:r>
            <a:r>
              <a:rPr lang="ar-SA" sz="2600" dirty="0">
                <a:latin typeface="Calibri" panose="020F0502020204030204" pitchFamily="34" charset="0"/>
                <a:ea typeface="Calibri" panose="020F0502020204030204" pitchFamily="34" charset="0"/>
                <a:cs typeface="2  Mitra" panose="00000400000000000000" pitchFamily="2" charset="-78"/>
              </a:rPr>
              <a:t>حفظ و جذب جمعيّت در روستاها و مناطق مرزي و كم تراكم و ايجاد مراكز جديد جمعيّتي بويژه در جزاير و سواحل خليج فارس و درياي عمان از طريق توسعه شبكه‌هاي زيربنايي، حمايت و تشويق سرمايه‌گذاري و ايجاد فضاي كسب و كار با درآمد كافي</a:t>
            </a:r>
            <a:r>
              <a:rPr lang="en-US" sz="2600" dirty="0">
                <a:latin typeface="Calibri" panose="020F0502020204030204" pitchFamily="34" charset="0"/>
                <a:ea typeface="Calibri" panose="020F0502020204030204" pitchFamily="34" charset="0"/>
                <a:cs typeface="2  Mitra" panose="00000400000000000000" pitchFamily="2" charset="-78"/>
              </a:rPr>
              <a:t>.</a:t>
            </a:r>
            <a:r>
              <a:rPr lang="en-US" sz="2200" dirty="0">
                <a:latin typeface="Calibri" panose="020F0502020204030204" pitchFamily="34" charset="0"/>
                <a:ea typeface="Calibri" panose="020F0502020204030204" pitchFamily="34" charset="0"/>
                <a:cs typeface="2  Mitra" panose="00000400000000000000" pitchFamily="2" charset="-78"/>
              </a:rPr>
              <a:t/>
            </a:r>
            <a:br>
              <a:rPr lang="en-US" sz="2200" dirty="0">
                <a:latin typeface="Calibri" panose="020F0502020204030204" pitchFamily="34" charset="0"/>
                <a:ea typeface="Calibri" panose="020F0502020204030204" pitchFamily="34" charset="0"/>
                <a:cs typeface="2  Mitra" panose="00000400000000000000" pitchFamily="2" charset="-78"/>
              </a:rPr>
            </a:br>
            <a:endParaRPr lang="en-US" dirty="0"/>
          </a:p>
        </p:txBody>
      </p:sp>
    </p:spTree>
    <p:extLst>
      <p:ext uri="{BB962C8B-B14F-4D97-AF65-F5344CB8AC3E}">
        <p14:creationId xmlns:p14="http://schemas.microsoft.com/office/powerpoint/2010/main" val="10033587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6" name="Content Placeholder 16"/>
          <p:cNvGraphicFramePr>
            <a:graphicFrameLocks noGrp="1"/>
          </p:cNvGraphicFramePr>
          <p:nvPr>
            <p:ph idx="1"/>
          </p:nvPr>
        </p:nvGraphicFramePr>
        <p:xfrm>
          <a:off x="1652588" y="641351"/>
          <a:ext cx="8393112" cy="5895975"/>
        </p:xfrm>
        <a:graphic>
          <a:graphicData uri="http://schemas.openxmlformats.org/presentationml/2006/ole">
            <mc:AlternateContent xmlns:mc="http://schemas.openxmlformats.org/markup-compatibility/2006">
              <mc:Choice xmlns:v="urn:schemas-microsoft-com:vml" Requires="v">
                <p:oleObj spid="_x0000_s5145" name="Chart" r:id="rId3" imgW="8394920" imgH="5901439" progId="Excel.Chart.8">
                  <p:embed/>
                </p:oleObj>
              </mc:Choice>
              <mc:Fallback>
                <p:oleObj name="Chart" r:id="rId3" imgW="8394920" imgH="5901439" progId="Excel.Chart.8">
                  <p:embed/>
                  <p:pic>
                    <p:nvPicPr>
                      <p:cNvPr id="21506" name="Content Placeholder 16"/>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588" y="641351"/>
                        <a:ext cx="8393112" cy="589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243816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idx="4294967295"/>
          </p:nvPr>
        </p:nvSpPr>
        <p:spPr>
          <a:xfrm>
            <a:off x="2262190" y="536575"/>
            <a:ext cx="9929812" cy="958850"/>
          </a:xfrm>
        </p:spPr>
        <p:txBody>
          <a:bodyPr>
            <a:normAutofit/>
          </a:bodyPr>
          <a:lstStyle/>
          <a:p>
            <a:pPr eaLnBrk="1" hangingPunct="1"/>
            <a:r>
              <a:rPr lang="fa-IR" sz="3200" smtClean="0">
                <a:cs typeface="B Titr" pitchFamily="2" charset="-78"/>
              </a:rPr>
              <a:t>تعداد طلاق‌های ثبت شده به تفکیک «تعداد سال زندگی قبل از طلاق»</a:t>
            </a:r>
            <a:endParaRPr lang="en-US" sz="3200" smtClean="0">
              <a:cs typeface="B Titr" pitchFamily="2" charset="-78"/>
            </a:endParaRPr>
          </a:p>
        </p:txBody>
      </p:sp>
      <p:graphicFrame>
        <p:nvGraphicFramePr>
          <p:cNvPr id="4" name="Chart 3"/>
          <p:cNvGraphicFramePr>
            <a:graphicFrameLocks/>
          </p:cNvGraphicFramePr>
          <p:nvPr>
            <p:extLst/>
          </p:nvPr>
        </p:nvGraphicFramePr>
        <p:xfrm>
          <a:off x="370133" y="1495815"/>
          <a:ext cx="11431723" cy="4833549"/>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p:cNvCxnSpPr/>
          <p:nvPr/>
        </p:nvCxnSpPr>
        <p:spPr>
          <a:xfrm>
            <a:off x="3382966" y="2097092"/>
            <a:ext cx="14287" cy="2892425"/>
          </a:xfrm>
          <a:prstGeom prst="line">
            <a:avLst/>
          </a:prstGeom>
          <a:ln w="25400">
            <a:solidFill>
              <a:schemeClr val="tx1"/>
            </a:solidFill>
            <a:prstDash val="dashDot"/>
          </a:ln>
        </p:spPr>
        <p:style>
          <a:lnRef idx="3">
            <a:schemeClr val="accent1"/>
          </a:lnRef>
          <a:fillRef idx="0">
            <a:schemeClr val="accent1"/>
          </a:fillRef>
          <a:effectRef idx="2">
            <a:schemeClr val="accent1"/>
          </a:effectRef>
          <a:fontRef idx="minor">
            <a:schemeClr val="tx1"/>
          </a:fontRef>
        </p:style>
      </p:cxnSp>
      <p:sp>
        <p:nvSpPr>
          <p:cNvPr id="104453" name="TextBox 6"/>
          <p:cNvSpPr txBox="1">
            <a:spLocks noChangeArrowheads="1"/>
          </p:cNvSpPr>
          <p:nvPr/>
        </p:nvSpPr>
        <p:spPr bwMode="auto">
          <a:xfrm>
            <a:off x="1836739" y="3722692"/>
            <a:ext cx="1185863" cy="536575"/>
          </a:xfrm>
          <a:prstGeom prst="rect">
            <a:avLst/>
          </a:prstGeom>
          <a:noFill/>
          <a:ln w="9525">
            <a:noFill/>
            <a:miter lim="800000"/>
            <a:headEnd/>
            <a:tailEnd/>
          </a:ln>
        </p:spPr>
        <p:txBody>
          <a:bodyPr>
            <a:spAutoFit/>
          </a:bodyPr>
          <a:lstStyle/>
          <a:p>
            <a:pPr algn="ctr" rtl="1" eaLnBrk="1" hangingPunct="1"/>
            <a:r>
              <a:rPr lang="fa-IR" sz="2800" b="1">
                <a:solidFill>
                  <a:srgbClr val="000000"/>
                </a:solidFill>
                <a:latin typeface="Calibri" pitchFamily="34" charset="0"/>
                <a:cs typeface="B Nazanin" pitchFamily="2" charset="-78"/>
              </a:rPr>
              <a:t>50%</a:t>
            </a:r>
            <a:endParaRPr lang="en-US" sz="2800" b="1">
              <a:solidFill>
                <a:srgbClr val="000000"/>
              </a:solidFill>
              <a:latin typeface="Calibri" pitchFamily="34" charset="0"/>
              <a:cs typeface="B Nazanin" pitchFamily="2" charset="-78"/>
            </a:endParaRPr>
          </a:p>
        </p:txBody>
      </p:sp>
      <p:sp>
        <p:nvSpPr>
          <p:cNvPr id="7" name="Flowchart: Extract 6">
            <a:hlinkClick r:id="rId4" action="ppaction://hlinksldjump"/>
          </p:cNvPr>
          <p:cNvSpPr/>
          <p:nvPr/>
        </p:nvSpPr>
        <p:spPr>
          <a:xfrm>
            <a:off x="12576" y="23118"/>
            <a:ext cx="685800" cy="600075"/>
          </a:xfrm>
          <a:prstGeom prst="flowChartExtra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en-US" dirty="0"/>
          </a:p>
        </p:txBody>
      </p:sp>
    </p:spTree>
    <p:extLst>
      <p:ext uri="{BB962C8B-B14F-4D97-AF65-F5344CB8AC3E}">
        <p14:creationId xmlns:p14="http://schemas.microsoft.com/office/powerpoint/2010/main" val="15950573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376" y="2564904"/>
            <a:ext cx="10515600" cy="1325563"/>
          </a:xfrm>
        </p:spPr>
        <p:txBody>
          <a:bodyPr/>
          <a:lstStyle/>
          <a:p>
            <a:pPr algn="ctr"/>
            <a:r>
              <a:rPr lang="fa-IR" b="1" dirty="0" smtClean="0">
                <a:solidFill>
                  <a:srgbClr val="FF0000"/>
                </a:solidFill>
                <a:cs typeface="B Nazanin" panose="00000400000000000000" pitchFamily="2" charset="-78"/>
              </a:rPr>
              <a:t>روند تغییرات خانوار در کشور</a:t>
            </a:r>
            <a:endParaRPr lang="en-US"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5188135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5520" y="1174638"/>
            <a:ext cx="8273859" cy="422031"/>
          </a:xfrm>
        </p:spPr>
        <p:txBody>
          <a:bodyPr>
            <a:noAutofit/>
          </a:bodyPr>
          <a:lstStyle/>
          <a:p>
            <a:pPr rtl="1"/>
            <a:r>
              <a:rPr lang="fa-IR" sz="3200" b="1" dirty="0">
                <a:solidFill>
                  <a:srgbClr val="00B050"/>
                </a:solidFill>
                <a:cs typeface="B Nazanin" panose="00000400000000000000" pitchFamily="2" charset="-78"/>
              </a:rPr>
              <a:t>وضعیت </a:t>
            </a:r>
            <a:r>
              <a:rPr lang="fa-IR" sz="3200" b="1" dirty="0" smtClean="0">
                <a:solidFill>
                  <a:srgbClr val="00B050"/>
                </a:solidFill>
                <a:cs typeface="B Nazanin" panose="00000400000000000000" pitchFamily="2" charset="-78"/>
              </a:rPr>
              <a:t>زناشویی</a:t>
            </a:r>
            <a:br>
              <a:rPr lang="fa-IR" sz="3200" b="1" dirty="0" smtClean="0">
                <a:solidFill>
                  <a:srgbClr val="00B050"/>
                </a:solidFill>
                <a:cs typeface="B Nazanin" panose="00000400000000000000" pitchFamily="2" charset="-78"/>
              </a:rPr>
            </a:br>
            <a:r>
              <a:rPr lang="fa-IR" sz="3200" b="1" dirty="0" smtClean="0">
                <a:solidFill>
                  <a:srgbClr val="00B050"/>
                </a:solidFill>
                <a:cs typeface="B Nazanin" panose="00000400000000000000" pitchFamily="2" charset="-78"/>
              </a:rPr>
              <a:t>مردان </a:t>
            </a:r>
            <a:r>
              <a:rPr lang="fa-IR" sz="3200" b="1" dirty="0">
                <a:solidFill>
                  <a:srgbClr val="00B050"/>
                </a:solidFill>
                <a:cs typeface="B Nazanin" panose="00000400000000000000" pitchFamily="2" charset="-78"/>
              </a:rPr>
              <a:t>10ساله و بالاتر </a:t>
            </a:r>
            <a:r>
              <a:rPr lang="fa-IR" sz="3200" b="1" dirty="0" smtClean="0">
                <a:solidFill>
                  <a:srgbClr val="00B050"/>
                </a:solidFill>
                <a:cs typeface="B Nazanin" panose="00000400000000000000" pitchFamily="2" charset="-78"/>
              </a:rPr>
              <a:t>کشور</a:t>
            </a:r>
            <a:br>
              <a:rPr lang="fa-IR" sz="3200" b="1" dirty="0" smtClean="0">
                <a:solidFill>
                  <a:srgbClr val="00B050"/>
                </a:solidFill>
                <a:cs typeface="B Nazanin" panose="00000400000000000000" pitchFamily="2" charset="-78"/>
              </a:rPr>
            </a:br>
            <a:r>
              <a:rPr lang="fa-IR" sz="3200" b="1" dirty="0" smtClean="0">
                <a:solidFill>
                  <a:srgbClr val="00B050"/>
                </a:solidFill>
                <a:cs typeface="B Nazanin" panose="00000400000000000000" pitchFamily="2" charset="-78"/>
              </a:rPr>
              <a:t> </a:t>
            </a:r>
            <a:r>
              <a:rPr lang="fa-IR" sz="3200" b="1" dirty="0">
                <a:solidFill>
                  <a:srgbClr val="00B050"/>
                </a:solidFill>
                <a:cs typeface="B Nazanin" panose="00000400000000000000" pitchFamily="2" charset="-78"/>
              </a:rPr>
              <a:t>95-1385</a:t>
            </a:r>
            <a:endParaRPr lang="en-US" sz="3200" b="1" dirty="0">
              <a:solidFill>
                <a:srgbClr val="00B050"/>
              </a:solidFill>
              <a:cs typeface="B Nazanin" panose="00000400000000000000" pitchFamily="2" charset="-78"/>
            </a:endParaRPr>
          </a:p>
        </p:txBody>
      </p:sp>
      <p:graphicFrame>
        <p:nvGraphicFramePr>
          <p:cNvPr id="8" name="Chart 7"/>
          <p:cNvGraphicFramePr/>
          <p:nvPr>
            <p:extLst/>
          </p:nvPr>
        </p:nvGraphicFramePr>
        <p:xfrm>
          <a:off x="191344" y="1385654"/>
          <a:ext cx="11737304" cy="51396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585363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edge">
                                      <p:cBhvr>
                                        <p:cTn id="7" dur="500"/>
                                        <p:tgtEl>
                                          <p:spTgt spid="8">
                                            <p:graphicEl>
                                              <a:chart seriesIdx="-3" categoryIdx="-3" bldStep="gridLegend"/>
                                            </p:graphicEl>
                                          </p:spTgt>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8">
                                            <p:graphicEl>
                                              <a:chart seriesIdx="0" categoryIdx="0" bldStep="ptInSeries"/>
                                            </p:graphicEl>
                                          </p:spTgt>
                                        </p:tgtEl>
                                        <p:attrNameLst>
                                          <p:attrName>style.visibility</p:attrName>
                                        </p:attrNameLst>
                                      </p:cBhvr>
                                      <p:to>
                                        <p:strVal val="visible"/>
                                      </p:to>
                                    </p:set>
                                    <p:animEffect transition="in" filter="wedge">
                                      <p:cBhvr>
                                        <p:cTn id="11" dur="500"/>
                                        <p:tgtEl>
                                          <p:spTgt spid="8">
                                            <p:graphicEl>
                                              <a:chart seriesIdx="0" categoryIdx="0" bldStep="ptInSeries"/>
                                            </p:graphicEl>
                                          </p:spTgt>
                                        </p:tgtEl>
                                      </p:cBhvr>
                                    </p:animEffect>
                                  </p:childTnLst>
                                </p:cTn>
                              </p:par>
                            </p:childTnLst>
                          </p:cTn>
                        </p:par>
                        <p:par>
                          <p:cTn id="12" fill="hold">
                            <p:stCondLst>
                              <p:cond delay="1000"/>
                            </p:stCondLst>
                            <p:childTnLst>
                              <p:par>
                                <p:cTn id="13" presetID="20" presetClass="entr" presetSubtype="0" fill="hold" grpId="0" nodeType="afterEffect">
                                  <p:stCondLst>
                                    <p:cond delay="0"/>
                                  </p:stCondLst>
                                  <p:childTnLst>
                                    <p:set>
                                      <p:cBhvr>
                                        <p:cTn id="14" dur="1" fill="hold">
                                          <p:stCondLst>
                                            <p:cond delay="0"/>
                                          </p:stCondLst>
                                        </p:cTn>
                                        <p:tgtEl>
                                          <p:spTgt spid="8">
                                            <p:graphicEl>
                                              <a:chart seriesIdx="0" categoryIdx="1" bldStep="ptInSeries"/>
                                            </p:graphicEl>
                                          </p:spTgt>
                                        </p:tgtEl>
                                        <p:attrNameLst>
                                          <p:attrName>style.visibility</p:attrName>
                                        </p:attrNameLst>
                                      </p:cBhvr>
                                      <p:to>
                                        <p:strVal val="visible"/>
                                      </p:to>
                                    </p:set>
                                    <p:animEffect transition="in" filter="wedge">
                                      <p:cBhvr>
                                        <p:cTn id="15" dur="500"/>
                                        <p:tgtEl>
                                          <p:spTgt spid="8">
                                            <p:graphicEl>
                                              <a:chart seriesIdx="0" categoryIdx="1" bldStep="ptInSeries"/>
                                            </p:graphicEl>
                                          </p:spTgt>
                                        </p:tgtEl>
                                      </p:cBhvr>
                                    </p:animEffect>
                                  </p:childTnLst>
                                </p:cTn>
                              </p:par>
                            </p:childTnLst>
                          </p:cTn>
                        </p:par>
                        <p:par>
                          <p:cTn id="16" fill="hold">
                            <p:stCondLst>
                              <p:cond delay="1500"/>
                            </p:stCondLst>
                            <p:childTnLst>
                              <p:par>
                                <p:cTn id="17" presetID="20" presetClass="entr" presetSubtype="0" fill="hold" grpId="0" nodeType="afterEffect">
                                  <p:stCondLst>
                                    <p:cond delay="0"/>
                                  </p:stCondLst>
                                  <p:childTnLst>
                                    <p:set>
                                      <p:cBhvr>
                                        <p:cTn id="18" dur="1" fill="hold">
                                          <p:stCondLst>
                                            <p:cond delay="0"/>
                                          </p:stCondLst>
                                        </p:cTn>
                                        <p:tgtEl>
                                          <p:spTgt spid="8">
                                            <p:graphicEl>
                                              <a:chart seriesIdx="0" categoryIdx="2" bldStep="ptInSeries"/>
                                            </p:graphicEl>
                                          </p:spTgt>
                                        </p:tgtEl>
                                        <p:attrNameLst>
                                          <p:attrName>style.visibility</p:attrName>
                                        </p:attrNameLst>
                                      </p:cBhvr>
                                      <p:to>
                                        <p:strVal val="visible"/>
                                      </p:to>
                                    </p:set>
                                    <p:animEffect transition="in" filter="wedge">
                                      <p:cBhvr>
                                        <p:cTn id="19" dur="500"/>
                                        <p:tgtEl>
                                          <p:spTgt spid="8">
                                            <p:graphicEl>
                                              <a:chart seriesIdx="0" categoryIdx="2" bldStep="ptInSeries"/>
                                            </p:graphicEl>
                                          </p:spTgt>
                                        </p:tgtEl>
                                      </p:cBhvr>
                                    </p:animEffect>
                                  </p:childTnLst>
                                </p:cTn>
                              </p:par>
                            </p:childTnLst>
                          </p:cTn>
                        </p:par>
                        <p:par>
                          <p:cTn id="20" fill="hold">
                            <p:stCondLst>
                              <p:cond delay="2000"/>
                            </p:stCondLst>
                            <p:childTnLst>
                              <p:par>
                                <p:cTn id="21" presetID="20" presetClass="entr" presetSubtype="0" fill="hold" grpId="0" nodeType="afterEffect">
                                  <p:stCondLst>
                                    <p:cond delay="0"/>
                                  </p:stCondLst>
                                  <p:childTnLst>
                                    <p:set>
                                      <p:cBhvr>
                                        <p:cTn id="22" dur="1" fill="hold">
                                          <p:stCondLst>
                                            <p:cond delay="0"/>
                                          </p:stCondLst>
                                        </p:cTn>
                                        <p:tgtEl>
                                          <p:spTgt spid="8">
                                            <p:graphicEl>
                                              <a:chart seriesIdx="1" categoryIdx="0" bldStep="ptInSeries"/>
                                            </p:graphicEl>
                                          </p:spTgt>
                                        </p:tgtEl>
                                        <p:attrNameLst>
                                          <p:attrName>style.visibility</p:attrName>
                                        </p:attrNameLst>
                                      </p:cBhvr>
                                      <p:to>
                                        <p:strVal val="visible"/>
                                      </p:to>
                                    </p:set>
                                    <p:animEffect transition="in" filter="wedge">
                                      <p:cBhvr>
                                        <p:cTn id="23" dur="500"/>
                                        <p:tgtEl>
                                          <p:spTgt spid="8">
                                            <p:graphicEl>
                                              <a:chart seriesIdx="1" categoryIdx="0" bldStep="ptInSeries"/>
                                            </p:graphicEl>
                                          </p:spTgt>
                                        </p:tgtEl>
                                      </p:cBhvr>
                                    </p:animEffect>
                                  </p:childTnLst>
                                </p:cTn>
                              </p:par>
                            </p:childTnLst>
                          </p:cTn>
                        </p:par>
                        <p:par>
                          <p:cTn id="24" fill="hold">
                            <p:stCondLst>
                              <p:cond delay="2500"/>
                            </p:stCondLst>
                            <p:childTnLst>
                              <p:par>
                                <p:cTn id="25" presetID="20" presetClass="entr" presetSubtype="0" fill="hold" grpId="0" nodeType="afterEffect">
                                  <p:stCondLst>
                                    <p:cond delay="0"/>
                                  </p:stCondLst>
                                  <p:childTnLst>
                                    <p:set>
                                      <p:cBhvr>
                                        <p:cTn id="26" dur="1" fill="hold">
                                          <p:stCondLst>
                                            <p:cond delay="0"/>
                                          </p:stCondLst>
                                        </p:cTn>
                                        <p:tgtEl>
                                          <p:spTgt spid="8">
                                            <p:graphicEl>
                                              <a:chart seriesIdx="1" categoryIdx="1" bldStep="ptInSeries"/>
                                            </p:graphicEl>
                                          </p:spTgt>
                                        </p:tgtEl>
                                        <p:attrNameLst>
                                          <p:attrName>style.visibility</p:attrName>
                                        </p:attrNameLst>
                                      </p:cBhvr>
                                      <p:to>
                                        <p:strVal val="visible"/>
                                      </p:to>
                                    </p:set>
                                    <p:animEffect transition="in" filter="wedge">
                                      <p:cBhvr>
                                        <p:cTn id="27" dur="500"/>
                                        <p:tgtEl>
                                          <p:spTgt spid="8">
                                            <p:graphicEl>
                                              <a:chart seriesIdx="1" categoryIdx="1" bldStep="ptInSeries"/>
                                            </p:graphicEl>
                                          </p:spTgt>
                                        </p:tgtEl>
                                      </p:cBhvr>
                                    </p:animEffect>
                                  </p:childTnLst>
                                </p:cTn>
                              </p:par>
                            </p:childTnLst>
                          </p:cTn>
                        </p:par>
                        <p:par>
                          <p:cTn id="28" fill="hold">
                            <p:stCondLst>
                              <p:cond delay="3000"/>
                            </p:stCondLst>
                            <p:childTnLst>
                              <p:par>
                                <p:cTn id="29" presetID="20" presetClass="entr" presetSubtype="0" fill="hold" grpId="0" nodeType="afterEffect">
                                  <p:stCondLst>
                                    <p:cond delay="0"/>
                                  </p:stCondLst>
                                  <p:childTnLst>
                                    <p:set>
                                      <p:cBhvr>
                                        <p:cTn id="30" dur="1" fill="hold">
                                          <p:stCondLst>
                                            <p:cond delay="0"/>
                                          </p:stCondLst>
                                        </p:cTn>
                                        <p:tgtEl>
                                          <p:spTgt spid="8">
                                            <p:graphicEl>
                                              <a:chart seriesIdx="1" categoryIdx="2" bldStep="ptInSeries"/>
                                            </p:graphicEl>
                                          </p:spTgt>
                                        </p:tgtEl>
                                        <p:attrNameLst>
                                          <p:attrName>style.visibility</p:attrName>
                                        </p:attrNameLst>
                                      </p:cBhvr>
                                      <p:to>
                                        <p:strVal val="visible"/>
                                      </p:to>
                                    </p:set>
                                    <p:animEffect transition="in" filter="wedge">
                                      <p:cBhvr>
                                        <p:cTn id="31" dur="500"/>
                                        <p:tgtEl>
                                          <p:spTgt spid="8">
                                            <p:graphicEl>
                                              <a:chart seriesIdx="1" categoryIdx="2" bldStep="ptInSeries"/>
                                            </p:graphicEl>
                                          </p:spTgt>
                                        </p:tgtEl>
                                      </p:cBhvr>
                                    </p:animEffect>
                                  </p:childTnLst>
                                </p:cTn>
                              </p:par>
                            </p:childTnLst>
                          </p:cTn>
                        </p:par>
                        <p:par>
                          <p:cTn id="32" fill="hold">
                            <p:stCondLst>
                              <p:cond delay="3500"/>
                            </p:stCondLst>
                            <p:childTnLst>
                              <p:par>
                                <p:cTn id="33" presetID="20" presetClass="entr" presetSubtype="0" fill="hold" grpId="0" nodeType="afterEffect">
                                  <p:stCondLst>
                                    <p:cond delay="0"/>
                                  </p:stCondLst>
                                  <p:childTnLst>
                                    <p:set>
                                      <p:cBhvr>
                                        <p:cTn id="34" dur="1" fill="hold">
                                          <p:stCondLst>
                                            <p:cond delay="0"/>
                                          </p:stCondLst>
                                        </p:cTn>
                                        <p:tgtEl>
                                          <p:spTgt spid="8">
                                            <p:graphicEl>
                                              <a:chart seriesIdx="2" categoryIdx="0" bldStep="ptInSeries"/>
                                            </p:graphicEl>
                                          </p:spTgt>
                                        </p:tgtEl>
                                        <p:attrNameLst>
                                          <p:attrName>style.visibility</p:attrName>
                                        </p:attrNameLst>
                                      </p:cBhvr>
                                      <p:to>
                                        <p:strVal val="visible"/>
                                      </p:to>
                                    </p:set>
                                    <p:animEffect transition="in" filter="wedge">
                                      <p:cBhvr>
                                        <p:cTn id="35" dur="500"/>
                                        <p:tgtEl>
                                          <p:spTgt spid="8">
                                            <p:graphicEl>
                                              <a:chart seriesIdx="2" categoryIdx="0" bldStep="ptInSeries"/>
                                            </p:graphicEl>
                                          </p:spTgt>
                                        </p:tgtEl>
                                      </p:cBhvr>
                                    </p:animEffect>
                                  </p:childTnLst>
                                </p:cTn>
                              </p:par>
                            </p:childTnLst>
                          </p:cTn>
                        </p:par>
                        <p:par>
                          <p:cTn id="36" fill="hold">
                            <p:stCondLst>
                              <p:cond delay="4000"/>
                            </p:stCondLst>
                            <p:childTnLst>
                              <p:par>
                                <p:cTn id="37" presetID="20" presetClass="entr" presetSubtype="0" fill="hold" grpId="0" nodeType="afterEffect">
                                  <p:stCondLst>
                                    <p:cond delay="0"/>
                                  </p:stCondLst>
                                  <p:childTnLst>
                                    <p:set>
                                      <p:cBhvr>
                                        <p:cTn id="38" dur="1" fill="hold">
                                          <p:stCondLst>
                                            <p:cond delay="0"/>
                                          </p:stCondLst>
                                        </p:cTn>
                                        <p:tgtEl>
                                          <p:spTgt spid="8">
                                            <p:graphicEl>
                                              <a:chart seriesIdx="2" categoryIdx="1" bldStep="ptInSeries"/>
                                            </p:graphicEl>
                                          </p:spTgt>
                                        </p:tgtEl>
                                        <p:attrNameLst>
                                          <p:attrName>style.visibility</p:attrName>
                                        </p:attrNameLst>
                                      </p:cBhvr>
                                      <p:to>
                                        <p:strVal val="visible"/>
                                      </p:to>
                                    </p:set>
                                    <p:animEffect transition="in" filter="wedge">
                                      <p:cBhvr>
                                        <p:cTn id="39" dur="500"/>
                                        <p:tgtEl>
                                          <p:spTgt spid="8">
                                            <p:graphicEl>
                                              <a:chart seriesIdx="2" categoryIdx="1" bldStep="ptInSeries"/>
                                            </p:graphicEl>
                                          </p:spTgt>
                                        </p:tgtEl>
                                      </p:cBhvr>
                                    </p:animEffect>
                                  </p:childTnLst>
                                </p:cTn>
                              </p:par>
                            </p:childTnLst>
                          </p:cTn>
                        </p:par>
                        <p:par>
                          <p:cTn id="40" fill="hold">
                            <p:stCondLst>
                              <p:cond delay="4500"/>
                            </p:stCondLst>
                            <p:childTnLst>
                              <p:par>
                                <p:cTn id="41" presetID="20" presetClass="entr" presetSubtype="0" fill="hold" grpId="0" nodeType="afterEffect">
                                  <p:stCondLst>
                                    <p:cond delay="0"/>
                                  </p:stCondLst>
                                  <p:childTnLst>
                                    <p:set>
                                      <p:cBhvr>
                                        <p:cTn id="42" dur="1" fill="hold">
                                          <p:stCondLst>
                                            <p:cond delay="0"/>
                                          </p:stCondLst>
                                        </p:cTn>
                                        <p:tgtEl>
                                          <p:spTgt spid="8">
                                            <p:graphicEl>
                                              <a:chart seriesIdx="2" categoryIdx="2" bldStep="ptInSeries"/>
                                            </p:graphicEl>
                                          </p:spTgt>
                                        </p:tgtEl>
                                        <p:attrNameLst>
                                          <p:attrName>style.visibility</p:attrName>
                                        </p:attrNameLst>
                                      </p:cBhvr>
                                      <p:to>
                                        <p:strVal val="visible"/>
                                      </p:to>
                                    </p:set>
                                    <p:animEffect transition="in" filter="wedge">
                                      <p:cBhvr>
                                        <p:cTn id="43" dur="500"/>
                                        <p:tgtEl>
                                          <p:spTgt spid="8">
                                            <p:graphicEl>
                                              <a:chart seriesIdx="2" categoryIdx="2"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seriesEl"/>
        </p:bldSub>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7803806"/>
              </p:ext>
            </p:extLst>
          </p:nvPr>
        </p:nvGraphicFramePr>
        <p:xfrm>
          <a:off x="0" y="44624"/>
          <a:ext cx="12192000" cy="68133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9938531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nvPr>
        </p:nvGraphicFramePr>
        <p:xfrm>
          <a:off x="335360" y="1268760"/>
          <a:ext cx="11449272" cy="547234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ctrTitle"/>
          </p:nvPr>
        </p:nvSpPr>
        <p:spPr>
          <a:xfrm>
            <a:off x="2207568" y="1174638"/>
            <a:ext cx="7578080" cy="422031"/>
          </a:xfrm>
        </p:spPr>
        <p:txBody>
          <a:bodyPr vert="horz" lIns="91440" tIns="45720" rIns="91440" bIns="45720" rtlCol="0" anchor="b">
            <a:noAutofit/>
          </a:bodyPr>
          <a:lstStyle/>
          <a:p>
            <a:pPr rtl="1"/>
            <a:r>
              <a:rPr lang="fa-IR" sz="3200" b="1" dirty="0">
                <a:solidFill>
                  <a:srgbClr val="00B050"/>
                </a:solidFill>
                <a:cs typeface="B Nazanin" panose="00000400000000000000" pitchFamily="2" charset="-78"/>
              </a:rPr>
              <a:t>وضعیت </a:t>
            </a:r>
            <a:r>
              <a:rPr lang="fa-IR" sz="3200" b="1" dirty="0" smtClean="0">
                <a:solidFill>
                  <a:srgbClr val="00B050"/>
                </a:solidFill>
                <a:cs typeface="B Nazanin" panose="00000400000000000000" pitchFamily="2" charset="-78"/>
              </a:rPr>
              <a:t>زناشویی</a:t>
            </a:r>
            <a:br>
              <a:rPr lang="fa-IR" sz="3200" b="1" dirty="0" smtClean="0">
                <a:solidFill>
                  <a:srgbClr val="00B050"/>
                </a:solidFill>
                <a:cs typeface="B Nazanin" panose="00000400000000000000" pitchFamily="2" charset="-78"/>
              </a:rPr>
            </a:br>
            <a:r>
              <a:rPr lang="fa-IR" sz="3200" b="1" dirty="0" smtClean="0">
                <a:solidFill>
                  <a:srgbClr val="00B050"/>
                </a:solidFill>
                <a:cs typeface="B Nazanin" panose="00000400000000000000" pitchFamily="2" charset="-78"/>
              </a:rPr>
              <a:t> </a:t>
            </a:r>
            <a:r>
              <a:rPr lang="fa-IR" sz="3200" b="1" dirty="0">
                <a:solidFill>
                  <a:srgbClr val="00B050"/>
                </a:solidFill>
                <a:cs typeface="B Nazanin" panose="00000400000000000000" pitchFamily="2" charset="-78"/>
              </a:rPr>
              <a:t>جمعیت زنان 10ساله و بالاتر کشور </a:t>
            </a:r>
            <a:r>
              <a:rPr lang="fa-IR" sz="3200" b="1" dirty="0" smtClean="0">
                <a:solidFill>
                  <a:srgbClr val="00B050"/>
                </a:solidFill>
                <a:cs typeface="B Nazanin" panose="00000400000000000000" pitchFamily="2" charset="-78"/>
              </a:rPr>
              <a:t/>
            </a:r>
            <a:br>
              <a:rPr lang="fa-IR" sz="3200" b="1" dirty="0" smtClean="0">
                <a:solidFill>
                  <a:srgbClr val="00B050"/>
                </a:solidFill>
                <a:cs typeface="B Nazanin" panose="00000400000000000000" pitchFamily="2" charset="-78"/>
              </a:rPr>
            </a:br>
            <a:r>
              <a:rPr lang="fa-IR" sz="3200" b="1" dirty="0" smtClean="0">
                <a:solidFill>
                  <a:srgbClr val="00B050"/>
                </a:solidFill>
                <a:cs typeface="B Nazanin" panose="00000400000000000000" pitchFamily="2" charset="-78"/>
              </a:rPr>
              <a:t>95-1385</a:t>
            </a:r>
            <a:endParaRPr lang="en-US" sz="3200" b="1" dirty="0">
              <a:solidFill>
                <a:srgbClr val="00B050"/>
              </a:solidFill>
              <a:cs typeface="B Nazanin" panose="00000400000000000000" pitchFamily="2" charset="-78"/>
            </a:endParaRPr>
          </a:p>
        </p:txBody>
      </p:sp>
    </p:spTree>
    <p:extLst>
      <p:ext uri="{BB962C8B-B14F-4D97-AF65-F5344CB8AC3E}">
        <p14:creationId xmlns:p14="http://schemas.microsoft.com/office/powerpoint/2010/main" val="36078295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edge">
                                      <p:cBhvr>
                                        <p:cTn id="7" dur="750"/>
                                        <p:tgtEl>
                                          <p:spTgt spid="8">
                                            <p:graphicEl>
                                              <a:chart seriesIdx="-3" categoryIdx="-3" bldStep="gridLegend"/>
                                            </p:graphicEl>
                                          </p:spTgt>
                                        </p:tgtEl>
                                      </p:cBhvr>
                                    </p:animEffect>
                                  </p:childTnLst>
                                </p:cTn>
                              </p:par>
                            </p:childTnLst>
                          </p:cTn>
                        </p:par>
                        <p:par>
                          <p:cTn id="8" fill="hold">
                            <p:stCondLst>
                              <p:cond delay="750"/>
                            </p:stCondLst>
                            <p:childTnLst>
                              <p:par>
                                <p:cTn id="9" presetID="20" presetClass="entr" presetSubtype="0" fill="hold" grpId="0" nodeType="afterEffect">
                                  <p:stCondLst>
                                    <p:cond delay="0"/>
                                  </p:stCondLst>
                                  <p:childTnLst>
                                    <p:set>
                                      <p:cBhvr>
                                        <p:cTn id="10" dur="1" fill="hold">
                                          <p:stCondLst>
                                            <p:cond delay="0"/>
                                          </p:stCondLst>
                                        </p:cTn>
                                        <p:tgtEl>
                                          <p:spTgt spid="8">
                                            <p:graphicEl>
                                              <a:chart seriesIdx="0" categoryIdx="0" bldStep="ptInSeries"/>
                                            </p:graphicEl>
                                          </p:spTgt>
                                        </p:tgtEl>
                                        <p:attrNameLst>
                                          <p:attrName>style.visibility</p:attrName>
                                        </p:attrNameLst>
                                      </p:cBhvr>
                                      <p:to>
                                        <p:strVal val="visible"/>
                                      </p:to>
                                    </p:set>
                                    <p:animEffect transition="in" filter="wedge">
                                      <p:cBhvr>
                                        <p:cTn id="11" dur="750"/>
                                        <p:tgtEl>
                                          <p:spTgt spid="8">
                                            <p:graphicEl>
                                              <a:chart seriesIdx="0" categoryIdx="0" bldStep="ptInSeries"/>
                                            </p:graphicEl>
                                          </p:spTgt>
                                        </p:tgtEl>
                                      </p:cBhvr>
                                    </p:animEffect>
                                  </p:childTnLst>
                                </p:cTn>
                              </p:par>
                            </p:childTnLst>
                          </p:cTn>
                        </p:par>
                        <p:par>
                          <p:cTn id="12" fill="hold">
                            <p:stCondLst>
                              <p:cond delay="1500"/>
                            </p:stCondLst>
                            <p:childTnLst>
                              <p:par>
                                <p:cTn id="13" presetID="20" presetClass="entr" presetSubtype="0" fill="hold" grpId="0" nodeType="afterEffect">
                                  <p:stCondLst>
                                    <p:cond delay="0"/>
                                  </p:stCondLst>
                                  <p:childTnLst>
                                    <p:set>
                                      <p:cBhvr>
                                        <p:cTn id="14" dur="1" fill="hold">
                                          <p:stCondLst>
                                            <p:cond delay="0"/>
                                          </p:stCondLst>
                                        </p:cTn>
                                        <p:tgtEl>
                                          <p:spTgt spid="8">
                                            <p:graphicEl>
                                              <a:chart seriesIdx="0" categoryIdx="1" bldStep="ptInSeries"/>
                                            </p:graphicEl>
                                          </p:spTgt>
                                        </p:tgtEl>
                                        <p:attrNameLst>
                                          <p:attrName>style.visibility</p:attrName>
                                        </p:attrNameLst>
                                      </p:cBhvr>
                                      <p:to>
                                        <p:strVal val="visible"/>
                                      </p:to>
                                    </p:set>
                                    <p:animEffect transition="in" filter="wedge">
                                      <p:cBhvr>
                                        <p:cTn id="15" dur="750"/>
                                        <p:tgtEl>
                                          <p:spTgt spid="8">
                                            <p:graphicEl>
                                              <a:chart seriesIdx="0" categoryIdx="1" bldStep="ptInSeries"/>
                                            </p:graphicEl>
                                          </p:spTgt>
                                        </p:tgtEl>
                                      </p:cBhvr>
                                    </p:animEffect>
                                  </p:childTnLst>
                                </p:cTn>
                              </p:par>
                            </p:childTnLst>
                          </p:cTn>
                        </p:par>
                        <p:par>
                          <p:cTn id="16" fill="hold">
                            <p:stCondLst>
                              <p:cond delay="2250"/>
                            </p:stCondLst>
                            <p:childTnLst>
                              <p:par>
                                <p:cTn id="17" presetID="20" presetClass="entr" presetSubtype="0" fill="hold" grpId="0" nodeType="afterEffect">
                                  <p:stCondLst>
                                    <p:cond delay="0"/>
                                  </p:stCondLst>
                                  <p:childTnLst>
                                    <p:set>
                                      <p:cBhvr>
                                        <p:cTn id="18" dur="1" fill="hold">
                                          <p:stCondLst>
                                            <p:cond delay="0"/>
                                          </p:stCondLst>
                                        </p:cTn>
                                        <p:tgtEl>
                                          <p:spTgt spid="8">
                                            <p:graphicEl>
                                              <a:chart seriesIdx="0" categoryIdx="2" bldStep="ptInSeries"/>
                                            </p:graphicEl>
                                          </p:spTgt>
                                        </p:tgtEl>
                                        <p:attrNameLst>
                                          <p:attrName>style.visibility</p:attrName>
                                        </p:attrNameLst>
                                      </p:cBhvr>
                                      <p:to>
                                        <p:strVal val="visible"/>
                                      </p:to>
                                    </p:set>
                                    <p:animEffect transition="in" filter="wedge">
                                      <p:cBhvr>
                                        <p:cTn id="19" dur="750"/>
                                        <p:tgtEl>
                                          <p:spTgt spid="8">
                                            <p:graphicEl>
                                              <a:chart seriesIdx="0" categoryIdx="2" bldStep="ptInSeries"/>
                                            </p:graphicEl>
                                          </p:spTgt>
                                        </p:tgtEl>
                                      </p:cBhvr>
                                    </p:animEffect>
                                  </p:childTnLst>
                                </p:cTn>
                              </p:par>
                            </p:childTnLst>
                          </p:cTn>
                        </p:par>
                        <p:par>
                          <p:cTn id="20" fill="hold">
                            <p:stCondLst>
                              <p:cond delay="3000"/>
                            </p:stCondLst>
                            <p:childTnLst>
                              <p:par>
                                <p:cTn id="21" presetID="20" presetClass="entr" presetSubtype="0" fill="hold" grpId="0" nodeType="afterEffect">
                                  <p:stCondLst>
                                    <p:cond delay="0"/>
                                  </p:stCondLst>
                                  <p:childTnLst>
                                    <p:set>
                                      <p:cBhvr>
                                        <p:cTn id="22" dur="1" fill="hold">
                                          <p:stCondLst>
                                            <p:cond delay="0"/>
                                          </p:stCondLst>
                                        </p:cTn>
                                        <p:tgtEl>
                                          <p:spTgt spid="8">
                                            <p:graphicEl>
                                              <a:chart seriesIdx="1" categoryIdx="0" bldStep="ptInSeries"/>
                                            </p:graphicEl>
                                          </p:spTgt>
                                        </p:tgtEl>
                                        <p:attrNameLst>
                                          <p:attrName>style.visibility</p:attrName>
                                        </p:attrNameLst>
                                      </p:cBhvr>
                                      <p:to>
                                        <p:strVal val="visible"/>
                                      </p:to>
                                    </p:set>
                                    <p:animEffect transition="in" filter="wedge">
                                      <p:cBhvr>
                                        <p:cTn id="23" dur="750"/>
                                        <p:tgtEl>
                                          <p:spTgt spid="8">
                                            <p:graphicEl>
                                              <a:chart seriesIdx="1" categoryIdx="0" bldStep="ptInSeries"/>
                                            </p:graphicEl>
                                          </p:spTgt>
                                        </p:tgtEl>
                                      </p:cBhvr>
                                    </p:animEffect>
                                  </p:childTnLst>
                                </p:cTn>
                              </p:par>
                            </p:childTnLst>
                          </p:cTn>
                        </p:par>
                        <p:par>
                          <p:cTn id="24" fill="hold">
                            <p:stCondLst>
                              <p:cond delay="3750"/>
                            </p:stCondLst>
                            <p:childTnLst>
                              <p:par>
                                <p:cTn id="25" presetID="20" presetClass="entr" presetSubtype="0" fill="hold" grpId="0" nodeType="afterEffect">
                                  <p:stCondLst>
                                    <p:cond delay="0"/>
                                  </p:stCondLst>
                                  <p:childTnLst>
                                    <p:set>
                                      <p:cBhvr>
                                        <p:cTn id="26" dur="1" fill="hold">
                                          <p:stCondLst>
                                            <p:cond delay="0"/>
                                          </p:stCondLst>
                                        </p:cTn>
                                        <p:tgtEl>
                                          <p:spTgt spid="8">
                                            <p:graphicEl>
                                              <a:chart seriesIdx="1" categoryIdx="1" bldStep="ptInSeries"/>
                                            </p:graphicEl>
                                          </p:spTgt>
                                        </p:tgtEl>
                                        <p:attrNameLst>
                                          <p:attrName>style.visibility</p:attrName>
                                        </p:attrNameLst>
                                      </p:cBhvr>
                                      <p:to>
                                        <p:strVal val="visible"/>
                                      </p:to>
                                    </p:set>
                                    <p:animEffect transition="in" filter="wedge">
                                      <p:cBhvr>
                                        <p:cTn id="27" dur="750"/>
                                        <p:tgtEl>
                                          <p:spTgt spid="8">
                                            <p:graphicEl>
                                              <a:chart seriesIdx="1" categoryIdx="1" bldStep="ptInSeries"/>
                                            </p:graphicEl>
                                          </p:spTgt>
                                        </p:tgtEl>
                                      </p:cBhvr>
                                    </p:animEffect>
                                  </p:childTnLst>
                                </p:cTn>
                              </p:par>
                            </p:childTnLst>
                          </p:cTn>
                        </p:par>
                        <p:par>
                          <p:cTn id="28" fill="hold">
                            <p:stCondLst>
                              <p:cond delay="4500"/>
                            </p:stCondLst>
                            <p:childTnLst>
                              <p:par>
                                <p:cTn id="29" presetID="20" presetClass="entr" presetSubtype="0" fill="hold" grpId="0" nodeType="afterEffect">
                                  <p:stCondLst>
                                    <p:cond delay="0"/>
                                  </p:stCondLst>
                                  <p:childTnLst>
                                    <p:set>
                                      <p:cBhvr>
                                        <p:cTn id="30" dur="1" fill="hold">
                                          <p:stCondLst>
                                            <p:cond delay="0"/>
                                          </p:stCondLst>
                                        </p:cTn>
                                        <p:tgtEl>
                                          <p:spTgt spid="8">
                                            <p:graphicEl>
                                              <a:chart seriesIdx="1" categoryIdx="2" bldStep="ptInSeries"/>
                                            </p:graphicEl>
                                          </p:spTgt>
                                        </p:tgtEl>
                                        <p:attrNameLst>
                                          <p:attrName>style.visibility</p:attrName>
                                        </p:attrNameLst>
                                      </p:cBhvr>
                                      <p:to>
                                        <p:strVal val="visible"/>
                                      </p:to>
                                    </p:set>
                                    <p:animEffect transition="in" filter="wedge">
                                      <p:cBhvr>
                                        <p:cTn id="31" dur="750"/>
                                        <p:tgtEl>
                                          <p:spTgt spid="8">
                                            <p:graphicEl>
                                              <a:chart seriesIdx="1" categoryIdx="2" bldStep="ptInSeries"/>
                                            </p:graphicEl>
                                          </p:spTgt>
                                        </p:tgtEl>
                                      </p:cBhvr>
                                    </p:animEffect>
                                  </p:childTnLst>
                                </p:cTn>
                              </p:par>
                            </p:childTnLst>
                          </p:cTn>
                        </p:par>
                        <p:par>
                          <p:cTn id="32" fill="hold">
                            <p:stCondLst>
                              <p:cond delay="5250"/>
                            </p:stCondLst>
                            <p:childTnLst>
                              <p:par>
                                <p:cTn id="33" presetID="20" presetClass="entr" presetSubtype="0" fill="hold" grpId="0" nodeType="afterEffect">
                                  <p:stCondLst>
                                    <p:cond delay="0"/>
                                  </p:stCondLst>
                                  <p:childTnLst>
                                    <p:set>
                                      <p:cBhvr>
                                        <p:cTn id="34" dur="1" fill="hold">
                                          <p:stCondLst>
                                            <p:cond delay="0"/>
                                          </p:stCondLst>
                                        </p:cTn>
                                        <p:tgtEl>
                                          <p:spTgt spid="8">
                                            <p:graphicEl>
                                              <a:chart seriesIdx="2" categoryIdx="0" bldStep="ptInSeries"/>
                                            </p:graphicEl>
                                          </p:spTgt>
                                        </p:tgtEl>
                                        <p:attrNameLst>
                                          <p:attrName>style.visibility</p:attrName>
                                        </p:attrNameLst>
                                      </p:cBhvr>
                                      <p:to>
                                        <p:strVal val="visible"/>
                                      </p:to>
                                    </p:set>
                                    <p:animEffect transition="in" filter="wedge">
                                      <p:cBhvr>
                                        <p:cTn id="35" dur="750"/>
                                        <p:tgtEl>
                                          <p:spTgt spid="8">
                                            <p:graphicEl>
                                              <a:chart seriesIdx="2" categoryIdx="0" bldStep="ptInSeries"/>
                                            </p:graphicEl>
                                          </p:spTgt>
                                        </p:tgtEl>
                                      </p:cBhvr>
                                    </p:animEffect>
                                  </p:childTnLst>
                                </p:cTn>
                              </p:par>
                            </p:childTnLst>
                          </p:cTn>
                        </p:par>
                        <p:par>
                          <p:cTn id="36" fill="hold">
                            <p:stCondLst>
                              <p:cond delay="6000"/>
                            </p:stCondLst>
                            <p:childTnLst>
                              <p:par>
                                <p:cTn id="37" presetID="20" presetClass="entr" presetSubtype="0" fill="hold" grpId="0" nodeType="afterEffect">
                                  <p:stCondLst>
                                    <p:cond delay="0"/>
                                  </p:stCondLst>
                                  <p:childTnLst>
                                    <p:set>
                                      <p:cBhvr>
                                        <p:cTn id="38" dur="1" fill="hold">
                                          <p:stCondLst>
                                            <p:cond delay="0"/>
                                          </p:stCondLst>
                                        </p:cTn>
                                        <p:tgtEl>
                                          <p:spTgt spid="8">
                                            <p:graphicEl>
                                              <a:chart seriesIdx="2" categoryIdx="1" bldStep="ptInSeries"/>
                                            </p:graphicEl>
                                          </p:spTgt>
                                        </p:tgtEl>
                                        <p:attrNameLst>
                                          <p:attrName>style.visibility</p:attrName>
                                        </p:attrNameLst>
                                      </p:cBhvr>
                                      <p:to>
                                        <p:strVal val="visible"/>
                                      </p:to>
                                    </p:set>
                                    <p:animEffect transition="in" filter="wedge">
                                      <p:cBhvr>
                                        <p:cTn id="39" dur="750"/>
                                        <p:tgtEl>
                                          <p:spTgt spid="8">
                                            <p:graphicEl>
                                              <a:chart seriesIdx="2" categoryIdx="1" bldStep="ptInSeries"/>
                                            </p:graphicEl>
                                          </p:spTgt>
                                        </p:tgtEl>
                                      </p:cBhvr>
                                    </p:animEffect>
                                  </p:childTnLst>
                                </p:cTn>
                              </p:par>
                            </p:childTnLst>
                          </p:cTn>
                        </p:par>
                        <p:par>
                          <p:cTn id="40" fill="hold">
                            <p:stCondLst>
                              <p:cond delay="6750"/>
                            </p:stCondLst>
                            <p:childTnLst>
                              <p:par>
                                <p:cTn id="41" presetID="20" presetClass="entr" presetSubtype="0" fill="hold" grpId="0" nodeType="afterEffect">
                                  <p:stCondLst>
                                    <p:cond delay="0"/>
                                  </p:stCondLst>
                                  <p:childTnLst>
                                    <p:set>
                                      <p:cBhvr>
                                        <p:cTn id="42" dur="1" fill="hold">
                                          <p:stCondLst>
                                            <p:cond delay="0"/>
                                          </p:stCondLst>
                                        </p:cTn>
                                        <p:tgtEl>
                                          <p:spTgt spid="8">
                                            <p:graphicEl>
                                              <a:chart seriesIdx="2" categoryIdx="2" bldStep="ptInSeries"/>
                                            </p:graphicEl>
                                          </p:spTgt>
                                        </p:tgtEl>
                                        <p:attrNameLst>
                                          <p:attrName>style.visibility</p:attrName>
                                        </p:attrNameLst>
                                      </p:cBhvr>
                                      <p:to>
                                        <p:strVal val="visible"/>
                                      </p:to>
                                    </p:set>
                                    <p:animEffect transition="in" filter="wedge">
                                      <p:cBhvr>
                                        <p:cTn id="43" dur="750"/>
                                        <p:tgtEl>
                                          <p:spTgt spid="8">
                                            <p:graphicEl>
                                              <a:chart seriesIdx="2" categoryIdx="2"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seriesEl"/>
        </p:bldSub>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3177086736"/>
              </p:ext>
            </p:extLst>
          </p:nvPr>
        </p:nvGraphicFramePr>
        <p:xfrm>
          <a:off x="0" y="-27384"/>
          <a:ext cx="12192000" cy="68853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674182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auto">
          <a:xfrm>
            <a:off x="2567608" y="260648"/>
            <a:ext cx="724376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7000"/>
              </a:lnSpc>
            </a:pPr>
            <a:r>
              <a:rPr lang="fa-IR"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روند تغییرات تعداد خانوار در کشور طی سالهای 1355 تا 1395 </a:t>
            </a:r>
            <a:endParaRPr lang="en-US"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endParaRPr>
          </a:p>
        </p:txBody>
      </p:sp>
      <p:sp>
        <p:nvSpPr>
          <p:cNvPr id="22531" name="Rectangle 6"/>
          <p:cNvSpPr>
            <a:spLocks noChangeArrowheads="1"/>
          </p:cNvSpPr>
          <p:nvPr/>
        </p:nvSpPr>
        <p:spPr bwMode="auto">
          <a:xfrm>
            <a:off x="2711624" y="5842174"/>
            <a:ext cx="6364287" cy="88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3225">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a:lnSpc>
                <a:spcPct val="107000"/>
              </a:lnSpc>
            </a:pPr>
            <a:r>
              <a:rPr lang="ar-EG"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تعداد خانوار </a:t>
            </a:r>
            <a:r>
              <a:rPr lang="ar-EG"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در کشور </a:t>
            </a:r>
            <a:r>
              <a:rPr lang="fa-IR"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a:t>
            </a:r>
            <a:r>
              <a:rPr lang="ar-EG"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24196035 خانوار </a:t>
            </a:r>
            <a:endParaRPr lang="fa-IR"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endParaRPr>
          </a:p>
          <a:p>
            <a:pPr algn="ctr" rtl="1">
              <a:lnSpc>
                <a:spcPct val="107000"/>
              </a:lnSpc>
            </a:pPr>
            <a:r>
              <a:rPr lang="ar-EG"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طی 40 سال گذشته 3.6 برابر </a:t>
            </a:r>
            <a:r>
              <a:rPr lang="ar-EG"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شده است</a:t>
            </a:r>
            <a:r>
              <a:rPr lang="ar-EG" altLang="fa-IR" sz="16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endParaRPr lang="en-US" altLang="fa-IR" sz="16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endParaRPr>
          </a:p>
        </p:txBody>
      </p:sp>
      <p:sp>
        <p:nvSpPr>
          <p:cNvPr id="22532" name="Rectangle 7"/>
          <p:cNvSpPr>
            <a:spLocks noChangeArrowheads="1"/>
          </p:cNvSpPr>
          <p:nvPr/>
        </p:nvSpPr>
        <p:spPr bwMode="auto">
          <a:xfrm>
            <a:off x="4543426" y="1889126"/>
            <a:ext cx="138113"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fa-IR"/>
          </a:p>
        </p:txBody>
      </p:sp>
      <p:pic>
        <p:nvPicPr>
          <p:cNvPr id="2253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836712"/>
            <a:ext cx="11809312" cy="489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29010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auto">
          <a:xfrm>
            <a:off x="2567608" y="260648"/>
            <a:ext cx="7243762" cy="88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7000"/>
              </a:lnSpc>
            </a:pPr>
            <a:r>
              <a:rPr lang="fa-IR"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روند تغییرات تعداد خانوار در </a:t>
            </a:r>
            <a:r>
              <a:rPr lang="fa-IR" altLang="fa-IR" sz="2400" b="1" dirty="0" smtClean="0">
                <a:solidFill>
                  <a:srgbClr val="C00000"/>
                </a:solidFill>
                <a:latin typeface="Cambria Math" panose="02040503050406030204" pitchFamily="18" charset="0"/>
                <a:ea typeface="Cambria Math" panose="02040503050406030204" pitchFamily="18" charset="0"/>
                <a:cs typeface="B Titr" panose="00000700000000000000" pitchFamily="2" charset="-78"/>
              </a:rPr>
              <a:t>شهرستان </a:t>
            </a:r>
            <a:r>
              <a:rPr lang="fa-IR"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طی سالهای </a:t>
            </a:r>
            <a:r>
              <a:rPr lang="fa-IR" altLang="fa-IR" sz="2400" b="1" dirty="0" smtClean="0">
                <a:solidFill>
                  <a:srgbClr val="C00000"/>
                </a:solidFill>
                <a:latin typeface="Cambria Math" panose="02040503050406030204" pitchFamily="18" charset="0"/>
                <a:ea typeface="Cambria Math" panose="02040503050406030204" pitchFamily="18" charset="0"/>
                <a:cs typeface="B Titr" panose="00000700000000000000" pitchFamily="2" charset="-78"/>
              </a:rPr>
              <a:t>1389 </a:t>
            </a:r>
            <a:r>
              <a:rPr lang="fa-IR"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تا </a:t>
            </a:r>
            <a:r>
              <a:rPr lang="fa-IR" altLang="fa-IR" sz="2400" b="1" dirty="0" smtClean="0">
                <a:solidFill>
                  <a:srgbClr val="C00000"/>
                </a:solidFill>
                <a:latin typeface="Cambria Math" panose="02040503050406030204" pitchFamily="18" charset="0"/>
                <a:ea typeface="Cambria Math" panose="02040503050406030204" pitchFamily="18" charset="0"/>
                <a:cs typeface="B Titr" panose="00000700000000000000" pitchFamily="2" charset="-78"/>
              </a:rPr>
              <a:t>1398 </a:t>
            </a:r>
            <a:endParaRPr lang="en-US"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endParaRPr>
          </a:p>
        </p:txBody>
      </p:sp>
      <p:sp>
        <p:nvSpPr>
          <p:cNvPr id="22531" name="Rectangle 6"/>
          <p:cNvSpPr>
            <a:spLocks noChangeArrowheads="1"/>
          </p:cNvSpPr>
          <p:nvPr/>
        </p:nvSpPr>
        <p:spPr bwMode="auto">
          <a:xfrm>
            <a:off x="2711624" y="5842174"/>
            <a:ext cx="6364287" cy="88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3225">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a:lnSpc>
                <a:spcPct val="107000"/>
              </a:lnSpc>
            </a:pPr>
            <a:r>
              <a:rPr lang="ar-EG"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تعداد خانوار </a:t>
            </a:r>
            <a:r>
              <a:rPr lang="ar-EG"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در </a:t>
            </a:r>
            <a:r>
              <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شهرستان</a:t>
            </a:r>
            <a:r>
              <a:rPr lang="ar-EG"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r>
              <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:162823</a:t>
            </a:r>
            <a:r>
              <a:rPr lang="ar-EG"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خانوار </a:t>
            </a:r>
            <a:endParaRPr lang="fa-IR"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endParaRPr>
          </a:p>
          <a:p>
            <a:pPr algn="ctr" rtl="1">
              <a:lnSpc>
                <a:spcPct val="107000"/>
              </a:lnSpc>
            </a:pPr>
            <a:r>
              <a:rPr lang="ar-EG"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طی </a:t>
            </a:r>
            <a:r>
              <a:rPr lang="fa-IR" altLang="fa-IR" sz="2400" b="1" dirty="0" smtClean="0">
                <a:solidFill>
                  <a:srgbClr val="FF0000"/>
                </a:solidFill>
                <a:latin typeface="Cambria Math" panose="02040503050406030204" pitchFamily="18" charset="0"/>
                <a:ea typeface="Cambria Math" panose="02040503050406030204" pitchFamily="18" charset="0"/>
                <a:cs typeface="B Nazanin" panose="00000400000000000000" pitchFamily="2" charset="-78"/>
              </a:rPr>
              <a:t>10</a:t>
            </a:r>
            <a:r>
              <a:rPr lang="ar-EG" altLang="fa-IR" sz="2400" b="1" dirty="0" smtClean="0">
                <a:solidFill>
                  <a:srgbClr val="FF0000"/>
                </a:solidFill>
                <a:latin typeface="Cambria Math" panose="02040503050406030204" pitchFamily="18" charset="0"/>
                <a:ea typeface="Cambria Math" panose="02040503050406030204" pitchFamily="18" charset="0"/>
                <a:cs typeface="B Nazanin" panose="00000400000000000000" pitchFamily="2" charset="-78"/>
              </a:rPr>
              <a:t> </a:t>
            </a:r>
            <a:r>
              <a:rPr lang="ar-EG"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سال گذشته </a:t>
            </a:r>
            <a:r>
              <a:rPr lang="fa-IR" altLang="fa-IR" sz="2400" b="1" dirty="0" smtClean="0">
                <a:solidFill>
                  <a:srgbClr val="FF0000"/>
                </a:solidFill>
                <a:latin typeface="Cambria Math" panose="02040503050406030204" pitchFamily="18" charset="0"/>
                <a:ea typeface="Cambria Math" panose="02040503050406030204" pitchFamily="18" charset="0"/>
                <a:cs typeface="B Nazanin" panose="00000400000000000000" pitchFamily="2" charset="-78"/>
              </a:rPr>
              <a:t>1.3</a:t>
            </a:r>
            <a:r>
              <a:rPr lang="ar-EG" altLang="fa-IR" sz="2400" b="1" dirty="0" smtClean="0">
                <a:solidFill>
                  <a:srgbClr val="FF0000"/>
                </a:solidFill>
                <a:latin typeface="Cambria Math" panose="02040503050406030204" pitchFamily="18" charset="0"/>
                <a:ea typeface="Cambria Math" panose="02040503050406030204" pitchFamily="18" charset="0"/>
                <a:cs typeface="B Nazanin" panose="00000400000000000000" pitchFamily="2" charset="-78"/>
              </a:rPr>
              <a:t> </a:t>
            </a:r>
            <a:r>
              <a:rPr lang="ar-EG"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برابر </a:t>
            </a:r>
            <a:r>
              <a:rPr lang="ar-EG"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شده است</a:t>
            </a:r>
            <a:r>
              <a:rPr lang="ar-EG" altLang="fa-IR" sz="16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a:t>
            </a:r>
            <a:r>
              <a:rPr lang="fa-IR" altLang="fa-IR" sz="16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endParaRPr lang="en-US" altLang="fa-IR" sz="16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endParaRPr>
          </a:p>
        </p:txBody>
      </p:sp>
      <p:sp>
        <p:nvSpPr>
          <p:cNvPr id="22532" name="Rectangle 7"/>
          <p:cNvSpPr>
            <a:spLocks noChangeArrowheads="1"/>
          </p:cNvSpPr>
          <p:nvPr/>
        </p:nvSpPr>
        <p:spPr bwMode="auto">
          <a:xfrm>
            <a:off x="4543426" y="1889126"/>
            <a:ext cx="138113"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fa-IR"/>
          </a:p>
        </p:txBody>
      </p:sp>
      <p:graphicFrame>
        <p:nvGraphicFramePr>
          <p:cNvPr id="6" name="Chart 5"/>
          <p:cNvGraphicFramePr>
            <a:graphicFrameLocks/>
          </p:cNvGraphicFramePr>
          <p:nvPr>
            <p:extLst/>
          </p:nvPr>
        </p:nvGraphicFramePr>
        <p:xfrm>
          <a:off x="1055440" y="1124744"/>
          <a:ext cx="10009112" cy="47174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949212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2135560" y="44624"/>
            <a:ext cx="791845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7000"/>
              </a:lnSpc>
              <a:spcAft>
                <a:spcPts val="600"/>
              </a:spcAft>
            </a:pPr>
            <a:r>
              <a:rPr lang="fa-IR"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روند تغییرات متوسط بعد خانوار در کشور  طی سالهای 1355 تا 1395</a:t>
            </a:r>
            <a:endParaRPr lang="en-US" altLang="fa-IR" b="1" dirty="0">
              <a:solidFill>
                <a:srgbClr val="C00000"/>
              </a:solidFill>
              <a:latin typeface="Cambria Math" panose="02040503050406030204" pitchFamily="18" charset="0"/>
              <a:ea typeface="Cambria Math" panose="02040503050406030204" pitchFamily="18" charset="0"/>
              <a:cs typeface="B Titr" panose="00000700000000000000" pitchFamily="2" charset="-78"/>
            </a:endParaRPr>
          </a:p>
        </p:txBody>
      </p:sp>
      <p:sp>
        <p:nvSpPr>
          <p:cNvPr id="23555" name="Rectangle 2"/>
          <p:cNvSpPr>
            <a:spLocks noChangeArrowheads="1"/>
          </p:cNvSpPr>
          <p:nvPr/>
        </p:nvSpPr>
        <p:spPr bwMode="auto">
          <a:xfrm>
            <a:off x="3305175" y="1830388"/>
            <a:ext cx="6318250"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fa-IR"/>
          </a:p>
        </p:txBody>
      </p:sp>
      <p:pic>
        <p:nvPicPr>
          <p:cNvPr id="2355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52" y="692696"/>
            <a:ext cx="11737304"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angle 3"/>
          <p:cNvSpPr>
            <a:spLocks noChangeArrowheads="1"/>
          </p:cNvSpPr>
          <p:nvPr/>
        </p:nvSpPr>
        <p:spPr bwMode="auto">
          <a:xfrm>
            <a:off x="335360" y="5162420"/>
            <a:ext cx="11593288" cy="222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rtl="1">
              <a:lnSpc>
                <a:spcPct val="107000"/>
              </a:lnSpc>
            </a:pPr>
            <a:r>
              <a:rPr lang="fa-IR"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متوسط بعد خانوار</a:t>
            </a:r>
            <a:r>
              <a:rPr lang="fa-IR"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endPar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endParaRPr>
          </a:p>
          <a:p>
            <a:pPr algn="just" rtl="1">
              <a:lnSpc>
                <a:spcPct val="107000"/>
              </a:lnSpc>
            </a:pPr>
            <a:r>
              <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r>
              <a:rPr lang="fa-IR"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سال </a:t>
            </a:r>
            <a:r>
              <a:rPr lang="fa-IR" altLang="fa-IR" sz="2400" b="1" dirty="0" smtClean="0">
                <a:solidFill>
                  <a:srgbClr val="FF0000"/>
                </a:solidFill>
                <a:latin typeface="Cambria Math" panose="02040503050406030204" pitchFamily="18" charset="0"/>
                <a:ea typeface="Cambria Math" panose="02040503050406030204" pitchFamily="18" charset="0"/>
                <a:cs typeface="B Nazanin" panose="00000400000000000000" pitchFamily="2" charset="-78"/>
              </a:rPr>
              <a:t>1370       5.2</a:t>
            </a:r>
            <a:r>
              <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p>
          <a:p>
            <a:pPr algn="just" rtl="1">
              <a:lnSpc>
                <a:spcPct val="107000"/>
              </a:lnSpc>
            </a:pPr>
            <a:r>
              <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r>
              <a:rPr lang="fa-IR"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سال </a:t>
            </a:r>
            <a:r>
              <a:rPr lang="fa-IR"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1395 </a:t>
            </a:r>
            <a:r>
              <a:rPr lang="fa-IR" altLang="fa-IR" sz="2400" b="1" dirty="0" smtClean="0">
                <a:solidFill>
                  <a:srgbClr val="FF0000"/>
                </a:solidFill>
                <a:latin typeface="Cambria Math" panose="02040503050406030204" pitchFamily="18" charset="0"/>
                <a:ea typeface="Cambria Math" panose="02040503050406030204" pitchFamily="18" charset="0"/>
                <a:cs typeface="B Nazanin" panose="00000400000000000000" pitchFamily="2" charset="-78"/>
              </a:rPr>
              <a:t>     </a:t>
            </a:r>
            <a:r>
              <a:rPr lang="fa-IR"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3.3 </a:t>
            </a:r>
            <a:endParaRPr lang="fa-IR" altLang="fa-IR" sz="2400" b="1" dirty="0" smtClean="0">
              <a:solidFill>
                <a:srgbClr val="FF0000"/>
              </a:solidFill>
              <a:latin typeface="Cambria Math" panose="02040503050406030204" pitchFamily="18" charset="0"/>
              <a:ea typeface="Cambria Math" panose="02040503050406030204" pitchFamily="18" charset="0"/>
              <a:cs typeface="B Nazanin" panose="00000400000000000000" pitchFamily="2" charset="-78"/>
            </a:endParaRPr>
          </a:p>
          <a:p>
            <a:pPr algn="just" rtl="1">
              <a:lnSpc>
                <a:spcPct val="107000"/>
              </a:lnSpc>
            </a:pPr>
            <a:r>
              <a:rPr lang="fa-IR" altLang="fa-IR" sz="2400" b="1" dirty="0" smtClean="0">
                <a:latin typeface="Cambria Math" panose="02040503050406030204" pitchFamily="18" charset="0"/>
                <a:ea typeface="Cambria Math" panose="02040503050406030204" pitchFamily="18" charset="0"/>
                <a:cs typeface="B Nazanin" panose="00000400000000000000" pitchFamily="2" charset="-78"/>
              </a:rPr>
              <a:t>                                 زیرحد جایگزینی </a:t>
            </a:r>
            <a:endParaRPr lang="en-US" altLang="fa-IR" sz="2400" b="1" dirty="0">
              <a:latin typeface="Cambria Math" panose="02040503050406030204" pitchFamily="18" charset="0"/>
              <a:ea typeface="Cambria Math" panose="02040503050406030204" pitchFamily="18" charset="0"/>
              <a:cs typeface="B Nazanin" panose="00000400000000000000" pitchFamily="2" charset="-78"/>
            </a:endParaRPr>
          </a:p>
          <a:p>
            <a:pPr algn="r" rtl="1"/>
            <a:r>
              <a:rPr lang="fa-IR" altLang="fa-IR" sz="1600" b="1" i="1" dirty="0">
                <a:solidFill>
                  <a:srgbClr val="002060"/>
                </a:solidFill>
                <a:latin typeface="Courier New" panose="02070309020205020404" pitchFamily="49" charset="0"/>
                <a:ea typeface="Cambria Math" panose="02040503050406030204" pitchFamily="18" charset="0"/>
                <a:cs typeface="B Lotus" panose="00000400000000000000" pitchFamily="2" charset="-78"/>
              </a:rPr>
              <a:t/>
            </a:r>
            <a:br>
              <a:rPr lang="fa-IR" altLang="fa-IR" sz="1600" b="1" i="1" dirty="0">
                <a:solidFill>
                  <a:srgbClr val="002060"/>
                </a:solidFill>
                <a:latin typeface="Courier New" panose="02070309020205020404" pitchFamily="49" charset="0"/>
                <a:ea typeface="Cambria Math" panose="02040503050406030204" pitchFamily="18" charset="0"/>
                <a:cs typeface="B Lotus" panose="00000400000000000000" pitchFamily="2" charset="-78"/>
              </a:rPr>
            </a:br>
            <a:endParaRPr lang="fa-IR" altLang="fa-IR" sz="1600" b="1" dirty="0">
              <a:solidFill>
                <a:srgbClr val="002060"/>
              </a:solidFill>
            </a:endParaRPr>
          </a:p>
        </p:txBody>
      </p:sp>
    </p:spTree>
    <p:extLst>
      <p:ext uri="{BB962C8B-B14F-4D97-AF65-F5344CB8AC3E}">
        <p14:creationId xmlns:p14="http://schemas.microsoft.com/office/powerpoint/2010/main" val="28669269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lnSpc>
                <a:spcPct val="107000"/>
              </a:lnSpc>
              <a:spcBef>
                <a:spcPts val="0"/>
              </a:spcBef>
              <a:spcAft>
                <a:spcPts val="800"/>
              </a:spcAft>
              <a:buNone/>
            </a:pPr>
            <a:r>
              <a:rPr lang="fa-IR" sz="2600" dirty="0">
                <a:latin typeface="Calibri" panose="020F0502020204030204" pitchFamily="34" charset="0"/>
                <a:ea typeface="Calibri" panose="020F0502020204030204" pitchFamily="34" charset="0"/>
                <a:cs typeface="2  Mitra" panose="00000400000000000000" pitchFamily="2" charset="-78"/>
              </a:rPr>
              <a:t>11-</a:t>
            </a:r>
            <a:r>
              <a:rPr lang="en-US" sz="2600" dirty="0">
                <a:latin typeface="Calibri" panose="020F0502020204030204" pitchFamily="34" charset="0"/>
                <a:ea typeface="Calibri" panose="020F0502020204030204" pitchFamily="34" charset="0"/>
                <a:cs typeface="2  Mitra" panose="00000400000000000000" pitchFamily="2" charset="-78"/>
              </a:rPr>
              <a:t> </a:t>
            </a:r>
            <a:r>
              <a:rPr lang="ar-SA" sz="2600" dirty="0">
                <a:latin typeface="Calibri" panose="020F0502020204030204" pitchFamily="34" charset="0"/>
                <a:ea typeface="Calibri" panose="020F0502020204030204" pitchFamily="34" charset="0"/>
                <a:cs typeface="2  Mitra" panose="00000400000000000000" pitchFamily="2" charset="-78"/>
              </a:rPr>
              <a:t>مديريت مهاجرت به داخل و خارج هماهنگ با سياست‌هاي كلي جمعيّت با تدوين و اجراي ساز و كارهاي مناسب</a:t>
            </a:r>
            <a:r>
              <a:rPr lang="en-US" sz="2600" dirty="0">
                <a:latin typeface="Calibri" panose="020F0502020204030204" pitchFamily="34" charset="0"/>
                <a:ea typeface="Calibri" panose="020F0502020204030204" pitchFamily="34" charset="0"/>
                <a:cs typeface="2  Mitra" panose="00000400000000000000" pitchFamily="2" charset="-78"/>
              </a:rPr>
              <a:t>. </a:t>
            </a:r>
            <a:br>
              <a:rPr lang="en-US" sz="2600" dirty="0">
                <a:latin typeface="Calibri" panose="020F0502020204030204" pitchFamily="34" charset="0"/>
                <a:ea typeface="Calibri" panose="020F0502020204030204" pitchFamily="34" charset="0"/>
                <a:cs typeface="2  Mitra" panose="00000400000000000000" pitchFamily="2" charset="-78"/>
              </a:rPr>
            </a:br>
            <a:r>
              <a:rPr lang="fa-IR" sz="2600" dirty="0">
                <a:latin typeface="Calibri" panose="020F0502020204030204" pitchFamily="34" charset="0"/>
                <a:ea typeface="Calibri" panose="020F0502020204030204" pitchFamily="34" charset="0"/>
                <a:cs typeface="2  Mitra" panose="00000400000000000000" pitchFamily="2" charset="-78"/>
              </a:rPr>
              <a:t>۱۲</a:t>
            </a:r>
            <a:r>
              <a:rPr lang="en-US" sz="2600" dirty="0">
                <a:latin typeface="Calibri" panose="020F0502020204030204" pitchFamily="34" charset="0"/>
                <a:ea typeface="Calibri" panose="020F0502020204030204" pitchFamily="34" charset="0"/>
                <a:cs typeface="2  Mitra" panose="00000400000000000000" pitchFamily="2" charset="-78"/>
              </a:rPr>
              <a:t>- </a:t>
            </a:r>
            <a:r>
              <a:rPr lang="ar-SA" sz="2600" dirty="0">
                <a:latin typeface="Calibri" panose="020F0502020204030204" pitchFamily="34" charset="0"/>
                <a:ea typeface="Calibri" panose="020F0502020204030204" pitchFamily="34" charset="0"/>
                <a:cs typeface="2  Mitra" panose="00000400000000000000" pitchFamily="2" charset="-78"/>
              </a:rPr>
              <a:t>تشويق ايرانيان خارج از كشور براي حضور و سرمايه گذاري، و بهره‌گيري از ظرفيت‌ها و توانايي‌هاي آنان</a:t>
            </a:r>
            <a:r>
              <a:rPr lang="en-US" sz="2600" dirty="0">
                <a:latin typeface="Calibri" panose="020F0502020204030204" pitchFamily="34" charset="0"/>
                <a:ea typeface="Calibri" panose="020F0502020204030204" pitchFamily="34" charset="0"/>
                <a:cs typeface="2  Mitra" panose="00000400000000000000" pitchFamily="2" charset="-78"/>
              </a:rPr>
              <a:t>.</a:t>
            </a:r>
            <a:br>
              <a:rPr lang="en-US" sz="2600" dirty="0">
                <a:latin typeface="Calibri" panose="020F0502020204030204" pitchFamily="34" charset="0"/>
                <a:ea typeface="Calibri" panose="020F0502020204030204" pitchFamily="34" charset="0"/>
                <a:cs typeface="2  Mitra" panose="00000400000000000000" pitchFamily="2" charset="-78"/>
              </a:rPr>
            </a:br>
            <a:r>
              <a:rPr lang="fa-IR" sz="2600" dirty="0">
                <a:latin typeface="Calibri" panose="020F0502020204030204" pitchFamily="34" charset="0"/>
                <a:ea typeface="Calibri" panose="020F0502020204030204" pitchFamily="34" charset="0"/>
                <a:cs typeface="2  Mitra" panose="00000400000000000000" pitchFamily="2" charset="-78"/>
              </a:rPr>
              <a:t>۱۳</a:t>
            </a:r>
            <a:r>
              <a:rPr lang="en-US" sz="2600" dirty="0">
                <a:latin typeface="Calibri" panose="020F0502020204030204" pitchFamily="34" charset="0"/>
                <a:ea typeface="Calibri" panose="020F0502020204030204" pitchFamily="34" charset="0"/>
                <a:cs typeface="2  Mitra" panose="00000400000000000000" pitchFamily="2" charset="-78"/>
              </a:rPr>
              <a:t>- </a:t>
            </a:r>
            <a:r>
              <a:rPr lang="ar-SA" sz="2600" dirty="0">
                <a:latin typeface="Calibri" panose="020F0502020204030204" pitchFamily="34" charset="0"/>
                <a:ea typeface="Calibri" panose="020F0502020204030204" pitchFamily="34" charset="0"/>
                <a:cs typeface="2  Mitra" panose="00000400000000000000" pitchFamily="2" charset="-78"/>
              </a:rPr>
              <a:t>تقويت مؤلفه‌هاي هويت‌بخش ملي (ايراني، اسلامي، انقلابي) و ارتقاء وفاق و همگرايي اجتماعي در پهنه سرزميني بويژه در ميان مرزنشينان ؛ و ايرانيان خارج از كشور</a:t>
            </a:r>
            <a:r>
              <a:rPr lang="en-US" sz="2600" dirty="0">
                <a:latin typeface="Calibri" panose="020F0502020204030204" pitchFamily="34" charset="0"/>
                <a:ea typeface="Calibri" panose="020F0502020204030204" pitchFamily="34" charset="0"/>
                <a:cs typeface="2  Mitra" panose="00000400000000000000" pitchFamily="2" charset="-78"/>
              </a:rPr>
              <a:t>.</a:t>
            </a:r>
            <a:br>
              <a:rPr lang="en-US" sz="2600" dirty="0">
                <a:latin typeface="Calibri" panose="020F0502020204030204" pitchFamily="34" charset="0"/>
                <a:ea typeface="Calibri" panose="020F0502020204030204" pitchFamily="34" charset="0"/>
                <a:cs typeface="2  Mitra" panose="00000400000000000000" pitchFamily="2" charset="-78"/>
              </a:rPr>
            </a:br>
            <a:r>
              <a:rPr lang="fa-IR" sz="2600" dirty="0">
                <a:latin typeface="Calibri" panose="020F0502020204030204" pitchFamily="34" charset="0"/>
                <a:ea typeface="Calibri" panose="020F0502020204030204" pitchFamily="34" charset="0"/>
                <a:cs typeface="2  Mitra" panose="00000400000000000000" pitchFamily="2" charset="-78"/>
              </a:rPr>
              <a:t>۱۴</a:t>
            </a:r>
            <a:r>
              <a:rPr lang="en-US" sz="2600" dirty="0">
                <a:latin typeface="Calibri" panose="020F0502020204030204" pitchFamily="34" charset="0"/>
                <a:ea typeface="Calibri" panose="020F0502020204030204" pitchFamily="34" charset="0"/>
                <a:cs typeface="2  Mitra" panose="00000400000000000000" pitchFamily="2" charset="-78"/>
              </a:rPr>
              <a:t>- </a:t>
            </a:r>
            <a:r>
              <a:rPr lang="ar-SA" sz="2600" dirty="0">
                <a:latin typeface="Calibri" panose="020F0502020204030204" pitchFamily="34" charset="0"/>
                <a:ea typeface="Calibri" panose="020F0502020204030204" pitchFamily="34" charset="0"/>
                <a:cs typeface="2  Mitra" panose="00000400000000000000" pitchFamily="2" charset="-78"/>
              </a:rPr>
              <a:t>رصد مستمر سياست‌هاي جمعيّتي در ابعاد كمّي و كيفي با ايجاد ساز و كار مناسب و تدوين شاخص‌هاي بومي توسعه انساني و انجام پژوهش‌هاي جمعيّتي و توسعه انساني</a:t>
            </a:r>
            <a:r>
              <a:rPr lang="en-US" sz="2600" dirty="0">
                <a:latin typeface="Calibri" panose="020F0502020204030204" pitchFamily="34" charset="0"/>
                <a:ea typeface="Calibri" panose="020F0502020204030204" pitchFamily="34" charset="0"/>
                <a:cs typeface="2  Mitra" panose="00000400000000000000" pitchFamily="2" charset="-78"/>
              </a:rPr>
              <a:t>.</a:t>
            </a:r>
          </a:p>
          <a:p>
            <a:pPr lvl="0" algn="r" rtl="1"/>
            <a:endParaRPr lang="en-US" dirty="0">
              <a:solidFill>
                <a:prstClr val="black"/>
              </a:solidFill>
            </a:endParaRPr>
          </a:p>
          <a:p>
            <a:pPr algn="r" rtl="1"/>
            <a:endParaRPr lang="en-US" dirty="0"/>
          </a:p>
        </p:txBody>
      </p:sp>
    </p:spTree>
    <p:extLst>
      <p:ext uri="{BB962C8B-B14F-4D97-AF65-F5344CB8AC3E}">
        <p14:creationId xmlns:p14="http://schemas.microsoft.com/office/powerpoint/2010/main" val="37044992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2135560" y="44624"/>
            <a:ext cx="7918450"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7000"/>
              </a:lnSpc>
              <a:spcAft>
                <a:spcPts val="600"/>
              </a:spcAft>
            </a:pPr>
            <a:r>
              <a:rPr lang="fa-IR"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روند تغییرات متوسط بعد خانوار </a:t>
            </a:r>
            <a:r>
              <a:rPr lang="fa-IR" altLang="fa-IR" sz="2400" b="1" dirty="0" smtClean="0">
                <a:solidFill>
                  <a:srgbClr val="C00000"/>
                </a:solidFill>
                <a:latin typeface="Cambria Math" panose="02040503050406030204" pitchFamily="18" charset="0"/>
                <a:ea typeface="Cambria Math" panose="02040503050406030204" pitchFamily="18" charset="0"/>
                <a:cs typeface="B Titr" panose="00000700000000000000" pitchFamily="2" charset="-78"/>
              </a:rPr>
              <a:t>در دانشکده  </a:t>
            </a:r>
            <a:r>
              <a:rPr lang="fa-IR"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طی سالهای </a:t>
            </a:r>
            <a:r>
              <a:rPr lang="fa-IR" altLang="fa-IR" sz="2400" b="1" dirty="0" smtClean="0">
                <a:solidFill>
                  <a:srgbClr val="C00000"/>
                </a:solidFill>
                <a:latin typeface="Cambria Math" panose="02040503050406030204" pitchFamily="18" charset="0"/>
                <a:ea typeface="Cambria Math" panose="02040503050406030204" pitchFamily="18" charset="0"/>
                <a:cs typeface="B Titr" panose="00000700000000000000" pitchFamily="2" charset="-78"/>
              </a:rPr>
              <a:t>1389 </a:t>
            </a:r>
            <a:r>
              <a:rPr lang="fa-IR" altLang="fa-IR" sz="2400" b="1" dirty="0">
                <a:solidFill>
                  <a:srgbClr val="C00000"/>
                </a:solidFill>
                <a:latin typeface="Cambria Math" panose="02040503050406030204" pitchFamily="18" charset="0"/>
                <a:ea typeface="Cambria Math" panose="02040503050406030204" pitchFamily="18" charset="0"/>
                <a:cs typeface="B Titr" panose="00000700000000000000" pitchFamily="2" charset="-78"/>
              </a:rPr>
              <a:t>تا </a:t>
            </a:r>
            <a:r>
              <a:rPr lang="fa-IR" altLang="fa-IR" sz="2400" b="1" dirty="0" smtClean="0">
                <a:solidFill>
                  <a:srgbClr val="C00000"/>
                </a:solidFill>
                <a:latin typeface="Cambria Math" panose="02040503050406030204" pitchFamily="18" charset="0"/>
                <a:ea typeface="Cambria Math" panose="02040503050406030204" pitchFamily="18" charset="0"/>
                <a:cs typeface="B Titr" panose="00000700000000000000" pitchFamily="2" charset="-78"/>
              </a:rPr>
              <a:t>1398</a:t>
            </a:r>
            <a:endParaRPr lang="en-US" altLang="fa-IR" b="1" dirty="0">
              <a:solidFill>
                <a:srgbClr val="C00000"/>
              </a:solidFill>
              <a:latin typeface="Cambria Math" panose="02040503050406030204" pitchFamily="18" charset="0"/>
              <a:ea typeface="Cambria Math" panose="02040503050406030204" pitchFamily="18" charset="0"/>
              <a:cs typeface="B Titr" panose="00000700000000000000" pitchFamily="2" charset="-78"/>
            </a:endParaRPr>
          </a:p>
        </p:txBody>
      </p:sp>
      <p:sp>
        <p:nvSpPr>
          <p:cNvPr id="23555" name="Rectangle 2"/>
          <p:cNvSpPr>
            <a:spLocks noChangeArrowheads="1"/>
          </p:cNvSpPr>
          <p:nvPr/>
        </p:nvSpPr>
        <p:spPr bwMode="auto">
          <a:xfrm>
            <a:off x="3305175" y="1830388"/>
            <a:ext cx="6318250"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fa-IR"/>
          </a:p>
        </p:txBody>
      </p:sp>
      <p:sp>
        <p:nvSpPr>
          <p:cNvPr id="23557" name="Rectangle 3"/>
          <p:cNvSpPr>
            <a:spLocks noChangeArrowheads="1"/>
          </p:cNvSpPr>
          <p:nvPr/>
        </p:nvSpPr>
        <p:spPr bwMode="auto">
          <a:xfrm>
            <a:off x="335360" y="5162420"/>
            <a:ext cx="11593288" cy="17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rtl="1">
              <a:lnSpc>
                <a:spcPct val="107000"/>
              </a:lnSpc>
            </a:pPr>
            <a:r>
              <a:rPr lang="fa-IR" altLang="fa-IR" sz="2400" b="1" dirty="0">
                <a:solidFill>
                  <a:srgbClr val="FF0000"/>
                </a:solidFill>
                <a:latin typeface="Cambria Math" panose="02040503050406030204" pitchFamily="18" charset="0"/>
                <a:ea typeface="Cambria Math" panose="02040503050406030204" pitchFamily="18" charset="0"/>
                <a:cs typeface="B Nazanin" panose="00000400000000000000" pitchFamily="2" charset="-78"/>
              </a:rPr>
              <a:t>متوسط بعد خانوار</a:t>
            </a:r>
            <a:r>
              <a:rPr lang="fa-IR"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endPar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endParaRPr>
          </a:p>
          <a:p>
            <a:pPr algn="just" rtl="1">
              <a:lnSpc>
                <a:spcPct val="107000"/>
              </a:lnSpc>
            </a:pPr>
            <a:r>
              <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r>
              <a:rPr lang="fa-IR"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سال </a:t>
            </a:r>
            <a:r>
              <a:rPr lang="fa-IR" altLang="fa-IR" sz="2400" b="1" dirty="0" smtClean="0">
                <a:solidFill>
                  <a:srgbClr val="FF0000"/>
                </a:solidFill>
                <a:latin typeface="Cambria Math" panose="02040503050406030204" pitchFamily="18" charset="0"/>
                <a:ea typeface="Cambria Math" panose="02040503050406030204" pitchFamily="18" charset="0"/>
                <a:cs typeface="B Nazanin" panose="00000400000000000000" pitchFamily="2" charset="-78"/>
              </a:rPr>
              <a:t>1389       3.9</a:t>
            </a:r>
            <a:r>
              <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p>
          <a:p>
            <a:pPr algn="just" rtl="1">
              <a:lnSpc>
                <a:spcPct val="107000"/>
              </a:lnSpc>
            </a:pPr>
            <a:r>
              <a:rPr lang="fa-IR" altLang="fa-IR" sz="2400" b="1" dirty="0" smtClean="0">
                <a:solidFill>
                  <a:srgbClr val="002060"/>
                </a:solidFill>
                <a:latin typeface="Cambria Math" panose="02040503050406030204" pitchFamily="18" charset="0"/>
                <a:ea typeface="Cambria Math" panose="02040503050406030204" pitchFamily="18" charset="0"/>
                <a:cs typeface="B Nazanin" panose="00000400000000000000" pitchFamily="2" charset="-78"/>
              </a:rPr>
              <a:t> </a:t>
            </a:r>
            <a:r>
              <a:rPr lang="fa-IR" altLang="fa-IR" sz="2400" b="1" dirty="0">
                <a:solidFill>
                  <a:srgbClr val="002060"/>
                </a:solidFill>
                <a:latin typeface="Cambria Math" panose="02040503050406030204" pitchFamily="18" charset="0"/>
                <a:ea typeface="Cambria Math" panose="02040503050406030204" pitchFamily="18" charset="0"/>
                <a:cs typeface="B Nazanin" panose="00000400000000000000" pitchFamily="2" charset="-78"/>
              </a:rPr>
              <a:t>سال </a:t>
            </a:r>
            <a:r>
              <a:rPr lang="fa-IR" altLang="fa-IR" sz="2400" b="1" dirty="0" smtClean="0">
                <a:solidFill>
                  <a:srgbClr val="FF0000"/>
                </a:solidFill>
                <a:latin typeface="Cambria Math" panose="02040503050406030204" pitchFamily="18" charset="0"/>
                <a:ea typeface="Cambria Math" panose="02040503050406030204" pitchFamily="18" charset="0"/>
                <a:cs typeface="B Nazanin" panose="00000400000000000000" pitchFamily="2" charset="-78"/>
              </a:rPr>
              <a:t>1398      3.09 </a:t>
            </a:r>
          </a:p>
          <a:p>
            <a:pPr algn="r" rtl="1"/>
            <a:r>
              <a:rPr lang="fa-IR" altLang="fa-IR" sz="1600" b="1" i="1" dirty="0">
                <a:solidFill>
                  <a:srgbClr val="002060"/>
                </a:solidFill>
                <a:latin typeface="Courier New" panose="02070309020205020404" pitchFamily="49" charset="0"/>
                <a:ea typeface="Cambria Math" panose="02040503050406030204" pitchFamily="18" charset="0"/>
                <a:cs typeface="B Lotus" panose="00000400000000000000" pitchFamily="2" charset="-78"/>
              </a:rPr>
              <a:t/>
            </a:r>
            <a:br>
              <a:rPr lang="fa-IR" altLang="fa-IR" sz="1600" b="1" i="1" dirty="0">
                <a:solidFill>
                  <a:srgbClr val="002060"/>
                </a:solidFill>
                <a:latin typeface="Courier New" panose="02070309020205020404" pitchFamily="49" charset="0"/>
                <a:ea typeface="Cambria Math" panose="02040503050406030204" pitchFamily="18" charset="0"/>
                <a:cs typeface="B Lotus" panose="00000400000000000000" pitchFamily="2" charset="-78"/>
              </a:rPr>
            </a:br>
            <a:endParaRPr lang="fa-IR" altLang="fa-IR" sz="1600" b="1" dirty="0">
              <a:solidFill>
                <a:srgbClr val="002060"/>
              </a:solidFill>
            </a:endParaRPr>
          </a:p>
        </p:txBody>
      </p:sp>
      <p:graphicFrame>
        <p:nvGraphicFramePr>
          <p:cNvPr id="6" name="Chart 5"/>
          <p:cNvGraphicFramePr>
            <a:graphicFrameLocks/>
          </p:cNvGraphicFramePr>
          <p:nvPr>
            <p:extLst/>
          </p:nvPr>
        </p:nvGraphicFramePr>
        <p:xfrm>
          <a:off x="1055440" y="1268760"/>
          <a:ext cx="10369152" cy="38936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940273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36" y="2564904"/>
            <a:ext cx="11809312" cy="1325563"/>
          </a:xfrm>
        </p:spPr>
        <p:txBody>
          <a:bodyPr>
            <a:normAutofit/>
          </a:bodyPr>
          <a:lstStyle/>
          <a:p>
            <a:pPr algn="ctr" rtl="1"/>
            <a:r>
              <a:rPr lang="fa-IR" sz="4000" b="1" dirty="0" smtClean="0">
                <a:solidFill>
                  <a:srgbClr val="FF0000"/>
                </a:solidFill>
                <a:cs typeface="B Nazanin" panose="00000400000000000000" pitchFamily="2" charset="-78"/>
              </a:rPr>
              <a:t>روند تغییرات گروههای سنی و جمعیت در سن فعالیت  در کشور</a:t>
            </a:r>
            <a:r>
              <a:rPr lang="fa-IR" sz="4000" b="1" dirty="0">
                <a:solidFill>
                  <a:srgbClr val="FF0000"/>
                </a:solidFill>
                <a:cs typeface="B Nazanin" panose="00000400000000000000" pitchFamily="2" charset="-78"/>
              </a:rPr>
              <a:t/>
            </a:r>
            <a:br>
              <a:rPr lang="fa-IR" sz="4000" b="1" dirty="0">
                <a:solidFill>
                  <a:srgbClr val="FF0000"/>
                </a:solidFill>
                <a:cs typeface="B Nazanin" panose="00000400000000000000" pitchFamily="2" charset="-78"/>
              </a:rPr>
            </a:br>
            <a:endParaRPr lang="en-US" sz="40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5296320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75520" y="5805264"/>
            <a:ext cx="7632848" cy="1077218"/>
          </a:xfrm>
          <a:prstGeom prst="rect">
            <a:avLst/>
          </a:prstGeom>
          <a:noFill/>
        </p:spPr>
        <p:txBody>
          <a:bodyPr wrap="square" rtlCol="1">
            <a:spAutoFit/>
          </a:bodyPr>
          <a:lstStyle/>
          <a:p>
            <a:r>
              <a:rPr lang="fa-IR" b="1" dirty="0">
                <a:cs typeface="B Nazanin" panose="00000400000000000000" pitchFamily="2" charset="-78"/>
              </a:rPr>
              <a:t>منبع: سازمان ملل متحد: </a:t>
            </a:r>
          </a:p>
          <a:p>
            <a:pPr algn="l" rtl="0"/>
            <a:r>
              <a:rPr lang="en-US" sz="1400" dirty="0">
                <a:cs typeface="B Nazanin" panose="00000400000000000000" pitchFamily="2" charset="-78"/>
              </a:rPr>
              <a:t>United Nations, Department of Economic and Social Affairs, Population Division, "</a:t>
            </a:r>
            <a:r>
              <a:rPr lang="en-US" sz="1400" i="1" dirty="0">
                <a:cs typeface="B Nazanin" panose="00000400000000000000" pitchFamily="2" charset="-78"/>
              </a:rPr>
              <a:t>World Population Prospects: The 2017 Revision, Volume II: Demographic Profiles</a:t>
            </a:r>
            <a:r>
              <a:rPr lang="en-US" sz="1400" dirty="0">
                <a:cs typeface="B Nazanin" panose="00000400000000000000" pitchFamily="2" charset="-78"/>
              </a:rPr>
              <a:t>", New York</a:t>
            </a:r>
            <a:endParaRPr lang="fa-IR" sz="1400" dirty="0">
              <a:cs typeface="B Nazanin" panose="00000400000000000000" pitchFamily="2" charset="-78"/>
            </a:endParaRPr>
          </a:p>
          <a:p>
            <a:r>
              <a:rPr lang="fa-IR" dirty="0">
                <a:cs typeface="B Nazanin" panose="00000400000000000000" pitchFamily="2" charset="-78"/>
              </a:rPr>
              <a:t>پیش‌بینی جمعیت با سناریوی حد متوسط باروری و محاسبات و ترسیم نمودار توسط نویسنده</a:t>
            </a:r>
            <a:endParaRPr lang="en-US" dirty="0">
              <a:cs typeface="B Nazanin" panose="00000400000000000000" pitchFamily="2" charset="-78"/>
            </a:endParaRPr>
          </a:p>
        </p:txBody>
      </p:sp>
      <p:pic>
        <p:nvPicPr>
          <p:cNvPr id="7" name="Content Placeholder 6"/>
          <p:cNvPicPr>
            <a:picLocks noGrp="1"/>
          </p:cNvPicPr>
          <p:nvPr>
            <p:ph idx="1"/>
          </p:nvPr>
        </p:nvPicPr>
        <p:blipFill rotWithShape="1">
          <a:blip r:embed="rId3">
            <a:extLst>
              <a:ext uri="{28A0092B-C50C-407E-A947-70E740481C1C}">
                <a14:useLocalDpi xmlns:a14="http://schemas.microsoft.com/office/drawing/2010/main" val="0"/>
              </a:ext>
            </a:extLst>
          </a:blip>
          <a:srcRect b="13674"/>
          <a:stretch/>
        </p:blipFill>
        <p:spPr bwMode="auto">
          <a:xfrm>
            <a:off x="47328" y="-27384"/>
            <a:ext cx="12144672" cy="6858000"/>
          </a:xfrm>
          <a:prstGeom prst="rect">
            <a:avLst/>
          </a:prstGeom>
          <a:noFill/>
        </p:spPr>
      </p:pic>
      <p:sp>
        <p:nvSpPr>
          <p:cNvPr id="3" name="TextBox 2"/>
          <p:cNvSpPr txBox="1"/>
          <p:nvPr/>
        </p:nvSpPr>
        <p:spPr>
          <a:xfrm>
            <a:off x="9859516" y="4338514"/>
            <a:ext cx="2232248" cy="307777"/>
          </a:xfrm>
          <a:prstGeom prst="rect">
            <a:avLst/>
          </a:prstGeom>
          <a:noFill/>
        </p:spPr>
        <p:txBody>
          <a:bodyPr wrap="square" rtlCol="1">
            <a:spAutoFit/>
          </a:bodyPr>
          <a:lstStyle/>
          <a:p>
            <a:r>
              <a:rPr lang="fa-IR" sz="1400" b="1" dirty="0">
                <a:cs typeface="B Nazanin" panose="00000400000000000000" pitchFamily="2" charset="-78"/>
              </a:rPr>
              <a:t>جمعیت زیر 15 سال</a:t>
            </a:r>
          </a:p>
        </p:txBody>
      </p:sp>
      <p:sp>
        <p:nvSpPr>
          <p:cNvPr id="8" name="TextBox 7"/>
          <p:cNvSpPr txBox="1"/>
          <p:nvPr/>
        </p:nvSpPr>
        <p:spPr>
          <a:xfrm>
            <a:off x="7171426" y="3123666"/>
            <a:ext cx="2232248" cy="307777"/>
          </a:xfrm>
          <a:prstGeom prst="rect">
            <a:avLst/>
          </a:prstGeom>
          <a:noFill/>
        </p:spPr>
        <p:txBody>
          <a:bodyPr wrap="square" rtlCol="1">
            <a:spAutoFit/>
          </a:bodyPr>
          <a:lstStyle/>
          <a:p>
            <a:r>
              <a:rPr lang="fa-IR" sz="1400" b="1" dirty="0">
                <a:cs typeface="B Nazanin" panose="00000400000000000000" pitchFamily="2" charset="-78"/>
              </a:rPr>
              <a:t>جمعیت 65 ساله و بیشتر</a:t>
            </a:r>
          </a:p>
        </p:txBody>
      </p:sp>
      <p:sp>
        <p:nvSpPr>
          <p:cNvPr id="9" name="TextBox 8"/>
          <p:cNvSpPr txBox="1"/>
          <p:nvPr/>
        </p:nvSpPr>
        <p:spPr>
          <a:xfrm>
            <a:off x="9624392" y="1846413"/>
            <a:ext cx="2232248" cy="307777"/>
          </a:xfrm>
          <a:prstGeom prst="rect">
            <a:avLst/>
          </a:prstGeom>
          <a:noFill/>
        </p:spPr>
        <p:txBody>
          <a:bodyPr wrap="square" rtlCol="1">
            <a:spAutoFit/>
          </a:bodyPr>
          <a:lstStyle/>
          <a:p>
            <a:r>
              <a:rPr lang="fa-IR" sz="1400" b="1" dirty="0">
                <a:cs typeface="B Nazanin" panose="00000400000000000000" pitchFamily="2" charset="-78"/>
              </a:rPr>
              <a:t>جمعیت 15 تا 64 ساله</a:t>
            </a:r>
          </a:p>
        </p:txBody>
      </p:sp>
      <p:sp>
        <p:nvSpPr>
          <p:cNvPr id="10" name="TextBox 9"/>
          <p:cNvSpPr txBox="1"/>
          <p:nvPr/>
        </p:nvSpPr>
        <p:spPr>
          <a:xfrm>
            <a:off x="2183250" y="2754334"/>
            <a:ext cx="2232248" cy="369332"/>
          </a:xfrm>
          <a:prstGeom prst="rect">
            <a:avLst/>
          </a:prstGeom>
          <a:noFill/>
        </p:spPr>
        <p:txBody>
          <a:bodyPr wrap="square" rtlCol="1">
            <a:spAutoFit/>
          </a:bodyPr>
          <a:lstStyle/>
          <a:p>
            <a:pPr algn="ctr"/>
            <a:r>
              <a:rPr lang="fa-IR" b="1" dirty="0">
                <a:cs typeface="B Nazanin" panose="00000400000000000000" pitchFamily="2" charset="-78"/>
              </a:rPr>
              <a:t>جمعیت زیر 15 سال</a:t>
            </a:r>
          </a:p>
        </p:txBody>
      </p:sp>
      <p:sp>
        <p:nvSpPr>
          <p:cNvPr id="11" name="TextBox 10"/>
          <p:cNvSpPr txBox="1"/>
          <p:nvPr/>
        </p:nvSpPr>
        <p:spPr>
          <a:xfrm>
            <a:off x="2279576" y="4914815"/>
            <a:ext cx="2232248" cy="338554"/>
          </a:xfrm>
          <a:prstGeom prst="rect">
            <a:avLst/>
          </a:prstGeom>
          <a:noFill/>
        </p:spPr>
        <p:txBody>
          <a:bodyPr wrap="square" rtlCol="1">
            <a:spAutoFit/>
          </a:bodyPr>
          <a:lstStyle/>
          <a:p>
            <a:pPr algn="l"/>
            <a:r>
              <a:rPr lang="fa-IR" sz="1600" b="1" dirty="0">
                <a:cs typeface="B Nazanin" panose="00000400000000000000" pitchFamily="2" charset="-78"/>
              </a:rPr>
              <a:t>جمعیت 65 ساله و بیشتر</a:t>
            </a:r>
          </a:p>
        </p:txBody>
      </p:sp>
      <p:sp>
        <p:nvSpPr>
          <p:cNvPr id="12" name="TextBox 11"/>
          <p:cNvSpPr txBox="1"/>
          <p:nvPr/>
        </p:nvSpPr>
        <p:spPr>
          <a:xfrm>
            <a:off x="2564051" y="2154997"/>
            <a:ext cx="2232248" cy="369332"/>
          </a:xfrm>
          <a:prstGeom prst="rect">
            <a:avLst/>
          </a:prstGeom>
          <a:noFill/>
        </p:spPr>
        <p:txBody>
          <a:bodyPr wrap="square" rtlCol="1">
            <a:spAutoFit/>
          </a:bodyPr>
          <a:lstStyle/>
          <a:p>
            <a:pPr algn="l"/>
            <a:r>
              <a:rPr lang="fa-IR" b="1" dirty="0">
                <a:cs typeface="B Nazanin" panose="00000400000000000000" pitchFamily="2" charset="-78"/>
              </a:rPr>
              <a:t>جمعیت 15 تا 64 ساله</a:t>
            </a:r>
          </a:p>
        </p:txBody>
      </p:sp>
      <p:sp>
        <p:nvSpPr>
          <p:cNvPr id="13" name="Title 1"/>
          <p:cNvSpPr>
            <a:spLocks noGrp="1"/>
          </p:cNvSpPr>
          <p:nvPr>
            <p:ph type="title"/>
          </p:nvPr>
        </p:nvSpPr>
        <p:spPr>
          <a:xfrm>
            <a:off x="6240016" y="116632"/>
            <a:ext cx="7239000" cy="432048"/>
          </a:xfrm>
        </p:spPr>
        <p:txBody>
          <a:bodyPr>
            <a:noAutofit/>
          </a:bodyPr>
          <a:lstStyle/>
          <a:p>
            <a:pPr algn="ctr"/>
            <a:r>
              <a:rPr lang="fa-IR" sz="2800" dirty="0">
                <a:solidFill>
                  <a:srgbClr val="FF0000"/>
                </a:solidFill>
                <a:cs typeface="B Titr" pitchFamily="2" charset="-78"/>
              </a:rPr>
              <a:t>فاز پنجره فرصت جمعیتی در ایران</a:t>
            </a:r>
            <a:endParaRPr lang="fa-IR" sz="2000" dirty="0">
              <a:solidFill>
                <a:srgbClr val="FF0000"/>
              </a:solidFill>
              <a:cs typeface="B Titr" pitchFamily="2" charset="-78"/>
            </a:endParaRPr>
          </a:p>
        </p:txBody>
      </p:sp>
    </p:spTree>
    <p:extLst>
      <p:ext uri="{BB962C8B-B14F-4D97-AF65-F5344CB8AC3E}">
        <p14:creationId xmlns:p14="http://schemas.microsoft.com/office/powerpoint/2010/main" val="2289038808"/>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a:srcRect/>
          <a:stretch>
            <a:fillRect/>
          </a:stretch>
        </p:blipFill>
        <p:spPr bwMode="auto">
          <a:xfrm>
            <a:off x="-531467" y="12776"/>
            <a:ext cx="12723467" cy="6783002"/>
          </a:xfrm>
          <a:prstGeom prst="rect">
            <a:avLst/>
          </a:prstGeom>
          <a:noFill/>
          <a:ln w="38100">
            <a:solidFill>
              <a:srgbClr val="CE10BC"/>
            </a:solidFill>
          </a:ln>
        </p:spPr>
      </p:pic>
      <p:sp>
        <p:nvSpPr>
          <p:cNvPr id="4" name="TextBox 3"/>
          <p:cNvSpPr txBox="1"/>
          <p:nvPr/>
        </p:nvSpPr>
        <p:spPr>
          <a:xfrm>
            <a:off x="9956132" y="6165304"/>
            <a:ext cx="2044524" cy="584775"/>
          </a:xfrm>
          <a:prstGeom prst="rect">
            <a:avLst/>
          </a:prstGeom>
          <a:noFill/>
          <a:ln w="28575">
            <a:solidFill>
              <a:schemeClr val="tx1"/>
            </a:solidFill>
          </a:ln>
        </p:spPr>
        <p:txBody>
          <a:bodyPr wrap="square" rtlCol="0">
            <a:spAutoFit/>
          </a:bodyPr>
          <a:lstStyle/>
          <a:p>
            <a:pPr algn="ctr"/>
            <a:r>
              <a:rPr lang="fa-IR" sz="1600" b="1" dirty="0">
                <a:solidFill>
                  <a:srgbClr val="FF0000"/>
                </a:solidFill>
                <a:cs typeface="B Nazanin" pitchFamily="2" charset="-78"/>
              </a:rPr>
              <a:t>منبع: گزارش مرکز </a:t>
            </a:r>
            <a:r>
              <a:rPr lang="fa-IR" sz="1600" b="1" dirty="0" smtClean="0">
                <a:solidFill>
                  <a:srgbClr val="FF0000"/>
                </a:solidFill>
                <a:cs typeface="B Nazanin" pitchFamily="2" charset="-78"/>
              </a:rPr>
              <a:t>آمار</a:t>
            </a:r>
          </a:p>
          <a:p>
            <a:pPr algn="ctr"/>
            <a:r>
              <a:rPr lang="fa-IR" sz="1600" b="1" dirty="0" smtClean="0">
                <a:solidFill>
                  <a:srgbClr val="FF0000"/>
                </a:solidFill>
                <a:cs typeface="B Nazanin" pitchFamily="2" charset="-78"/>
              </a:rPr>
              <a:t> </a:t>
            </a:r>
            <a:r>
              <a:rPr lang="fa-IR" sz="1600" b="1" dirty="0">
                <a:solidFill>
                  <a:srgbClr val="FF0000"/>
                </a:solidFill>
                <a:cs typeface="B Nazanin" pitchFamily="2" charset="-78"/>
              </a:rPr>
              <a:t>سرشماری 95</a:t>
            </a:r>
            <a:endParaRPr lang="en-US" sz="1600" b="1" dirty="0">
              <a:solidFill>
                <a:srgbClr val="FF0000"/>
              </a:solidFill>
              <a:cs typeface="B Nazanin" pitchFamily="2" charset="-78"/>
            </a:endParaRPr>
          </a:p>
        </p:txBody>
      </p:sp>
      <p:sp>
        <p:nvSpPr>
          <p:cNvPr id="2" name="Oval 1"/>
          <p:cNvSpPr/>
          <p:nvPr/>
        </p:nvSpPr>
        <p:spPr>
          <a:xfrm>
            <a:off x="10424420" y="2062790"/>
            <a:ext cx="1634480" cy="914400"/>
          </a:xfrm>
          <a:prstGeom prst="ellipse">
            <a:avLst/>
          </a:prstGeom>
          <a:noFill/>
          <a:ln w="38100">
            <a:solidFill>
              <a:srgbClr val="CE10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rgbClr val="CE10BC"/>
                </a:solidFill>
                <a:cs typeface="B Nazanin" panose="00000400000000000000" pitchFamily="2" charset="-78"/>
              </a:rPr>
              <a:t>69.9%</a:t>
            </a:r>
          </a:p>
          <a:p>
            <a:pPr algn="ctr"/>
            <a:r>
              <a:rPr lang="fa-IR" sz="1600" dirty="0" smtClean="0">
                <a:solidFill>
                  <a:srgbClr val="CE10BC"/>
                </a:solidFill>
                <a:cs typeface="B Nazanin" panose="00000400000000000000" pitchFamily="2" charset="-78"/>
              </a:rPr>
              <a:t>15 تا 64 سال</a:t>
            </a:r>
            <a:endParaRPr lang="en-US" sz="1600" dirty="0">
              <a:solidFill>
                <a:srgbClr val="CE10BC"/>
              </a:solidFill>
              <a:cs typeface="B Nazanin" panose="00000400000000000000" pitchFamily="2" charset="-78"/>
            </a:endParaRPr>
          </a:p>
        </p:txBody>
      </p:sp>
      <p:cxnSp>
        <p:nvCxnSpPr>
          <p:cNvPr id="5" name="Straight Arrow Connector 4"/>
          <p:cNvCxnSpPr/>
          <p:nvPr/>
        </p:nvCxnSpPr>
        <p:spPr>
          <a:xfrm>
            <a:off x="11089150" y="1626368"/>
            <a:ext cx="216024" cy="390415"/>
          </a:xfrm>
          <a:prstGeom prst="straightConnector1">
            <a:avLst/>
          </a:prstGeom>
          <a:ln w="38100">
            <a:solidFill>
              <a:srgbClr val="CE10BC"/>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11039162" y="3047256"/>
            <a:ext cx="95348" cy="416958"/>
          </a:xfrm>
          <a:prstGeom prst="straightConnector1">
            <a:avLst/>
          </a:prstGeom>
          <a:ln w="38100">
            <a:solidFill>
              <a:srgbClr val="CE10BC"/>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0128448" y="620688"/>
            <a:ext cx="2005471" cy="785768"/>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B050"/>
                </a:solidFill>
              </a:rPr>
              <a:t>Working </a:t>
            </a:r>
          </a:p>
          <a:p>
            <a:pPr algn="ctr"/>
            <a:r>
              <a:rPr lang="en-US" sz="2400" b="1" dirty="0" smtClean="0">
                <a:solidFill>
                  <a:srgbClr val="00B050"/>
                </a:solidFill>
              </a:rPr>
              <a:t>Age</a:t>
            </a:r>
            <a:endParaRPr lang="en-US" sz="2400" b="1" dirty="0">
              <a:solidFill>
                <a:srgbClr val="00B050"/>
              </a:solidFill>
            </a:endParaRPr>
          </a:p>
        </p:txBody>
      </p:sp>
      <p:cxnSp>
        <p:nvCxnSpPr>
          <p:cNvPr id="16" name="Straight Arrow Connector 15"/>
          <p:cNvCxnSpPr/>
          <p:nvPr/>
        </p:nvCxnSpPr>
        <p:spPr>
          <a:xfrm flipV="1">
            <a:off x="11856640" y="1412776"/>
            <a:ext cx="0" cy="755543"/>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8019623" y="2035971"/>
            <a:ext cx="1634480" cy="1011285"/>
          </a:xfrm>
          <a:prstGeom prst="ellipse">
            <a:avLst/>
          </a:prstGeom>
          <a:noFill/>
          <a:ln w="38100">
            <a:solidFill>
              <a:srgbClr val="CE10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rgbClr val="CE10BC"/>
                </a:solidFill>
                <a:cs typeface="B Nazanin" panose="00000400000000000000" pitchFamily="2" charset="-78"/>
              </a:rPr>
              <a:t>70/8%</a:t>
            </a:r>
          </a:p>
          <a:p>
            <a:pPr algn="ctr"/>
            <a:r>
              <a:rPr lang="fa-IR" sz="1600" b="1" dirty="0">
                <a:solidFill>
                  <a:srgbClr val="CE10BC"/>
                </a:solidFill>
                <a:cs typeface="B Nazanin" panose="00000400000000000000" pitchFamily="2" charset="-78"/>
              </a:rPr>
              <a:t>15 </a:t>
            </a:r>
            <a:r>
              <a:rPr lang="fa-IR" sz="1200" b="1" dirty="0">
                <a:solidFill>
                  <a:srgbClr val="CE10BC"/>
                </a:solidFill>
                <a:cs typeface="B Nazanin" panose="00000400000000000000" pitchFamily="2" charset="-78"/>
              </a:rPr>
              <a:t>تا</a:t>
            </a:r>
            <a:r>
              <a:rPr lang="fa-IR" sz="1600" b="1" dirty="0">
                <a:solidFill>
                  <a:srgbClr val="CE10BC"/>
                </a:solidFill>
                <a:cs typeface="B Nazanin" panose="00000400000000000000" pitchFamily="2" charset="-78"/>
              </a:rPr>
              <a:t> 64 سال</a:t>
            </a:r>
            <a:endParaRPr lang="en-US" sz="1600" b="1" dirty="0">
              <a:solidFill>
                <a:srgbClr val="CE10BC"/>
              </a:solidFill>
              <a:cs typeface="B Nazanin" panose="00000400000000000000" pitchFamily="2" charset="-78"/>
            </a:endParaRPr>
          </a:p>
        </p:txBody>
      </p:sp>
      <p:sp>
        <p:nvSpPr>
          <p:cNvPr id="18" name="Oval 17"/>
          <p:cNvSpPr/>
          <p:nvPr/>
        </p:nvSpPr>
        <p:spPr>
          <a:xfrm>
            <a:off x="6023992" y="2780928"/>
            <a:ext cx="1634480" cy="1055196"/>
          </a:xfrm>
          <a:prstGeom prst="ellipse">
            <a:avLst/>
          </a:prstGeom>
          <a:noFill/>
          <a:ln w="38100">
            <a:solidFill>
              <a:srgbClr val="CE10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rgbClr val="CE10BC"/>
                </a:solidFill>
                <a:cs typeface="B Nazanin" panose="00000400000000000000" pitchFamily="2" charset="-78"/>
              </a:rPr>
              <a:t>69/7%</a:t>
            </a:r>
          </a:p>
          <a:p>
            <a:pPr algn="ctr"/>
            <a:r>
              <a:rPr lang="fa-IR" sz="1600" b="1" dirty="0">
                <a:solidFill>
                  <a:srgbClr val="CE10BC"/>
                </a:solidFill>
                <a:cs typeface="B Nazanin" panose="00000400000000000000" pitchFamily="2" charset="-78"/>
              </a:rPr>
              <a:t>15 تا 64 سال</a:t>
            </a:r>
            <a:endParaRPr lang="en-US" sz="1600" b="1" dirty="0">
              <a:solidFill>
                <a:srgbClr val="CE10BC"/>
              </a:solidFill>
              <a:cs typeface="B Nazanin" panose="00000400000000000000" pitchFamily="2" charset="-78"/>
            </a:endParaRPr>
          </a:p>
        </p:txBody>
      </p:sp>
      <p:sp>
        <p:nvSpPr>
          <p:cNvPr id="19" name="Oval 18"/>
          <p:cNvSpPr/>
          <p:nvPr/>
        </p:nvSpPr>
        <p:spPr>
          <a:xfrm>
            <a:off x="3368721" y="2084413"/>
            <a:ext cx="1634480" cy="914400"/>
          </a:xfrm>
          <a:prstGeom prst="ellipse">
            <a:avLst/>
          </a:prstGeom>
          <a:noFill/>
          <a:ln w="38100">
            <a:solidFill>
              <a:srgbClr val="CE10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rgbClr val="CE10BC"/>
                </a:solidFill>
                <a:cs typeface="B Nazanin" panose="00000400000000000000" pitchFamily="2" charset="-78"/>
              </a:rPr>
              <a:t>56/1%</a:t>
            </a:r>
          </a:p>
          <a:p>
            <a:pPr algn="ctr"/>
            <a:r>
              <a:rPr lang="fa-IR" sz="1600" dirty="0" smtClean="0">
                <a:solidFill>
                  <a:srgbClr val="CE10BC"/>
                </a:solidFill>
                <a:cs typeface="B Nazanin" panose="00000400000000000000" pitchFamily="2" charset="-78"/>
              </a:rPr>
              <a:t>15 تا 64 سال</a:t>
            </a:r>
            <a:endParaRPr lang="en-US" sz="1600" dirty="0">
              <a:solidFill>
                <a:srgbClr val="CE10BC"/>
              </a:solidFill>
              <a:cs typeface="B Nazanin" panose="00000400000000000000" pitchFamily="2" charset="-78"/>
            </a:endParaRPr>
          </a:p>
        </p:txBody>
      </p:sp>
      <p:sp>
        <p:nvSpPr>
          <p:cNvPr id="20" name="Oval 19"/>
          <p:cNvSpPr/>
          <p:nvPr/>
        </p:nvSpPr>
        <p:spPr>
          <a:xfrm>
            <a:off x="1400489" y="1740719"/>
            <a:ext cx="1634480" cy="914400"/>
          </a:xfrm>
          <a:prstGeom prst="ellipse">
            <a:avLst/>
          </a:prstGeom>
          <a:noFill/>
          <a:ln w="38100">
            <a:solidFill>
              <a:srgbClr val="CE10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rgbClr val="CE10BC"/>
                </a:solidFill>
                <a:cs typeface="B Nazanin" panose="00000400000000000000" pitchFamily="2" charset="-78"/>
              </a:rPr>
              <a:t>51/5</a:t>
            </a:r>
            <a:r>
              <a:rPr lang="fa-IR" sz="2400" b="1" dirty="0" smtClean="0">
                <a:solidFill>
                  <a:srgbClr val="CE10BC"/>
                </a:solidFill>
              </a:rPr>
              <a:t>%</a:t>
            </a:r>
          </a:p>
          <a:p>
            <a:pPr algn="ctr"/>
            <a:r>
              <a:rPr lang="fa-IR" sz="1600" dirty="0" smtClean="0">
                <a:solidFill>
                  <a:srgbClr val="CE10BC"/>
                </a:solidFill>
              </a:rPr>
              <a:t>15 تا 64 سال</a:t>
            </a:r>
            <a:endParaRPr lang="en-US" sz="1600" dirty="0">
              <a:solidFill>
                <a:srgbClr val="CE10BC"/>
              </a:solidFill>
            </a:endParaRPr>
          </a:p>
        </p:txBody>
      </p:sp>
    </p:spTree>
    <p:extLst>
      <p:ext uri="{BB962C8B-B14F-4D97-AF65-F5344CB8AC3E}">
        <p14:creationId xmlns:p14="http://schemas.microsoft.com/office/powerpoint/2010/main" val="38558349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2)">
                                      <p:cBhvr>
                                        <p:cTn id="7" dur="20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par>
                                <p:cTn id="13" presetID="21"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500"/>
                                        <p:tgtEl>
                                          <p:spTgt spid="8"/>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childTnLst>
                          </p:cTn>
                        </p:par>
                        <p:par>
                          <p:cTn id="20" fill="hold">
                            <p:stCondLst>
                              <p:cond delay="4000"/>
                            </p:stCondLst>
                            <p:childTnLst>
                              <p:par>
                                <p:cTn id="21" presetID="21"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heel(1)">
                                      <p:cBhvr>
                                        <p:cTn id="23" dur="25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2"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heel(2)">
                                      <p:cBhvr>
                                        <p:cTn id="28" dur="2000"/>
                                        <p:tgtEl>
                                          <p:spTgt spid="17"/>
                                        </p:tgtEl>
                                      </p:cBhvr>
                                    </p:animEffect>
                                  </p:childTnLst>
                                </p:cTn>
                              </p:par>
                            </p:childTnLst>
                          </p:cTn>
                        </p:par>
                        <p:par>
                          <p:cTn id="29" fill="hold">
                            <p:stCondLst>
                              <p:cond delay="2000"/>
                            </p:stCondLst>
                            <p:childTnLst>
                              <p:par>
                                <p:cTn id="30" presetID="21"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heel(2)">
                                      <p:cBhvr>
                                        <p:cTn id="32" dur="2000"/>
                                        <p:tgtEl>
                                          <p:spTgt spid="18"/>
                                        </p:tgtEl>
                                      </p:cBhvr>
                                    </p:animEffect>
                                  </p:childTnLst>
                                </p:cTn>
                              </p:par>
                            </p:childTnLst>
                          </p:cTn>
                        </p:par>
                        <p:par>
                          <p:cTn id="33" fill="hold">
                            <p:stCondLst>
                              <p:cond delay="4000"/>
                            </p:stCondLst>
                            <p:childTnLst>
                              <p:par>
                                <p:cTn id="34" presetID="21" presetClass="entr" presetSubtype="2"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heel(2)">
                                      <p:cBhvr>
                                        <p:cTn id="36" dur="2000"/>
                                        <p:tgtEl>
                                          <p:spTgt spid="19"/>
                                        </p:tgtEl>
                                      </p:cBhvr>
                                    </p:animEffect>
                                  </p:childTnLst>
                                </p:cTn>
                              </p:par>
                            </p:childTnLst>
                          </p:cTn>
                        </p:par>
                        <p:par>
                          <p:cTn id="37" fill="hold">
                            <p:stCondLst>
                              <p:cond delay="6000"/>
                            </p:stCondLst>
                            <p:childTnLst>
                              <p:par>
                                <p:cTn id="38" presetID="21" presetClass="entr" presetSubtype="2"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heel(2)">
                                      <p:cBhvr>
                                        <p:cTn id="40"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7" grpId="0" animBg="1"/>
      <p:bldP spid="18" grpId="0" animBg="1"/>
      <p:bldP spid="19" grpId="0" animBg="1"/>
      <p:bldP spid="2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376" y="2564904"/>
            <a:ext cx="10515600" cy="1325563"/>
          </a:xfrm>
        </p:spPr>
        <p:txBody>
          <a:bodyPr/>
          <a:lstStyle/>
          <a:p>
            <a:pPr algn="ctr"/>
            <a:r>
              <a:rPr lang="fa-IR" b="1" dirty="0" smtClean="0">
                <a:solidFill>
                  <a:srgbClr val="FF0000"/>
                </a:solidFill>
                <a:cs typeface="B Nazanin" panose="00000400000000000000" pitchFamily="2" charset="-78"/>
              </a:rPr>
              <a:t>روند تغییرات سالمندی در کشور</a:t>
            </a:r>
            <a:endParaRPr lang="en-US"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604781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27648" y="332656"/>
            <a:ext cx="597666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a:solidFill>
                  <a:srgbClr val="FFFF00"/>
                </a:solidFill>
                <a:cs typeface="B Titr" pitchFamily="2" charset="-78"/>
              </a:rPr>
              <a:t>سهم گروههاي عمده سني طي سالهاي 1335 تا 1395 </a:t>
            </a:r>
          </a:p>
        </p:txBody>
      </p:sp>
      <p:graphicFrame>
        <p:nvGraphicFramePr>
          <p:cNvPr id="5" name="Table 4"/>
          <p:cNvGraphicFramePr>
            <a:graphicFrameLocks noGrp="1"/>
          </p:cNvGraphicFramePr>
          <p:nvPr>
            <p:extLst>
              <p:ext uri="{D42A27DB-BD31-4B8C-83A1-F6EECF244321}">
                <p14:modId xmlns:p14="http://schemas.microsoft.com/office/powerpoint/2010/main" val="1487676101"/>
              </p:ext>
            </p:extLst>
          </p:nvPr>
        </p:nvGraphicFramePr>
        <p:xfrm>
          <a:off x="623392" y="1802741"/>
          <a:ext cx="10920536" cy="4476687"/>
        </p:xfrm>
        <a:graphic>
          <a:graphicData uri="http://schemas.openxmlformats.org/drawingml/2006/table">
            <a:tbl>
              <a:tblPr rtl="1"/>
              <a:tblGrid>
                <a:gridCol w="1624175">
                  <a:extLst>
                    <a:ext uri="{9D8B030D-6E8A-4147-A177-3AD203B41FA5}">
                      <a16:colId xmlns:a16="http://schemas.microsoft.com/office/drawing/2014/main" val="20000"/>
                    </a:ext>
                  </a:extLst>
                </a:gridCol>
                <a:gridCol w="2686620">
                  <a:extLst>
                    <a:ext uri="{9D8B030D-6E8A-4147-A177-3AD203B41FA5}">
                      <a16:colId xmlns:a16="http://schemas.microsoft.com/office/drawing/2014/main" val="20001"/>
                    </a:ext>
                  </a:extLst>
                </a:gridCol>
                <a:gridCol w="2131821">
                  <a:extLst>
                    <a:ext uri="{9D8B030D-6E8A-4147-A177-3AD203B41FA5}">
                      <a16:colId xmlns:a16="http://schemas.microsoft.com/office/drawing/2014/main" val="20002"/>
                    </a:ext>
                  </a:extLst>
                </a:gridCol>
                <a:gridCol w="2131821">
                  <a:extLst>
                    <a:ext uri="{9D8B030D-6E8A-4147-A177-3AD203B41FA5}">
                      <a16:colId xmlns:a16="http://schemas.microsoft.com/office/drawing/2014/main" val="20003"/>
                    </a:ext>
                  </a:extLst>
                </a:gridCol>
                <a:gridCol w="2346099">
                  <a:extLst>
                    <a:ext uri="{9D8B030D-6E8A-4147-A177-3AD203B41FA5}">
                      <a16:colId xmlns:a16="http://schemas.microsoft.com/office/drawing/2014/main" val="20004"/>
                    </a:ext>
                  </a:extLst>
                </a:gridCol>
              </a:tblGrid>
              <a:tr h="936103">
                <a:tc>
                  <a:txBody>
                    <a:bodyPr/>
                    <a:lstStyle/>
                    <a:p>
                      <a:pPr algn="ctr" rtl="1">
                        <a:lnSpc>
                          <a:spcPct val="150000"/>
                        </a:lnSpc>
                        <a:spcAft>
                          <a:spcPts val="0"/>
                        </a:spcAft>
                      </a:pPr>
                      <a:r>
                        <a:rPr lang="fa-IR" sz="2000" b="1" dirty="0">
                          <a:latin typeface="Tahoma"/>
                          <a:ea typeface="Times New Roman"/>
                          <a:cs typeface="B Nazanin"/>
                        </a:rPr>
                        <a:t>سال</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0 تا 14 ساله</a:t>
                      </a:r>
                    </a:p>
                    <a:p>
                      <a:pPr marL="0" algn="ctr" defTabSz="914400" rtl="1" eaLnBrk="1" latinLnBrk="0" hangingPunct="1">
                        <a:lnSpc>
                          <a:spcPct val="150000"/>
                        </a:lnSpc>
                        <a:spcAft>
                          <a:spcPts val="0"/>
                        </a:spcAft>
                      </a:pPr>
                      <a:r>
                        <a:rPr lang="fa-IR" sz="2000" b="1" kern="1200" dirty="0" smtClean="0">
                          <a:solidFill>
                            <a:srgbClr val="C00000"/>
                          </a:solidFill>
                          <a:latin typeface="Tahoma"/>
                          <a:ea typeface="Times New Roman"/>
                          <a:cs typeface="B Nazanin"/>
                        </a:rPr>
                        <a:t>(کودکان و نوجوانان)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15</a:t>
                      </a:r>
                      <a:r>
                        <a:rPr lang="fa-IR" sz="2000" b="1" kern="1200" baseline="0" dirty="0" smtClean="0">
                          <a:solidFill>
                            <a:schemeClr val="tx1"/>
                          </a:solidFill>
                          <a:latin typeface="Tahoma"/>
                          <a:ea typeface="Times New Roman"/>
                          <a:cs typeface="B Nazanin"/>
                        </a:rPr>
                        <a:t> تا 29 ساله</a:t>
                      </a:r>
                    </a:p>
                    <a:p>
                      <a:pPr marL="0" algn="ctr" defTabSz="914400" rtl="1" eaLnBrk="1" latinLnBrk="0" hangingPunct="1">
                        <a:lnSpc>
                          <a:spcPct val="150000"/>
                        </a:lnSpc>
                        <a:spcAft>
                          <a:spcPts val="0"/>
                        </a:spcAft>
                      </a:pPr>
                      <a:r>
                        <a:rPr lang="fa-IR" sz="2000" b="1" kern="1200" baseline="0" dirty="0" smtClean="0">
                          <a:solidFill>
                            <a:srgbClr val="C00000"/>
                          </a:solidFill>
                          <a:latin typeface="Tahoma"/>
                          <a:ea typeface="Times New Roman"/>
                          <a:cs typeface="B Nazanin"/>
                        </a:rPr>
                        <a:t>(جوانان)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30 تا 64</a:t>
                      </a:r>
                      <a:r>
                        <a:rPr lang="fa-IR" sz="2000" b="1" kern="1200" baseline="0" dirty="0" smtClean="0">
                          <a:solidFill>
                            <a:schemeClr val="tx1"/>
                          </a:solidFill>
                          <a:latin typeface="Tahoma"/>
                          <a:ea typeface="Times New Roman"/>
                          <a:cs typeface="B Nazanin"/>
                        </a:rPr>
                        <a:t> ساله</a:t>
                      </a:r>
                    </a:p>
                    <a:p>
                      <a:pPr marL="0" algn="ctr" defTabSz="914400" rtl="1" eaLnBrk="1" latinLnBrk="0" hangingPunct="1">
                        <a:lnSpc>
                          <a:spcPct val="150000"/>
                        </a:lnSpc>
                        <a:spcAft>
                          <a:spcPts val="0"/>
                        </a:spcAft>
                      </a:pPr>
                      <a:r>
                        <a:rPr lang="fa-IR" sz="2000" b="1" kern="1200" baseline="0" dirty="0" smtClean="0">
                          <a:solidFill>
                            <a:srgbClr val="C00000"/>
                          </a:solidFill>
                          <a:latin typeface="Tahoma"/>
                          <a:ea typeface="Times New Roman"/>
                          <a:cs typeface="B Nazanin"/>
                        </a:rPr>
                        <a:t>(ميانسالان)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65 ساله</a:t>
                      </a:r>
                      <a:r>
                        <a:rPr lang="fa-IR" sz="2000" b="1" kern="1200" baseline="0" dirty="0" smtClean="0">
                          <a:solidFill>
                            <a:schemeClr val="tx1"/>
                          </a:solidFill>
                          <a:latin typeface="Tahoma"/>
                          <a:ea typeface="Times New Roman"/>
                          <a:cs typeface="B Nazanin"/>
                        </a:rPr>
                        <a:t> و بيشتر</a:t>
                      </a:r>
                    </a:p>
                    <a:p>
                      <a:pPr marL="0" algn="ctr" defTabSz="914400" rtl="1" eaLnBrk="1" latinLnBrk="0" hangingPunct="1">
                        <a:lnSpc>
                          <a:spcPct val="150000"/>
                        </a:lnSpc>
                        <a:spcAft>
                          <a:spcPts val="0"/>
                        </a:spcAft>
                      </a:pPr>
                      <a:r>
                        <a:rPr lang="fa-IR" sz="2000" b="1" kern="1200" baseline="0" dirty="0" smtClean="0">
                          <a:solidFill>
                            <a:srgbClr val="C00000"/>
                          </a:solidFill>
                          <a:latin typeface="Tahoma"/>
                          <a:ea typeface="Times New Roman"/>
                          <a:cs typeface="B Nazanin"/>
                        </a:rPr>
                        <a:t>(سالمندان)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1335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42.2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23.4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30.4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4.0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1345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46.1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28.3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3.9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1355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44.5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25.2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26.7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1365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45.5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26.4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25.1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1375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39.5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28.4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4.3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1385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25.1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35.4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34.3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5.2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42573">
                <a:tc>
                  <a:txBody>
                    <a:bodyPr/>
                    <a:lstStyle/>
                    <a:p>
                      <a:pPr algn="ctr" rtl="1">
                        <a:lnSpc>
                          <a:spcPct val="150000"/>
                        </a:lnSpc>
                        <a:spcAft>
                          <a:spcPts val="0"/>
                        </a:spcAft>
                      </a:pPr>
                      <a:r>
                        <a:rPr lang="fa-IR" sz="1600" kern="1200" dirty="0" smtClean="0">
                          <a:solidFill>
                            <a:schemeClr val="tx1"/>
                          </a:solidFill>
                          <a:latin typeface="Tahoma"/>
                          <a:ea typeface="Times New Roman"/>
                          <a:cs typeface="B Titr"/>
                        </a:rPr>
                        <a:t>آبان 1390</a:t>
                      </a:r>
                      <a:endParaRPr lang="en-US" sz="1600" kern="1200" dirty="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23.4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31.5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39.3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5.7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42573">
                <a:tc>
                  <a:txBody>
                    <a:bodyPr/>
                    <a:lstStyle/>
                    <a:p>
                      <a:pPr algn="ctr" rtl="1">
                        <a:lnSpc>
                          <a:spcPct val="150000"/>
                        </a:lnSpc>
                        <a:spcAft>
                          <a:spcPts val="0"/>
                        </a:spcAft>
                      </a:pPr>
                      <a:r>
                        <a:rPr lang="fa-IR" sz="1600" kern="1200" dirty="0" smtClean="0">
                          <a:solidFill>
                            <a:schemeClr val="tx1"/>
                          </a:solidFill>
                          <a:latin typeface="Tahoma"/>
                          <a:ea typeface="Times New Roman"/>
                          <a:cs typeface="B Titr"/>
                        </a:rPr>
                        <a:t>آبان 1395</a:t>
                      </a:r>
                      <a:endParaRPr lang="en-US" sz="1600" kern="1200" dirty="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smtClean="0">
                          <a:solidFill>
                            <a:srgbClr val="000000"/>
                          </a:solidFill>
                          <a:latin typeface="B Nazanin"/>
                          <a:cs typeface="B Nazanin" pitchFamily="2" charset="-78"/>
                        </a:rPr>
                        <a:t>24.0</a:t>
                      </a:r>
                      <a:endParaRPr lang="fa-IR" sz="2400" b="1" i="0" u="none" strike="noStrike" dirty="0">
                        <a:solidFill>
                          <a:srgbClr val="000000"/>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smtClean="0">
                          <a:solidFill>
                            <a:srgbClr val="C00000"/>
                          </a:solidFill>
                          <a:latin typeface="B Nazanin"/>
                          <a:cs typeface="B Nazanin" pitchFamily="2" charset="-78"/>
                        </a:rPr>
                        <a:t>25.1</a:t>
                      </a:r>
                      <a:endParaRPr lang="fa-IR" sz="2400" b="1" i="0" u="none" strike="noStrike" dirty="0">
                        <a:solidFill>
                          <a:srgbClr val="C00000"/>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smtClean="0">
                          <a:solidFill>
                            <a:srgbClr val="000000"/>
                          </a:solidFill>
                          <a:latin typeface="B Nazanin"/>
                          <a:cs typeface="B Nazanin" pitchFamily="2" charset="-78"/>
                        </a:rPr>
                        <a:t>44.8</a:t>
                      </a:r>
                      <a:endParaRPr lang="fa-IR" sz="2400" b="1" i="0" u="none" strike="noStrike" dirty="0">
                        <a:solidFill>
                          <a:srgbClr val="000000"/>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smtClean="0">
                          <a:solidFill>
                            <a:srgbClr val="C00000"/>
                          </a:solidFill>
                          <a:latin typeface="B Nazanin"/>
                          <a:cs typeface="B Nazanin" pitchFamily="2" charset="-78"/>
                        </a:rPr>
                        <a:t>6.1</a:t>
                      </a:r>
                      <a:endParaRPr lang="fa-IR" sz="2400" b="1" i="0" u="none" strike="noStrike" dirty="0">
                        <a:solidFill>
                          <a:srgbClr val="C00000"/>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6" name="TextBox 5"/>
          <p:cNvSpPr txBox="1"/>
          <p:nvPr/>
        </p:nvSpPr>
        <p:spPr>
          <a:xfrm>
            <a:off x="3935760" y="6372036"/>
            <a:ext cx="5616624" cy="369332"/>
          </a:xfrm>
          <a:prstGeom prst="rect">
            <a:avLst/>
          </a:prstGeom>
          <a:noFill/>
        </p:spPr>
        <p:txBody>
          <a:bodyPr wrap="square" rtlCol="1">
            <a:spAutoFit/>
          </a:bodyPr>
          <a:lstStyle/>
          <a:p>
            <a:r>
              <a:rPr lang="fa-IR" dirty="0">
                <a:cs typeface="B Nazanin" pitchFamily="2" charset="-78"/>
              </a:rPr>
              <a:t>منبع: سرشماري عمومي نفوس و مسکن 1335 تا 1395</a:t>
            </a:r>
          </a:p>
        </p:txBody>
      </p:sp>
      <p:sp>
        <p:nvSpPr>
          <p:cNvPr id="7" name="Oval 6"/>
          <p:cNvSpPr/>
          <p:nvPr/>
        </p:nvSpPr>
        <p:spPr>
          <a:xfrm>
            <a:off x="5735960" y="4941168"/>
            <a:ext cx="864096"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Oval 7"/>
          <p:cNvSpPr/>
          <p:nvPr/>
        </p:nvSpPr>
        <p:spPr>
          <a:xfrm>
            <a:off x="5735960" y="5373216"/>
            <a:ext cx="864096" cy="43204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9" name="Straight Arrow Connector 8"/>
          <p:cNvCxnSpPr/>
          <p:nvPr/>
        </p:nvCxnSpPr>
        <p:spPr>
          <a:xfrm>
            <a:off x="5441224" y="5028776"/>
            <a:ext cx="6704" cy="1158045"/>
          </a:xfrm>
          <a:prstGeom prst="straightConnector1">
            <a:avLst/>
          </a:prstGeom>
          <a:ln w="57150">
            <a:tailEnd type="arrow"/>
          </a:ln>
        </p:spPr>
        <p:style>
          <a:lnRef idx="2">
            <a:schemeClr val="accent1"/>
          </a:lnRef>
          <a:fillRef idx="0">
            <a:schemeClr val="accent1"/>
          </a:fillRef>
          <a:effectRef idx="1">
            <a:schemeClr val="accent1"/>
          </a:effectRef>
          <a:fontRef idx="minor">
            <a:schemeClr val="tx1"/>
          </a:fontRef>
        </p:style>
      </p:cxnSp>
      <p:sp>
        <p:nvSpPr>
          <p:cNvPr id="11" name="Down Arrow 10"/>
          <p:cNvSpPr/>
          <p:nvPr/>
        </p:nvSpPr>
        <p:spPr>
          <a:xfrm>
            <a:off x="1199456" y="4005064"/>
            <a:ext cx="1152128" cy="2370169"/>
          </a:xfrm>
          <a:prstGeom prst="downArrow">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Oval 9"/>
          <p:cNvSpPr/>
          <p:nvPr/>
        </p:nvSpPr>
        <p:spPr>
          <a:xfrm>
            <a:off x="5735960" y="5877272"/>
            <a:ext cx="864096" cy="43204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06648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40433" y="188640"/>
            <a:ext cx="597666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a:solidFill>
                  <a:srgbClr val="FFFF00"/>
                </a:solidFill>
                <a:cs typeface="B Titr" pitchFamily="2" charset="-78"/>
              </a:rPr>
              <a:t>سهم گروههاي عمده سني طي سالهاي </a:t>
            </a:r>
            <a:r>
              <a:rPr lang="fa-IR" sz="2400" dirty="0" smtClean="0">
                <a:solidFill>
                  <a:srgbClr val="FFFF00"/>
                </a:solidFill>
                <a:cs typeface="B Titr" pitchFamily="2" charset="-78"/>
              </a:rPr>
              <a:t>1389 </a:t>
            </a:r>
            <a:r>
              <a:rPr lang="fa-IR" sz="2400" dirty="0">
                <a:solidFill>
                  <a:srgbClr val="FFFF00"/>
                </a:solidFill>
                <a:cs typeface="B Titr" pitchFamily="2" charset="-78"/>
              </a:rPr>
              <a:t>تا </a:t>
            </a:r>
            <a:r>
              <a:rPr lang="fa-IR" sz="2400" dirty="0" smtClean="0">
                <a:solidFill>
                  <a:srgbClr val="FFFF00"/>
                </a:solidFill>
                <a:cs typeface="B Titr" pitchFamily="2" charset="-78"/>
              </a:rPr>
              <a:t>1398 </a:t>
            </a:r>
            <a:endParaRPr lang="fa-IR" sz="2400" dirty="0">
              <a:solidFill>
                <a:srgbClr val="FFFF00"/>
              </a:solidFill>
              <a:cs typeface="B Titr" pitchFamily="2" charset="-78"/>
            </a:endParaRPr>
          </a:p>
        </p:txBody>
      </p:sp>
      <p:graphicFrame>
        <p:nvGraphicFramePr>
          <p:cNvPr id="5" name="Table 4"/>
          <p:cNvGraphicFramePr>
            <a:graphicFrameLocks noGrp="1"/>
          </p:cNvGraphicFramePr>
          <p:nvPr>
            <p:extLst/>
          </p:nvPr>
        </p:nvGraphicFramePr>
        <p:xfrm>
          <a:off x="1271462" y="1124744"/>
          <a:ext cx="9314605" cy="5669280"/>
        </p:xfrm>
        <a:graphic>
          <a:graphicData uri="http://schemas.openxmlformats.org/drawingml/2006/table">
            <a:tbl>
              <a:tblPr rtl="1"/>
              <a:tblGrid>
                <a:gridCol w="1318354">
                  <a:extLst>
                    <a:ext uri="{9D8B030D-6E8A-4147-A177-3AD203B41FA5}">
                      <a16:colId xmlns:a16="http://schemas.microsoft.com/office/drawing/2014/main" val="20000"/>
                    </a:ext>
                  </a:extLst>
                </a:gridCol>
                <a:gridCol w="2180748">
                  <a:extLst>
                    <a:ext uri="{9D8B030D-6E8A-4147-A177-3AD203B41FA5}">
                      <a16:colId xmlns:a16="http://schemas.microsoft.com/office/drawing/2014/main" val="20001"/>
                    </a:ext>
                  </a:extLst>
                </a:gridCol>
                <a:gridCol w="2180748">
                  <a:extLst>
                    <a:ext uri="{9D8B030D-6E8A-4147-A177-3AD203B41FA5}">
                      <a16:colId xmlns:a16="http://schemas.microsoft.com/office/drawing/2014/main" val="3794425485"/>
                    </a:ext>
                  </a:extLst>
                </a:gridCol>
                <a:gridCol w="1730412">
                  <a:extLst>
                    <a:ext uri="{9D8B030D-6E8A-4147-A177-3AD203B41FA5}">
                      <a16:colId xmlns:a16="http://schemas.microsoft.com/office/drawing/2014/main" val="20003"/>
                    </a:ext>
                  </a:extLst>
                </a:gridCol>
                <a:gridCol w="1904343">
                  <a:extLst>
                    <a:ext uri="{9D8B030D-6E8A-4147-A177-3AD203B41FA5}">
                      <a16:colId xmlns:a16="http://schemas.microsoft.com/office/drawing/2014/main" val="20004"/>
                    </a:ext>
                  </a:extLst>
                </a:gridCol>
              </a:tblGrid>
              <a:tr h="1092759">
                <a:tc>
                  <a:txBody>
                    <a:bodyPr/>
                    <a:lstStyle/>
                    <a:p>
                      <a:pPr algn="ctr" rtl="1">
                        <a:lnSpc>
                          <a:spcPct val="150000"/>
                        </a:lnSpc>
                        <a:spcAft>
                          <a:spcPts val="0"/>
                        </a:spcAft>
                      </a:pPr>
                      <a:r>
                        <a:rPr lang="fa-IR" sz="2000" b="1" dirty="0">
                          <a:latin typeface="Tahoma"/>
                          <a:ea typeface="Times New Roman"/>
                          <a:cs typeface="B Nazanin"/>
                        </a:rPr>
                        <a:t>سال</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400" b="1" kern="1200" dirty="0" smtClean="0">
                          <a:solidFill>
                            <a:schemeClr val="tx1"/>
                          </a:solidFill>
                          <a:latin typeface="Tahoma"/>
                          <a:ea typeface="Times New Roman"/>
                          <a:cs typeface="B Nazanin"/>
                        </a:rPr>
                        <a:t>0 تا 14 ساله</a:t>
                      </a:r>
                    </a:p>
                    <a:p>
                      <a:pPr marL="0" algn="ctr" defTabSz="914400" rtl="1" eaLnBrk="1" latinLnBrk="0" hangingPunct="1">
                        <a:lnSpc>
                          <a:spcPct val="150000"/>
                        </a:lnSpc>
                        <a:spcAft>
                          <a:spcPts val="0"/>
                        </a:spcAft>
                      </a:pPr>
                      <a:r>
                        <a:rPr lang="fa-IR" sz="1400" b="1" kern="1200" dirty="0" smtClean="0">
                          <a:solidFill>
                            <a:srgbClr val="C00000"/>
                          </a:solidFill>
                          <a:latin typeface="Tahoma"/>
                          <a:ea typeface="Times New Roman"/>
                          <a:cs typeface="B Nazanin"/>
                        </a:rPr>
                        <a:t>(کودکان و نوجوانان)</a:t>
                      </a:r>
                    </a:p>
                    <a:p>
                      <a:pPr marL="0" algn="ctr" defTabSz="914400" rtl="1" eaLnBrk="1" latinLnBrk="0" hangingPunct="1">
                        <a:lnSpc>
                          <a:spcPct val="150000"/>
                        </a:lnSpc>
                        <a:spcAft>
                          <a:spcPts val="0"/>
                        </a:spcAft>
                      </a:pPr>
                      <a:r>
                        <a:rPr lang="fa-IR" sz="1400" b="1" kern="1200" dirty="0" smtClean="0">
                          <a:solidFill>
                            <a:srgbClr val="C00000"/>
                          </a:solidFill>
                          <a:latin typeface="Tahoma"/>
                          <a:ea typeface="Times New Roman"/>
                          <a:cs typeface="B Nazanin"/>
                        </a:rPr>
                        <a:t>افزایشی</a:t>
                      </a:r>
                      <a:endParaRPr lang="en-US" sz="14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400" b="1" kern="1200" dirty="0" smtClean="0">
                          <a:solidFill>
                            <a:schemeClr val="tx1"/>
                          </a:solidFill>
                          <a:latin typeface="Tahoma"/>
                          <a:ea typeface="Times New Roman"/>
                          <a:cs typeface="B Nazanin"/>
                        </a:rPr>
                        <a:t>15</a:t>
                      </a:r>
                      <a:r>
                        <a:rPr lang="fa-IR" sz="1400" b="1" kern="1200" baseline="0" dirty="0" smtClean="0">
                          <a:solidFill>
                            <a:schemeClr val="tx1"/>
                          </a:solidFill>
                          <a:latin typeface="Tahoma"/>
                          <a:ea typeface="Times New Roman"/>
                          <a:cs typeface="B Nazanin"/>
                        </a:rPr>
                        <a:t> تا 29 ساله</a:t>
                      </a:r>
                    </a:p>
                    <a:p>
                      <a:pPr marL="0" algn="ctr" defTabSz="914400" rtl="1" eaLnBrk="1" latinLnBrk="0" hangingPunct="1">
                        <a:lnSpc>
                          <a:spcPct val="150000"/>
                        </a:lnSpc>
                        <a:spcAft>
                          <a:spcPts val="0"/>
                        </a:spcAft>
                      </a:pPr>
                      <a:r>
                        <a:rPr lang="fa-IR" sz="1400" b="1" kern="1200" baseline="0" dirty="0" smtClean="0">
                          <a:solidFill>
                            <a:srgbClr val="C00000"/>
                          </a:solidFill>
                          <a:latin typeface="Tahoma"/>
                          <a:ea typeface="Times New Roman"/>
                          <a:cs typeface="B Nazanin"/>
                        </a:rPr>
                        <a:t>(جوانان)</a:t>
                      </a:r>
                    </a:p>
                    <a:p>
                      <a:pPr marL="0" algn="ctr" defTabSz="914400" rtl="1" eaLnBrk="1" latinLnBrk="0" hangingPunct="1">
                        <a:lnSpc>
                          <a:spcPct val="150000"/>
                        </a:lnSpc>
                        <a:spcAft>
                          <a:spcPts val="0"/>
                        </a:spcAft>
                      </a:pPr>
                      <a:r>
                        <a:rPr lang="fa-IR" sz="1400" b="1" kern="1200" baseline="0" dirty="0" smtClean="0">
                          <a:solidFill>
                            <a:srgbClr val="C00000"/>
                          </a:solidFill>
                          <a:latin typeface="Tahoma"/>
                          <a:ea typeface="Times New Roman"/>
                          <a:cs typeface="B Nazanin"/>
                        </a:rPr>
                        <a:t>کاهشی</a:t>
                      </a:r>
                      <a:endParaRPr lang="en-US" sz="1400" b="1" kern="1200" dirty="0" smtClean="0">
                        <a:solidFill>
                          <a:srgbClr val="C00000"/>
                        </a:solidFill>
                        <a:latin typeface="Tahoma"/>
                        <a:ea typeface="Times New Roman"/>
                        <a:cs typeface="B Nazanin"/>
                      </a:endParaRPr>
                    </a:p>
                    <a:p>
                      <a:pPr marL="0" algn="ctr" defTabSz="914400" rtl="1" eaLnBrk="1" latinLnBrk="0" hangingPunct="1">
                        <a:lnSpc>
                          <a:spcPct val="150000"/>
                        </a:lnSpc>
                        <a:spcAft>
                          <a:spcPts val="0"/>
                        </a:spcAft>
                      </a:pPr>
                      <a:endParaRPr lang="en-US" sz="14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400" b="1" kern="1200" dirty="0" smtClean="0">
                          <a:solidFill>
                            <a:schemeClr val="tx1"/>
                          </a:solidFill>
                          <a:latin typeface="Tahoma"/>
                          <a:ea typeface="Times New Roman"/>
                          <a:cs typeface="B Nazanin"/>
                        </a:rPr>
                        <a:t>30 تا 64</a:t>
                      </a:r>
                      <a:r>
                        <a:rPr lang="fa-IR" sz="1400" b="1" kern="1200" baseline="0" dirty="0" smtClean="0">
                          <a:solidFill>
                            <a:schemeClr val="tx1"/>
                          </a:solidFill>
                          <a:latin typeface="Tahoma"/>
                          <a:ea typeface="Times New Roman"/>
                          <a:cs typeface="B Nazanin"/>
                        </a:rPr>
                        <a:t> ساله</a:t>
                      </a:r>
                    </a:p>
                    <a:p>
                      <a:pPr marL="0" algn="ctr" defTabSz="914400" rtl="1" eaLnBrk="1" latinLnBrk="0" hangingPunct="1">
                        <a:lnSpc>
                          <a:spcPct val="150000"/>
                        </a:lnSpc>
                        <a:spcAft>
                          <a:spcPts val="0"/>
                        </a:spcAft>
                      </a:pPr>
                      <a:r>
                        <a:rPr lang="fa-IR" sz="1400" b="1" kern="1200" baseline="0" dirty="0" smtClean="0">
                          <a:solidFill>
                            <a:srgbClr val="C00000"/>
                          </a:solidFill>
                          <a:latin typeface="Tahoma"/>
                          <a:ea typeface="Times New Roman"/>
                          <a:cs typeface="B Nazanin"/>
                        </a:rPr>
                        <a:t>(ميانسالان)</a:t>
                      </a:r>
                    </a:p>
                    <a:p>
                      <a:pPr marL="0" algn="ctr" defTabSz="914400" rtl="1" eaLnBrk="1" latinLnBrk="0" hangingPunct="1">
                        <a:lnSpc>
                          <a:spcPct val="150000"/>
                        </a:lnSpc>
                        <a:spcAft>
                          <a:spcPts val="0"/>
                        </a:spcAft>
                      </a:pPr>
                      <a:r>
                        <a:rPr lang="fa-IR" sz="1400" b="1" kern="1200" baseline="0" dirty="0" smtClean="0">
                          <a:solidFill>
                            <a:srgbClr val="C00000"/>
                          </a:solidFill>
                          <a:latin typeface="Tahoma"/>
                          <a:ea typeface="Times New Roman"/>
                          <a:cs typeface="B Nazanin"/>
                        </a:rPr>
                        <a:t>افزایشی</a:t>
                      </a:r>
                      <a:endParaRPr lang="en-US" sz="14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400" b="1" kern="1200" dirty="0" smtClean="0">
                          <a:solidFill>
                            <a:schemeClr val="tx1"/>
                          </a:solidFill>
                          <a:latin typeface="Tahoma"/>
                          <a:ea typeface="Times New Roman"/>
                          <a:cs typeface="B Nazanin"/>
                        </a:rPr>
                        <a:t>65 ساله</a:t>
                      </a:r>
                      <a:r>
                        <a:rPr lang="fa-IR" sz="1400" b="1" kern="1200" baseline="0" dirty="0" smtClean="0">
                          <a:solidFill>
                            <a:schemeClr val="tx1"/>
                          </a:solidFill>
                          <a:latin typeface="Tahoma"/>
                          <a:ea typeface="Times New Roman"/>
                          <a:cs typeface="B Nazanin"/>
                        </a:rPr>
                        <a:t> و بيشتر</a:t>
                      </a:r>
                    </a:p>
                    <a:p>
                      <a:pPr marL="0" algn="ctr" defTabSz="914400" rtl="1" eaLnBrk="1" latinLnBrk="0" hangingPunct="1">
                        <a:lnSpc>
                          <a:spcPct val="150000"/>
                        </a:lnSpc>
                        <a:spcAft>
                          <a:spcPts val="0"/>
                        </a:spcAft>
                      </a:pPr>
                      <a:r>
                        <a:rPr lang="fa-IR" sz="1400" b="1" kern="1200" baseline="0" dirty="0" smtClean="0">
                          <a:solidFill>
                            <a:srgbClr val="C00000"/>
                          </a:solidFill>
                          <a:latin typeface="Tahoma"/>
                          <a:ea typeface="Times New Roman"/>
                          <a:cs typeface="B Nazanin"/>
                        </a:rPr>
                        <a:t>(سالمندان)</a:t>
                      </a:r>
                    </a:p>
                    <a:p>
                      <a:pPr marL="0" algn="ctr" defTabSz="914400" rtl="1" eaLnBrk="1" latinLnBrk="0" hangingPunct="1">
                        <a:lnSpc>
                          <a:spcPct val="150000"/>
                        </a:lnSpc>
                        <a:spcAft>
                          <a:spcPts val="0"/>
                        </a:spcAft>
                      </a:pPr>
                      <a:r>
                        <a:rPr lang="fa-IR" sz="1400" b="1" kern="1200" baseline="0" dirty="0" smtClean="0">
                          <a:solidFill>
                            <a:srgbClr val="C00000"/>
                          </a:solidFill>
                          <a:latin typeface="Tahoma"/>
                          <a:ea typeface="Times New Roman"/>
                          <a:cs typeface="B Nazanin"/>
                        </a:rPr>
                        <a:t>تقریبا ثابت</a:t>
                      </a:r>
                      <a:endParaRPr lang="en-US" sz="14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805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1389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24.48</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33.33</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35.07</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7.09</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6811177"/>
                  </a:ext>
                </a:extLst>
              </a:tr>
              <a:tr h="53805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24.57</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32.13</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36.02</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7.26</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8159578"/>
                  </a:ext>
                </a:extLst>
              </a:tr>
              <a:tr h="53805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25.27</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28.16</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41.6</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7.74</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805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28.65</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29.68</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44.28</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8.65</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3805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26.14</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25.46</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40.39</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latin typeface="B Nazanin"/>
                          <a:cs typeface="B Nazanin" pitchFamily="2" charset="-78"/>
                        </a:rPr>
                        <a:t>7.98</a:t>
                      </a:r>
                      <a:endParaRPr lang="fa-IR" sz="2400" b="1" i="0" u="none" strike="noStrike" dirty="0">
                        <a:solidFill>
                          <a:schemeClr val="tx1"/>
                        </a:solidFill>
                        <a:latin typeface="B Nazani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3805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2400" b="1" i="0" u="none" strike="noStrike" kern="1200" dirty="0" smtClean="0">
                          <a:solidFill>
                            <a:schemeClr val="tx1"/>
                          </a:solidFill>
                          <a:latin typeface="B Nazanin"/>
                          <a:ea typeface="+mn-ea"/>
                          <a:cs typeface="B Nazanin" pitchFamily="2" charset="-78"/>
                        </a:rPr>
                        <a:t>27.94</a:t>
                      </a:r>
                      <a:endParaRPr lang="fa-IR" sz="2400" b="1" i="0" u="none" strike="noStrike" kern="1200" dirty="0">
                        <a:solidFill>
                          <a:schemeClr val="tx1"/>
                        </a:solidFill>
                        <a:latin typeface="B Nazanin"/>
                        <a:ea typeface="+mn-ea"/>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2400" b="1" i="0" u="none" strike="noStrike" kern="1200" dirty="0" smtClean="0">
                          <a:solidFill>
                            <a:schemeClr val="tx1"/>
                          </a:solidFill>
                          <a:latin typeface="B Nazanin"/>
                          <a:ea typeface="+mn-ea"/>
                          <a:cs typeface="B Nazanin" pitchFamily="2" charset="-78"/>
                        </a:rPr>
                        <a:t>23.35</a:t>
                      </a:r>
                      <a:endParaRPr lang="fa-IR" sz="2400" b="1" i="0" u="none" strike="noStrike" kern="1200" dirty="0">
                        <a:solidFill>
                          <a:schemeClr val="tx1"/>
                        </a:solidFill>
                        <a:latin typeface="B Nazanin"/>
                        <a:ea typeface="+mn-ea"/>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2400" b="1" i="0" u="none" strike="noStrike" kern="1200" dirty="0" smtClean="0">
                          <a:solidFill>
                            <a:schemeClr val="tx1"/>
                          </a:solidFill>
                          <a:latin typeface="B Nazanin"/>
                          <a:ea typeface="+mn-ea"/>
                          <a:cs typeface="B Nazanin" pitchFamily="2" charset="-78"/>
                        </a:rPr>
                        <a:t>42.25</a:t>
                      </a:r>
                      <a:endParaRPr lang="fa-IR" sz="2400" b="1" i="0" u="none" strike="noStrike" kern="1200" dirty="0">
                        <a:solidFill>
                          <a:schemeClr val="tx1"/>
                        </a:solidFill>
                        <a:latin typeface="B Nazanin"/>
                        <a:ea typeface="+mn-ea"/>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2400" b="1" i="0" u="none" strike="noStrike" kern="1200" dirty="0" smtClean="0">
                          <a:solidFill>
                            <a:schemeClr val="tx1"/>
                          </a:solidFill>
                          <a:latin typeface="B Nazanin"/>
                          <a:ea typeface="+mn-ea"/>
                          <a:cs typeface="B Nazanin" pitchFamily="2" charset="-78"/>
                        </a:rPr>
                        <a:t>6.45</a:t>
                      </a:r>
                      <a:endParaRPr lang="fa-IR" sz="2400" b="1" i="0" u="none" strike="noStrike" kern="1200" dirty="0">
                        <a:solidFill>
                          <a:schemeClr val="tx1"/>
                        </a:solidFill>
                        <a:latin typeface="B Nazanin"/>
                        <a:ea typeface="+mn-ea"/>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53805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1397</a:t>
                      </a:r>
                      <a:endParaRPr lang="en-US" sz="2400" b="1" i="0" u="none" strike="noStrike" kern="1200" dirty="0">
                        <a:solidFill>
                          <a:srgbClr val="000000"/>
                        </a:solidFill>
                        <a:latin typeface="B Nazanin"/>
                        <a:ea typeface="+mn-ea"/>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26.70</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23.69</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43.07</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6.53</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538059">
                <a:tc>
                  <a:txBody>
                    <a:bodyPr/>
                    <a:lstStyle/>
                    <a:p>
                      <a:pPr marL="0" algn="ctr" defTabSz="914400" rtl="0" eaLnBrk="1" fontAlgn="ctr" latinLnBrk="0" hangingPunct="1">
                        <a:lnSpc>
                          <a:spcPct val="150000"/>
                        </a:lnSpc>
                        <a:spcAft>
                          <a:spcPts val="0"/>
                        </a:spcAft>
                      </a:pPr>
                      <a:r>
                        <a:rPr lang="en-US" sz="2400" b="1" i="0" u="none" strike="noStrike" kern="1200" dirty="0" smtClean="0">
                          <a:solidFill>
                            <a:srgbClr val="000000"/>
                          </a:solidFill>
                          <a:latin typeface="B Nazanin"/>
                          <a:ea typeface="+mn-ea"/>
                          <a:cs typeface="B Nazanin" pitchFamily="2" charset="-78"/>
                        </a:rPr>
                        <a:t>1398</a:t>
                      </a:r>
                      <a:endParaRPr lang="en-US" sz="2400" b="1" i="0" u="none" strike="noStrike" kern="1200" dirty="0">
                        <a:solidFill>
                          <a:srgbClr val="000000"/>
                        </a:solidFill>
                        <a:latin typeface="B Nazanin"/>
                        <a:ea typeface="+mn-ea"/>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27.87</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21.84</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43.58</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2400" b="1" i="0" u="none" strike="noStrike" dirty="0" smtClean="0">
                          <a:solidFill>
                            <a:schemeClr val="tx1"/>
                          </a:solidFill>
                          <a:effectLst/>
                          <a:latin typeface="B Mitra" panose="00000400000000000000" pitchFamily="2" charset="-78"/>
                          <a:cs typeface="B Mitra" panose="00000400000000000000" pitchFamily="2" charset="-78"/>
                        </a:rPr>
                        <a:t>6.7</a:t>
                      </a:r>
                      <a:endParaRPr lang="en-US" sz="2400" b="1" i="0" u="none" strike="noStrike" dirty="0">
                        <a:solidFill>
                          <a:schemeClr val="tx1"/>
                        </a:solidFill>
                        <a:effectLst/>
                        <a:latin typeface="B Mitra" panose="00000400000000000000" pitchFamily="2" charset="-78"/>
                        <a:cs typeface="B Mitra" panose="00000400000000000000"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768334965"/>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9376" y="476672"/>
            <a:ext cx="10945216"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a:solidFill>
                  <a:srgbClr val="FFFF00"/>
                </a:solidFill>
                <a:cs typeface="B Titr" pitchFamily="2" charset="-78"/>
              </a:rPr>
              <a:t>ميانگين سني جمعيت در کشور طي سالهاي 1355 تا 1395</a:t>
            </a:r>
          </a:p>
        </p:txBody>
      </p:sp>
      <p:graphicFrame>
        <p:nvGraphicFramePr>
          <p:cNvPr id="5" name="Table 4"/>
          <p:cNvGraphicFramePr>
            <a:graphicFrameLocks noGrp="1"/>
          </p:cNvGraphicFramePr>
          <p:nvPr>
            <p:extLst>
              <p:ext uri="{D42A27DB-BD31-4B8C-83A1-F6EECF244321}">
                <p14:modId xmlns:p14="http://schemas.microsoft.com/office/powerpoint/2010/main" val="672297653"/>
              </p:ext>
            </p:extLst>
          </p:nvPr>
        </p:nvGraphicFramePr>
        <p:xfrm>
          <a:off x="2064901" y="1396296"/>
          <a:ext cx="7200803" cy="1707726"/>
        </p:xfrm>
        <a:graphic>
          <a:graphicData uri="http://schemas.openxmlformats.org/drawingml/2006/table">
            <a:tbl>
              <a:tblPr rtl="1"/>
              <a:tblGrid>
                <a:gridCol w="1309557">
                  <a:extLst>
                    <a:ext uri="{9D8B030D-6E8A-4147-A177-3AD203B41FA5}">
                      <a16:colId xmlns:a16="http://schemas.microsoft.com/office/drawing/2014/main" val="20000"/>
                    </a:ext>
                  </a:extLst>
                </a:gridCol>
                <a:gridCol w="994759">
                  <a:extLst>
                    <a:ext uri="{9D8B030D-6E8A-4147-A177-3AD203B41FA5}">
                      <a16:colId xmlns:a16="http://schemas.microsoft.com/office/drawing/2014/main" val="20001"/>
                    </a:ext>
                  </a:extLst>
                </a:gridCol>
                <a:gridCol w="938134">
                  <a:extLst>
                    <a:ext uri="{9D8B030D-6E8A-4147-A177-3AD203B41FA5}">
                      <a16:colId xmlns:a16="http://schemas.microsoft.com/office/drawing/2014/main" val="20002"/>
                    </a:ext>
                  </a:extLst>
                </a:gridCol>
                <a:gridCol w="1022024">
                  <a:extLst>
                    <a:ext uri="{9D8B030D-6E8A-4147-A177-3AD203B41FA5}">
                      <a16:colId xmlns:a16="http://schemas.microsoft.com/office/drawing/2014/main" val="20003"/>
                    </a:ext>
                  </a:extLst>
                </a:gridCol>
                <a:gridCol w="981482">
                  <a:extLst>
                    <a:ext uri="{9D8B030D-6E8A-4147-A177-3AD203B41FA5}">
                      <a16:colId xmlns:a16="http://schemas.microsoft.com/office/drawing/2014/main" val="20004"/>
                    </a:ext>
                  </a:extLst>
                </a:gridCol>
                <a:gridCol w="966794">
                  <a:extLst>
                    <a:ext uri="{9D8B030D-6E8A-4147-A177-3AD203B41FA5}">
                      <a16:colId xmlns:a16="http://schemas.microsoft.com/office/drawing/2014/main" val="20005"/>
                    </a:ext>
                  </a:extLst>
                </a:gridCol>
                <a:gridCol w="988053">
                  <a:extLst>
                    <a:ext uri="{9D8B030D-6E8A-4147-A177-3AD203B41FA5}">
                      <a16:colId xmlns:a16="http://schemas.microsoft.com/office/drawing/2014/main" val="20006"/>
                    </a:ext>
                  </a:extLst>
                </a:gridCol>
              </a:tblGrid>
              <a:tr h="610446">
                <a:tc>
                  <a:txBody>
                    <a:bodyPr/>
                    <a:lstStyle/>
                    <a:p>
                      <a:pPr algn="ctr" rtl="1">
                        <a:lnSpc>
                          <a:spcPct val="150000"/>
                        </a:lnSpc>
                        <a:spcAft>
                          <a:spcPts val="0"/>
                        </a:spcAft>
                      </a:pPr>
                      <a:r>
                        <a:rPr lang="fa-IR" sz="2400" dirty="0" smtClean="0">
                          <a:latin typeface="Calibri"/>
                          <a:ea typeface="Calibri"/>
                          <a:cs typeface="B Nazanin" pitchFamily="2" charset="-78"/>
                        </a:rPr>
                        <a:t>سال</a:t>
                      </a:r>
                      <a:endParaRPr lang="en-US" sz="2400"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rgbClr val="FF0000"/>
                          </a:solidFill>
                          <a:latin typeface="Tahoma"/>
                          <a:ea typeface="Times New Roman"/>
                          <a:cs typeface="B Nazanin"/>
                        </a:rPr>
                        <a:t>1395</a:t>
                      </a:r>
                      <a:endParaRPr lang="en-US" sz="2400" b="1" kern="1200" dirty="0">
                        <a:solidFill>
                          <a:srgbClr val="FF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chemeClr val="tx1"/>
                          </a:solidFill>
                          <a:latin typeface="Tahoma"/>
                          <a:ea typeface="Times New Roman"/>
                          <a:cs typeface="B Nazanin"/>
                        </a:rPr>
                        <a:t>1390</a:t>
                      </a:r>
                      <a:endParaRPr lang="en-US" sz="24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chemeClr val="tx1"/>
                          </a:solidFill>
                          <a:latin typeface="Tahoma"/>
                          <a:ea typeface="Times New Roman"/>
                          <a:cs typeface="B Nazanin"/>
                        </a:rPr>
                        <a:t>1380</a:t>
                      </a:r>
                      <a:endParaRPr lang="en-US" sz="24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chemeClr val="tx1"/>
                          </a:solidFill>
                          <a:latin typeface="Tahoma"/>
                          <a:ea typeface="Times New Roman"/>
                          <a:cs typeface="B Nazanin"/>
                        </a:rPr>
                        <a:t>1375</a:t>
                      </a:r>
                      <a:endParaRPr lang="en-US" sz="24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chemeClr val="tx1"/>
                          </a:solidFill>
                          <a:latin typeface="Tahoma"/>
                          <a:ea typeface="Times New Roman"/>
                          <a:cs typeface="B Nazanin"/>
                        </a:rPr>
                        <a:t>1365</a:t>
                      </a:r>
                      <a:endParaRPr lang="en-US" sz="24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rgbClr val="00B050"/>
                          </a:solidFill>
                          <a:latin typeface="Tahoma"/>
                          <a:ea typeface="Times New Roman"/>
                          <a:cs typeface="B Nazanin"/>
                        </a:rPr>
                        <a:t>1355</a:t>
                      </a:r>
                      <a:endParaRPr lang="en-US" sz="2400" b="1" kern="1200" dirty="0">
                        <a:solidFill>
                          <a:srgbClr val="00B05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73730">
                <a:tc>
                  <a:txBody>
                    <a:bodyPr/>
                    <a:lstStyle/>
                    <a:p>
                      <a:pPr algn="ctr" rtl="1">
                        <a:lnSpc>
                          <a:spcPct val="150000"/>
                        </a:lnSpc>
                        <a:spcAft>
                          <a:spcPts val="0"/>
                        </a:spcAft>
                      </a:pPr>
                      <a:r>
                        <a:rPr lang="fa-IR" sz="2400" dirty="0" smtClean="0">
                          <a:latin typeface="Calibri"/>
                          <a:ea typeface="Calibri"/>
                          <a:cs typeface="B Nazanin" pitchFamily="2" charset="-78"/>
                        </a:rPr>
                        <a:t>ميانگين سني</a:t>
                      </a:r>
                      <a:endParaRPr lang="en-US" sz="2400"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rgbClr val="FF0000"/>
                          </a:solidFill>
                          <a:latin typeface="Calibri"/>
                          <a:ea typeface="Times New Roman"/>
                          <a:cs typeface="B Nazanin" pitchFamily="2" charset="-78"/>
                        </a:rPr>
                        <a:t>31.1</a:t>
                      </a:r>
                      <a:endParaRPr lang="en-US" sz="2000" b="1" kern="1200" dirty="0" smtClean="0">
                        <a:solidFill>
                          <a:srgbClr val="FF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Calibri"/>
                          <a:ea typeface="Times New Roman"/>
                          <a:cs typeface="B Nazanin" pitchFamily="2" charset="-78"/>
                        </a:rPr>
                        <a:t>29.8</a:t>
                      </a:r>
                      <a:endParaRPr lang="en-US" sz="2000" b="1" kern="1200" dirty="0" smtClean="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solidFill>
                            <a:schemeClr val="tx1"/>
                          </a:solidFill>
                          <a:latin typeface="+mn-lt"/>
                          <a:ea typeface="Times New Roman"/>
                          <a:cs typeface="B Nazanin" pitchFamily="2" charset="-78"/>
                        </a:rPr>
                        <a:t>27.97</a:t>
                      </a:r>
                      <a:endParaRPr lang="fa-IR" sz="2000" b="1" dirty="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solidFill>
                            <a:schemeClr val="tx1"/>
                          </a:solidFill>
                          <a:latin typeface="+mn-lt"/>
                          <a:ea typeface="Times New Roman"/>
                          <a:cs typeface="B Nazanin" pitchFamily="2" charset="-78"/>
                        </a:rPr>
                        <a:t>24.03</a:t>
                      </a:r>
                      <a:endParaRPr lang="fa-IR" sz="2000" b="1" dirty="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lang="fa-IR" sz="2000" b="1" kern="1200" dirty="0" smtClean="0">
                          <a:solidFill>
                            <a:schemeClr val="tx1"/>
                          </a:solidFill>
                          <a:latin typeface="+mn-lt"/>
                          <a:ea typeface="Times New Roman"/>
                          <a:cs typeface="B Nazanin" pitchFamily="2" charset="-78"/>
                        </a:rPr>
                        <a:t>21.7</a:t>
                      </a:r>
                      <a:endParaRPr kumimoji="0" lang="fa-IR" sz="2000" b="1" kern="1200" dirty="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fa-IR" sz="2000" b="1" kern="1200" dirty="0" smtClean="0">
                          <a:solidFill>
                            <a:srgbClr val="00B050"/>
                          </a:solidFill>
                          <a:latin typeface="Calibri"/>
                          <a:ea typeface="Times New Roman"/>
                          <a:cs typeface="B Nazanin" pitchFamily="2" charset="-78"/>
                        </a:rPr>
                        <a:t>22.4</a:t>
                      </a:r>
                      <a:endParaRPr kumimoji="0" lang="fa-IR" sz="2000" b="1" kern="1200" dirty="0">
                        <a:solidFill>
                          <a:srgbClr val="00B05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6" name="TextBox 5"/>
          <p:cNvSpPr txBox="1"/>
          <p:nvPr/>
        </p:nvSpPr>
        <p:spPr>
          <a:xfrm>
            <a:off x="3640832" y="6372036"/>
            <a:ext cx="5616624" cy="369332"/>
          </a:xfrm>
          <a:prstGeom prst="rect">
            <a:avLst/>
          </a:prstGeom>
          <a:noFill/>
        </p:spPr>
        <p:txBody>
          <a:bodyPr wrap="square" rtlCol="1">
            <a:spAutoFit/>
          </a:bodyPr>
          <a:lstStyle/>
          <a:p>
            <a:r>
              <a:rPr lang="fa-IR" dirty="0">
                <a:cs typeface="B Nazanin" pitchFamily="2" charset="-78"/>
              </a:rPr>
              <a:t>منبع: سرشماري عمومي نفوس و مسکن 1355 تا 1395</a:t>
            </a:r>
          </a:p>
        </p:txBody>
      </p:sp>
      <p:graphicFrame>
        <p:nvGraphicFramePr>
          <p:cNvPr id="8" name="Chart 7"/>
          <p:cNvGraphicFramePr>
            <a:graphicFrameLocks/>
          </p:cNvGraphicFramePr>
          <p:nvPr>
            <p:extLst>
              <p:ext uri="{D42A27DB-BD31-4B8C-83A1-F6EECF244321}">
                <p14:modId xmlns:p14="http://schemas.microsoft.com/office/powerpoint/2010/main" val="2894246169"/>
              </p:ext>
            </p:extLst>
          </p:nvPr>
        </p:nvGraphicFramePr>
        <p:xfrm>
          <a:off x="335360" y="3410261"/>
          <a:ext cx="11449272" cy="28872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422732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6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9376" y="476672"/>
            <a:ext cx="10945216"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a:solidFill>
                  <a:srgbClr val="FFFF00"/>
                </a:solidFill>
                <a:cs typeface="B Titr" pitchFamily="2" charset="-78"/>
              </a:rPr>
              <a:t>ميانگين سني جمعيت </a:t>
            </a:r>
            <a:r>
              <a:rPr lang="fa-IR" sz="2400" dirty="0" smtClean="0">
                <a:solidFill>
                  <a:srgbClr val="FFFF00"/>
                </a:solidFill>
                <a:cs typeface="B Titr" pitchFamily="2" charset="-78"/>
              </a:rPr>
              <a:t>درشهرستان طي </a:t>
            </a:r>
            <a:r>
              <a:rPr lang="fa-IR" sz="2400" dirty="0">
                <a:solidFill>
                  <a:srgbClr val="FFFF00"/>
                </a:solidFill>
                <a:cs typeface="B Titr" pitchFamily="2" charset="-78"/>
              </a:rPr>
              <a:t>سالهاي </a:t>
            </a:r>
            <a:r>
              <a:rPr lang="fa-IR" sz="2400" dirty="0" smtClean="0">
                <a:solidFill>
                  <a:srgbClr val="FFFF00"/>
                </a:solidFill>
                <a:cs typeface="B Titr" pitchFamily="2" charset="-78"/>
              </a:rPr>
              <a:t>1389 </a:t>
            </a:r>
            <a:r>
              <a:rPr lang="fa-IR" sz="2400" dirty="0">
                <a:solidFill>
                  <a:srgbClr val="FFFF00"/>
                </a:solidFill>
                <a:cs typeface="B Titr" pitchFamily="2" charset="-78"/>
              </a:rPr>
              <a:t>تا </a:t>
            </a:r>
            <a:r>
              <a:rPr lang="fa-IR" sz="2400" dirty="0" smtClean="0">
                <a:solidFill>
                  <a:srgbClr val="FFFF00"/>
                </a:solidFill>
                <a:cs typeface="B Titr" pitchFamily="2" charset="-78"/>
              </a:rPr>
              <a:t>1398</a:t>
            </a:r>
            <a:endParaRPr lang="fa-IR" sz="2400" dirty="0">
              <a:solidFill>
                <a:srgbClr val="FFFF00"/>
              </a:solidFill>
              <a:cs typeface="B Titr" pitchFamily="2" charset="-78"/>
            </a:endParaRPr>
          </a:p>
        </p:txBody>
      </p:sp>
      <p:graphicFrame>
        <p:nvGraphicFramePr>
          <p:cNvPr id="5" name="Table 4"/>
          <p:cNvGraphicFramePr>
            <a:graphicFrameLocks noGrp="1"/>
          </p:cNvGraphicFramePr>
          <p:nvPr>
            <p:extLst/>
          </p:nvPr>
        </p:nvGraphicFramePr>
        <p:xfrm>
          <a:off x="1127448" y="1377635"/>
          <a:ext cx="9430349" cy="1707726"/>
        </p:xfrm>
        <a:graphic>
          <a:graphicData uri="http://schemas.openxmlformats.org/drawingml/2006/table">
            <a:tbl>
              <a:tblPr rtl="1"/>
              <a:tblGrid>
                <a:gridCol w="1107286">
                  <a:extLst>
                    <a:ext uri="{9D8B030D-6E8A-4147-A177-3AD203B41FA5}">
                      <a16:colId xmlns:a16="http://schemas.microsoft.com/office/drawing/2014/main" val="20000"/>
                    </a:ext>
                  </a:extLst>
                </a:gridCol>
                <a:gridCol w="841111">
                  <a:extLst>
                    <a:ext uri="{9D8B030D-6E8A-4147-A177-3AD203B41FA5}">
                      <a16:colId xmlns:a16="http://schemas.microsoft.com/office/drawing/2014/main" val="20001"/>
                    </a:ext>
                  </a:extLst>
                </a:gridCol>
                <a:gridCol w="793231">
                  <a:extLst>
                    <a:ext uri="{9D8B030D-6E8A-4147-A177-3AD203B41FA5}">
                      <a16:colId xmlns:a16="http://schemas.microsoft.com/office/drawing/2014/main" val="20002"/>
                    </a:ext>
                  </a:extLst>
                </a:gridCol>
                <a:gridCol w="864165">
                  <a:extLst>
                    <a:ext uri="{9D8B030D-6E8A-4147-A177-3AD203B41FA5}">
                      <a16:colId xmlns:a16="http://schemas.microsoft.com/office/drawing/2014/main" val="20003"/>
                    </a:ext>
                  </a:extLst>
                </a:gridCol>
                <a:gridCol w="829884">
                  <a:extLst>
                    <a:ext uri="{9D8B030D-6E8A-4147-A177-3AD203B41FA5}">
                      <a16:colId xmlns:a16="http://schemas.microsoft.com/office/drawing/2014/main" val="20004"/>
                    </a:ext>
                  </a:extLst>
                </a:gridCol>
                <a:gridCol w="817467">
                  <a:extLst>
                    <a:ext uri="{9D8B030D-6E8A-4147-A177-3AD203B41FA5}">
                      <a16:colId xmlns:a16="http://schemas.microsoft.com/office/drawing/2014/main" val="20005"/>
                    </a:ext>
                  </a:extLst>
                </a:gridCol>
                <a:gridCol w="835441">
                  <a:extLst>
                    <a:ext uri="{9D8B030D-6E8A-4147-A177-3AD203B41FA5}">
                      <a16:colId xmlns:a16="http://schemas.microsoft.com/office/drawing/2014/main" val="1838474984"/>
                    </a:ext>
                  </a:extLst>
                </a:gridCol>
                <a:gridCol w="835441">
                  <a:extLst>
                    <a:ext uri="{9D8B030D-6E8A-4147-A177-3AD203B41FA5}">
                      <a16:colId xmlns:a16="http://schemas.microsoft.com/office/drawing/2014/main" val="120859235"/>
                    </a:ext>
                  </a:extLst>
                </a:gridCol>
                <a:gridCol w="835441">
                  <a:extLst>
                    <a:ext uri="{9D8B030D-6E8A-4147-A177-3AD203B41FA5}">
                      <a16:colId xmlns:a16="http://schemas.microsoft.com/office/drawing/2014/main" val="2240356343"/>
                    </a:ext>
                  </a:extLst>
                </a:gridCol>
                <a:gridCol w="835441">
                  <a:extLst>
                    <a:ext uri="{9D8B030D-6E8A-4147-A177-3AD203B41FA5}">
                      <a16:colId xmlns:a16="http://schemas.microsoft.com/office/drawing/2014/main" val="2402406826"/>
                    </a:ext>
                  </a:extLst>
                </a:gridCol>
                <a:gridCol w="835441">
                  <a:extLst>
                    <a:ext uri="{9D8B030D-6E8A-4147-A177-3AD203B41FA5}">
                      <a16:colId xmlns:a16="http://schemas.microsoft.com/office/drawing/2014/main" val="20006"/>
                    </a:ext>
                  </a:extLst>
                </a:gridCol>
              </a:tblGrid>
              <a:tr h="610446">
                <a:tc>
                  <a:txBody>
                    <a:bodyPr/>
                    <a:lstStyle/>
                    <a:p>
                      <a:pPr algn="ctr" rtl="1">
                        <a:lnSpc>
                          <a:spcPct val="150000"/>
                        </a:lnSpc>
                        <a:spcAft>
                          <a:spcPts val="0"/>
                        </a:spcAft>
                      </a:pPr>
                      <a:r>
                        <a:rPr lang="fa-IR" sz="2400" dirty="0" smtClean="0">
                          <a:latin typeface="Calibri"/>
                          <a:ea typeface="Calibri"/>
                          <a:cs typeface="B Nazanin" pitchFamily="2" charset="-78"/>
                        </a:rPr>
                        <a:t>سال</a:t>
                      </a:r>
                      <a:endParaRPr lang="en-US" sz="2400"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rgbClr val="FF0000"/>
                          </a:solidFill>
                          <a:latin typeface="Tahoma"/>
                          <a:ea typeface="Times New Roman"/>
                          <a:cs typeface="B Nazanin"/>
                        </a:rPr>
                        <a:t>1398</a:t>
                      </a:r>
                      <a:endParaRPr lang="en-US" sz="2000" b="1" kern="1200" dirty="0">
                        <a:solidFill>
                          <a:srgbClr val="FF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1397</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1396</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1395</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1394</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rgbClr val="00B050"/>
                          </a:solidFill>
                          <a:latin typeface="Tahoma"/>
                          <a:ea typeface="Times New Roman"/>
                          <a:cs typeface="B Nazanin"/>
                        </a:rPr>
                        <a:t>1393</a:t>
                      </a:r>
                      <a:endParaRPr lang="en-US" sz="2000" b="1" kern="1200" dirty="0">
                        <a:solidFill>
                          <a:srgbClr val="00B05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rgbClr val="00B050"/>
                          </a:solidFill>
                          <a:latin typeface="Tahoma"/>
                          <a:ea typeface="Times New Roman"/>
                          <a:cs typeface="B Nazanin"/>
                        </a:rPr>
                        <a:t>1392</a:t>
                      </a:r>
                      <a:endParaRPr lang="en-US" sz="2000" b="1" kern="1200" dirty="0">
                        <a:solidFill>
                          <a:srgbClr val="00B05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rgbClr val="00B050"/>
                          </a:solidFill>
                          <a:latin typeface="Tahoma"/>
                          <a:ea typeface="Times New Roman"/>
                          <a:cs typeface="B Nazanin"/>
                        </a:rPr>
                        <a:t>1391</a:t>
                      </a:r>
                      <a:endParaRPr lang="en-US" sz="2000" b="1" kern="1200" dirty="0">
                        <a:solidFill>
                          <a:srgbClr val="00B05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rgbClr val="00B050"/>
                          </a:solidFill>
                          <a:latin typeface="Tahoma"/>
                          <a:ea typeface="Times New Roman"/>
                          <a:cs typeface="B Nazanin"/>
                        </a:rPr>
                        <a:t>1390</a:t>
                      </a:r>
                      <a:endParaRPr lang="en-US" sz="2000" b="1" kern="1200" dirty="0">
                        <a:solidFill>
                          <a:srgbClr val="00B05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rgbClr val="00B050"/>
                          </a:solidFill>
                          <a:latin typeface="Tahoma"/>
                          <a:ea typeface="Times New Roman"/>
                          <a:cs typeface="B Nazanin"/>
                        </a:rPr>
                        <a:t>1389</a:t>
                      </a:r>
                      <a:endParaRPr lang="en-US" sz="2000" b="1" kern="1200" dirty="0">
                        <a:solidFill>
                          <a:srgbClr val="00B05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73730">
                <a:tc>
                  <a:txBody>
                    <a:bodyPr/>
                    <a:lstStyle/>
                    <a:p>
                      <a:pPr algn="ctr" rtl="1">
                        <a:lnSpc>
                          <a:spcPct val="150000"/>
                        </a:lnSpc>
                        <a:spcAft>
                          <a:spcPts val="0"/>
                        </a:spcAft>
                      </a:pPr>
                      <a:r>
                        <a:rPr lang="fa-IR" sz="2400" dirty="0" smtClean="0">
                          <a:latin typeface="Calibri"/>
                          <a:ea typeface="Calibri"/>
                          <a:cs typeface="B Nazanin" pitchFamily="2" charset="-78"/>
                        </a:rPr>
                        <a:t>ميانگين سني</a:t>
                      </a:r>
                      <a:endParaRPr lang="en-US" sz="2400"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en-US" sz="2000" b="1" kern="1200" dirty="0" smtClean="0">
                          <a:solidFill>
                            <a:srgbClr val="FF0000"/>
                          </a:solidFill>
                          <a:latin typeface="Calibri"/>
                          <a:ea typeface="Times New Roman"/>
                          <a:cs typeface="B Nazanin" pitchFamily="2" charset="-78"/>
                        </a:rPr>
                        <a:t>30.72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en-US" sz="2000" b="1" kern="1200" dirty="0" smtClean="0">
                          <a:solidFill>
                            <a:schemeClr val="tx1"/>
                          </a:solidFill>
                          <a:latin typeface="Calibri"/>
                          <a:ea typeface="Times New Roman"/>
                          <a:cs typeface="B Nazanin" pitchFamily="2" charset="-78"/>
                        </a:rPr>
                        <a:t>30.57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en-US" sz="2000" b="1" dirty="0" smtClean="0">
                          <a:solidFill>
                            <a:schemeClr val="tx1"/>
                          </a:solidFill>
                          <a:latin typeface="Calibri"/>
                          <a:ea typeface="Times New Roman"/>
                          <a:cs typeface="B Nazanin" pitchFamily="2" charset="-78"/>
                        </a:rPr>
                        <a:t>30.062</a:t>
                      </a:r>
                      <a:endParaRPr lang="fa-IR" sz="2000" b="1" dirty="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en-US" sz="2000" b="1" dirty="0" smtClean="0">
                          <a:solidFill>
                            <a:schemeClr val="tx1"/>
                          </a:solidFill>
                          <a:latin typeface="Calibri"/>
                          <a:ea typeface="Times New Roman"/>
                          <a:cs typeface="B Nazanin" pitchFamily="2" charset="-78"/>
                        </a:rPr>
                        <a:t>30.96</a:t>
                      </a:r>
                      <a:endParaRPr lang="fa-IR" sz="2000" b="1" dirty="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en-US" sz="2000" b="1" kern="1200" dirty="0" smtClean="0">
                          <a:solidFill>
                            <a:schemeClr val="tx1"/>
                          </a:solidFill>
                          <a:latin typeface="Calibri"/>
                          <a:ea typeface="Times New Roman"/>
                          <a:cs typeface="B Nazanin" pitchFamily="2" charset="-78"/>
                        </a:rPr>
                        <a:t>30.76</a:t>
                      </a:r>
                      <a:endParaRPr kumimoji="0" lang="fa-IR" sz="2000" b="1" kern="1200" dirty="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en-US" sz="2000" b="1" kern="1200" dirty="0" smtClean="0">
                          <a:solidFill>
                            <a:srgbClr val="00B050"/>
                          </a:solidFill>
                          <a:latin typeface="Calibri"/>
                          <a:ea typeface="Times New Roman"/>
                          <a:cs typeface="B Nazanin" pitchFamily="2" charset="-78"/>
                        </a:rPr>
                        <a:t>30.62</a:t>
                      </a:r>
                      <a:endParaRPr kumimoji="0" lang="fa-IR" sz="2000" b="1" kern="1200" dirty="0">
                        <a:solidFill>
                          <a:srgbClr val="00B05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en-US" sz="2000" b="1" kern="1200" dirty="0" smtClean="0">
                          <a:solidFill>
                            <a:srgbClr val="00B050"/>
                          </a:solidFill>
                          <a:latin typeface="Calibri"/>
                          <a:ea typeface="Times New Roman"/>
                          <a:cs typeface="B Nazanin" pitchFamily="2" charset="-78"/>
                        </a:rPr>
                        <a:t>30.30</a:t>
                      </a:r>
                      <a:endParaRPr kumimoji="0" lang="fa-IR" sz="2000" b="1" kern="1200" dirty="0">
                        <a:solidFill>
                          <a:srgbClr val="00B05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en-US" sz="2000" b="1" kern="1200" dirty="0" smtClean="0">
                          <a:solidFill>
                            <a:srgbClr val="00B050"/>
                          </a:solidFill>
                          <a:latin typeface="Calibri"/>
                          <a:ea typeface="Times New Roman"/>
                          <a:cs typeface="B Nazanin" pitchFamily="2" charset="-78"/>
                        </a:rPr>
                        <a:t>30.038</a:t>
                      </a:r>
                      <a:endParaRPr kumimoji="0" lang="fa-IR" sz="2000" b="1" kern="1200" dirty="0">
                        <a:solidFill>
                          <a:srgbClr val="00B05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en-US" sz="2000" b="1" kern="1200" dirty="0" smtClean="0">
                          <a:solidFill>
                            <a:srgbClr val="00B050"/>
                          </a:solidFill>
                          <a:latin typeface="Calibri"/>
                          <a:ea typeface="Times New Roman"/>
                          <a:cs typeface="B Nazanin" pitchFamily="2" charset="-78"/>
                        </a:rPr>
                        <a:t>29.72</a:t>
                      </a:r>
                      <a:endParaRPr kumimoji="0" lang="fa-IR" sz="2000" b="1" kern="1200" dirty="0">
                        <a:solidFill>
                          <a:srgbClr val="00B05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en-US" sz="2000" b="1" kern="1200" dirty="0" smtClean="0">
                          <a:solidFill>
                            <a:srgbClr val="00B050"/>
                          </a:solidFill>
                          <a:latin typeface="Calibri"/>
                          <a:ea typeface="Times New Roman"/>
                          <a:cs typeface="B Nazanin" pitchFamily="2" charset="-78"/>
                        </a:rPr>
                        <a:t>29.4</a:t>
                      </a:r>
                      <a:endParaRPr kumimoji="0" lang="fa-IR" sz="2000" b="1" kern="1200" dirty="0">
                        <a:solidFill>
                          <a:srgbClr val="00B05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6" name="Chart 5"/>
          <p:cNvGraphicFramePr>
            <a:graphicFrameLocks/>
          </p:cNvGraphicFramePr>
          <p:nvPr>
            <p:extLst/>
          </p:nvPr>
        </p:nvGraphicFramePr>
        <p:xfrm>
          <a:off x="1127447" y="3410260"/>
          <a:ext cx="9430349"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75092452"/>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a:graphicFrameLocks/>
          </p:cNvGraphicFramePr>
          <p:nvPr>
            <p:extLst>
              <p:ext uri="{D42A27DB-BD31-4B8C-83A1-F6EECF244321}">
                <p14:modId xmlns:p14="http://schemas.microsoft.com/office/powerpoint/2010/main" val="2520080449"/>
              </p:ext>
            </p:extLst>
          </p:nvPr>
        </p:nvGraphicFramePr>
        <p:xfrm>
          <a:off x="0" y="1340768"/>
          <a:ext cx="12144672" cy="5517232"/>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p:cNvSpPr>
            <a:spLocks noGrp="1"/>
          </p:cNvSpPr>
          <p:nvPr>
            <p:ph type="title"/>
          </p:nvPr>
        </p:nvSpPr>
        <p:spPr>
          <a:xfrm>
            <a:off x="1981200" y="260648"/>
            <a:ext cx="7239000" cy="648072"/>
          </a:xfrm>
        </p:spPr>
        <p:txBody>
          <a:bodyPr>
            <a:noAutofit/>
          </a:bodyPr>
          <a:lstStyle/>
          <a:p>
            <a:pPr algn="ctr">
              <a:lnSpc>
                <a:spcPct val="150000"/>
              </a:lnSpc>
            </a:pPr>
            <a:r>
              <a:rPr lang="fa-IR" sz="2400" dirty="0">
                <a:solidFill>
                  <a:srgbClr val="002060"/>
                </a:solidFill>
                <a:cs typeface="B Titr" pitchFamily="2" charset="-78"/>
              </a:rPr>
              <a:t>شاخص سالخوردگي جمعيت استان‌ها - 1395</a:t>
            </a:r>
            <a:br>
              <a:rPr lang="fa-IR" sz="2400" dirty="0">
                <a:solidFill>
                  <a:srgbClr val="002060"/>
                </a:solidFill>
                <a:cs typeface="B Titr" pitchFamily="2" charset="-78"/>
              </a:rPr>
            </a:br>
            <a:r>
              <a:rPr lang="fa-IR" sz="1800" dirty="0">
                <a:solidFill>
                  <a:srgbClr val="002060"/>
                </a:solidFill>
                <a:cs typeface="B Titr" pitchFamily="2" charset="-78"/>
              </a:rPr>
              <a:t>(نسبت افراد بالاي 65 سال به افراد کمتر از 15 سال)</a:t>
            </a:r>
            <a:endParaRPr lang="fa-IR" sz="2400" dirty="0">
              <a:solidFill>
                <a:srgbClr val="002060"/>
              </a:solidFill>
              <a:cs typeface="B Titr" pitchFamily="2" charset="-78"/>
            </a:endParaRPr>
          </a:p>
        </p:txBody>
      </p:sp>
      <p:cxnSp>
        <p:nvCxnSpPr>
          <p:cNvPr id="5" name="Straight Connector 4"/>
          <p:cNvCxnSpPr/>
          <p:nvPr/>
        </p:nvCxnSpPr>
        <p:spPr>
          <a:xfrm>
            <a:off x="2135560" y="3356992"/>
            <a:ext cx="7560840" cy="0"/>
          </a:xfrm>
          <a:prstGeom prst="line">
            <a:avLst/>
          </a:prstGeom>
          <a:ln w="57150">
            <a:solidFill>
              <a:srgbClr val="008E40"/>
            </a:solidFill>
            <a:prstDash val="dash"/>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1559496" y="3212976"/>
            <a:ext cx="472796" cy="27240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035216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a:solidFill>
                  <a:srgbClr val="C00000"/>
                </a:solidFill>
                <a:latin typeface="Dubai-Regular"/>
                <a:cs typeface="2  Mitra" panose="00000400000000000000" pitchFamily="2" charset="-78"/>
              </a:rPr>
              <a:t>سهم و تاثیرات سقط در جمعیت</a:t>
            </a:r>
            <a:endParaRPr lang="en-US" b="1" dirty="0">
              <a:solidFill>
                <a:srgbClr val="C00000"/>
              </a:solidFill>
              <a:cs typeface="2  Mitra" panose="00000400000000000000" pitchFamily="2" charset="-78"/>
            </a:endParaRPr>
          </a:p>
        </p:txBody>
      </p:sp>
      <p:sp>
        <p:nvSpPr>
          <p:cNvPr id="3" name="Content Placeholder 2"/>
          <p:cNvSpPr>
            <a:spLocks noGrp="1"/>
          </p:cNvSpPr>
          <p:nvPr>
            <p:ph idx="1"/>
          </p:nvPr>
        </p:nvSpPr>
        <p:spPr/>
        <p:txBody>
          <a:bodyPr>
            <a:normAutofit fontScale="92500" lnSpcReduction="20000"/>
          </a:bodyPr>
          <a:lstStyle/>
          <a:p>
            <a:pPr algn="r" rtl="1"/>
            <a:r>
              <a:rPr lang="fa-IR" sz="3200" dirty="0" smtClean="0">
                <a:latin typeface="Dubai-Regular"/>
                <a:cs typeface="2  Mitra" panose="00000400000000000000" pitchFamily="2" charset="-78"/>
              </a:rPr>
              <a:t>در </a:t>
            </a:r>
            <a:r>
              <a:rPr lang="fa-IR" sz="3200" dirty="0">
                <a:latin typeface="Dubai-Regular"/>
                <a:cs typeface="2  Mitra" panose="00000400000000000000" pitchFamily="2" charset="-78"/>
              </a:rPr>
              <a:t>سال 1398 نرخ زاد و ولد با 14.5 تولد به ازای هر هزار نفر جمعیت به کمترین حد خود در طی 50 سال گذشته رسید و نرخ رشد جمعیت ایران برای نخستین بار در تاریخ کشورمان در این سال به کمتر از یک درصد کاهش یافت . سقط همچون سایرعلل کاهش رشد جمعیت در کشور نقش بسزایی در کاهش </a:t>
            </a:r>
            <a:r>
              <a:rPr lang="fa-IR" sz="3200" dirty="0" smtClean="0">
                <a:latin typeface="Dubai-Regular"/>
                <a:cs typeface="2  Mitra" panose="00000400000000000000" pitchFamily="2" charset="-78"/>
              </a:rPr>
              <a:t>نرخ  زاد و ولد در طی این مدت زمانی داشته </a:t>
            </a:r>
            <a:r>
              <a:rPr lang="fa-IR" sz="3200" dirty="0">
                <a:latin typeface="Dubai-Regular"/>
                <a:cs typeface="2  Mitra" panose="00000400000000000000" pitchFamily="2" charset="-78"/>
              </a:rPr>
              <a:t>است.</a:t>
            </a:r>
          </a:p>
          <a:p>
            <a:pPr marL="0" indent="0" algn="r" rtl="1">
              <a:buNone/>
            </a:pPr>
            <a:endParaRPr lang="fa-IR" sz="3200" dirty="0" smtClean="0">
              <a:latin typeface="Dubai-Regular"/>
            </a:endParaRPr>
          </a:p>
          <a:p>
            <a:pPr lvl="0" algn="just" rtl="1"/>
            <a:r>
              <a:rPr lang="fa-IR" sz="3200" dirty="0">
                <a:solidFill>
                  <a:prstClr val="black"/>
                </a:solidFill>
                <a:latin typeface="Dubai-Regular"/>
                <a:cs typeface="2  Mitra" panose="00000400000000000000" pitchFamily="2" charset="-78"/>
              </a:rPr>
              <a:t>با توجه به ضریب جمعیتی، سقط فرزند سالم توسط والدین در کشور روزانه 1000 نفر و در سطح خراسان رضوی روزانه 80 نفر می باشد</a:t>
            </a:r>
            <a:r>
              <a:rPr lang="fa-IR" sz="3200" dirty="0" smtClean="0">
                <a:solidFill>
                  <a:prstClr val="black"/>
                </a:solidFill>
                <a:latin typeface="Dubai-Regular"/>
                <a:cs typeface="2  Mitra" panose="00000400000000000000" pitchFamily="2" charset="-78"/>
              </a:rPr>
              <a:t>!</a:t>
            </a:r>
            <a:endParaRPr lang="fa-IR" sz="3200" dirty="0" smtClean="0">
              <a:latin typeface="Dubai-Regular"/>
              <a:cs typeface="2  Mitra" panose="00000400000000000000" pitchFamily="2" charset="-78"/>
            </a:endParaRPr>
          </a:p>
          <a:p>
            <a:pPr marL="0" indent="0" algn="just" rtl="1">
              <a:buNone/>
            </a:pPr>
            <a:endParaRPr lang="fa-IR" sz="3200" dirty="0" smtClean="0">
              <a:latin typeface="Dubai-Regular"/>
              <a:cs typeface="2  Mitra" panose="00000400000000000000" pitchFamily="2" charset="-78"/>
            </a:endParaRPr>
          </a:p>
          <a:p>
            <a:pPr algn="just" rtl="1"/>
            <a:r>
              <a:rPr lang="fa-IR" sz="3200" dirty="0">
                <a:latin typeface="Dubai-Regular"/>
                <a:cs typeface="2  Mitra" panose="00000400000000000000" pitchFamily="2" charset="-78"/>
              </a:rPr>
              <a:t>آمار سقط جنین در ایران رو افزایش است به طوری که طبق آمار ارائه شده از سوی شورای عالی </a:t>
            </a:r>
            <a:r>
              <a:rPr lang="fa-IR" sz="3200" dirty="0" smtClean="0">
                <a:latin typeface="Dubai-Regular"/>
                <a:cs typeface="2  Mitra" panose="00000400000000000000" pitchFamily="2" charset="-78"/>
              </a:rPr>
              <a:t>انقلاب فرهنگی</a:t>
            </a:r>
            <a:r>
              <a:rPr lang="fa-IR" sz="3200" dirty="0">
                <a:latin typeface="Dubai-Regular"/>
                <a:cs typeface="2  Mitra" panose="00000400000000000000" pitchFamily="2" charset="-78"/>
              </a:rPr>
              <a:t>، مرکز پژوهش های مجلس و آمار رسمی وزارت بهداشت، درصد بالایی از سقط ها، مربوط به </a:t>
            </a:r>
            <a:r>
              <a:rPr lang="fa-IR" sz="3200" dirty="0" smtClean="0">
                <a:solidFill>
                  <a:srgbClr val="C00000"/>
                </a:solidFill>
                <a:latin typeface="Dubai-Regular"/>
                <a:cs typeface="2  Mitra" panose="00000400000000000000" pitchFamily="2" charset="-78"/>
              </a:rPr>
              <a:t>سقط جنین عمدی و </a:t>
            </a:r>
            <a:r>
              <a:rPr lang="fa-IR" sz="3200" dirty="0">
                <a:solidFill>
                  <a:srgbClr val="C00000"/>
                </a:solidFill>
                <a:latin typeface="Dubai-Regular"/>
                <a:cs typeface="2  Mitra" panose="00000400000000000000" pitchFamily="2" charset="-78"/>
              </a:rPr>
              <a:t>غیر </a:t>
            </a:r>
            <a:r>
              <a:rPr lang="fa-IR" sz="3200" dirty="0" smtClean="0">
                <a:solidFill>
                  <a:srgbClr val="C00000"/>
                </a:solidFill>
                <a:latin typeface="Dubai-Regular"/>
                <a:cs typeface="2  Mitra" panose="00000400000000000000" pitchFamily="2" charset="-78"/>
              </a:rPr>
              <a:t>قانونی یا سقط جنایی </a:t>
            </a:r>
            <a:r>
              <a:rPr lang="fa-IR" sz="3200" dirty="0" smtClean="0">
                <a:latin typeface="Dubai-Regular"/>
                <a:cs typeface="2  Mitra" panose="00000400000000000000" pitchFamily="2" charset="-78"/>
              </a:rPr>
              <a:t>می </a:t>
            </a:r>
            <a:r>
              <a:rPr lang="fa-IR" sz="3200" dirty="0">
                <a:latin typeface="Dubai-Regular"/>
                <a:cs typeface="2  Mitra" panose="00000400000000000000" pitchFamily="2" charset="-78"/>
              </a:rPr>
              <a:t>باشد </a:t>
            </a:r>
            <a:r>
              <a:rPr lang="fa-IR" dirty="0" smtClean="0">
                <a:latin typeface="Dubai-Regular"/>
              </a:rPr>
              <a:t>.</a:t>
            </a:r>
            <a:endParaRPr lang="en-US" dirty="0"/>
          </a:p>
        </p:txBody>
      </p:sp>
    </p:spTree>
    <p:extLst>
      <p:ext uri="{BB962C8B-B14F-4D97-AF65-F5344CB8AC3E}">
        <p14:creationId xmlns:p14="http://schemas.microsoft.com/office/powerpoint/2010/main" val="9571283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p:txBody>
          <a:bodyPr>
            <a:noAutofit/>
          </a:bodyPr>
          <a:lstStyle/>
          <a:p>
            <a:pPr algn="ctr">
              <a:lnSpc>
                <a:spcPct val="150000"/>
              </a:lnSpc>
            </a:pPr>
            <a:r>
              <a:rPr lang="fa-IR" sz="2400" dirty="0">
                <a:solidFill>
                  <a:srgbClr val="002060"/>
                </a:solidFill>
                <a:cs typeface="B Titr" pitchFamily="2" charset="-78"/>
              </a:rPr>
              <a:t>شاخص سالخوردگي </a:t>
            </a:r>
            <a:r>
              <a:rPr lang="fa-IR" sz="2400" dirty="0" smtClean="0">
                <a:solidFill>
                  <a:srgbClr val="002060"/>
                </a:solidFill>
                <a:cs typeface="B Titr" pitchFamily="2" charset="-78"/>
              </a:rPr>
              <a:t>شهرستان- 1398_1389</a:t>
            </a:r>
            <a:r>
              <a:rPr lang="fa-IR" sz="2400" dirty="0">
                <a:solidFill>
                  <a:srgbClr val="002060"/>
                </a:solidFill>
                <a:cs typeface="B Titr" pitchFamily="2" charset="-78"/>
              </a:rPr>
              <a:t/>
            </a:r>
            <a:br>
              <a:rPr lang="fa-IR" sz="2400" dirty="0">
                <a:solidFill>
                  <a:srgbClr val="002060"/>
                </a:solidFill>
                <a:cs typeface="B Titr" pitchFamily="2" charset="-78"/>
              </a:rPr>
            </a:br>
            <a:r>
              <a:rPr lang="fa-IR" sz="1800" dirty="0">
                <a:solidFill>
                  <a:srgbClr val="002060"/>
                </a:solidFill>
                <a:cs typeface="B Titr" pitchFamily="2" charset="-78"/>
              </a:rPr>
              <a:t>(نسبت افراد بالاي 65 سال به افراد کمتر از 15 سال)</a:t>
            </a:r>
            <a:endParaRPr lang="fa-IR" sz="2400" dirty="0">
              <a:solidFill>
                <a:srgbClr val="002060"/>
              </a:solidFill>
              <a:cs typeface="B Titr" pitchFamily="2" charset="-78"/>
            </a:endParaRPr>
          </a:p>
        </p:txBody>
      </p:sp>
      <p:graphicFrame>
        <p:nvGraphicFramePr>
          <p:cNvPr id="7" name="Content Placeholder 6"/>
          <p:cNvGraphicFramePr>
            <a:graphicFrameLocks noGrp="1"/>
          </p:cNvGraphicFramePr>
          <p:nvPr>
            <p:ph idx="1"/>
            <p:extLst/>
          </p:nvPr>
        </p:nvGraphicFramePr>
        <p:xfrm>
          <a:off x="1199456" y="2924944"/>
          <a:ext cx="4968552" cy="31283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nvPr>
        </p:nvGraphicFramePr>
        <p:xfrm>
          <a:off x="6528048" y="3310111"/>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171512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0784" y="-27384"/>
            <a:ext cx="14329592"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63352" y="3284984"/>
            <a:ext cx="11737304" cy="3168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000" b="1" dirty="0" smtClean="0">
                <a:solidFill>
                  <a:schemeClr val="accent2">
                    <a:lumMod val="60000"/>
                    <a:lumOff val="40000"/>
                  </a:schemeClr>
                </a:solidFill>
                <a:cs typeface="B Nazanin" panose="00000400000000000000" pitchFamily="2" charset="-78"/>
              </a:rPr>
              <a:t>روند سالمندی</a:t>
            </a:r>
            <a:endParaRPr lang="en-US" sz="4000" b="1" dirty="0">
              <a:solidFill>
                <a:schemeClr val="accent2">
                  <a:lumMod val="60000"/>
                  <a:lumOff val="40000"/>
                </a:schemeClr>
              </a:solidFill>
              <a:cs typeface="B Nazanin" panose="00000400000000000000" pitchFamily="2" charset="-78"/>
            </a:endParaRPr>
          </a:p>
        </p:txBody>
      </p:sp>
    </p:spTree>
    <p:extLst>
      <p:ext uri="{BB962C8B-B14F-4D97-AF65-F5344CB8AC3E}">
        <p14:creationId xmlns:p14="http://schemas.microsoft.com/office/powerpoint/2010/main" val="358735205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760" y="0"/>
            <a:ext cx="1404156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3500960"/>
      </p:ext>
    </p:extLst>
  </p:cSld>
  <p:clrMapOvr>
    <a:masterClrMapping/>
  </p:clrMapOvr>
  <mc:AlternateContent xmlns:mc="http://schemas.openxmlformats.org/markup-compatibility/2006" xmlns:p14="http://schemas.microsoft.com/office/powerpoint/2010/main">
    <mc:Choice Requires="p14">
      <p:transition spd="slow" p14:dur="3500">
        <p14:window dir="vert"/>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08112"/>
          </a:xfrm>
        </p:spPr>
        <p:txBody>
          <a:bodyPr/>
          <a:lstStyle/>
          <a:p>
            <a:pPr algn="ctr"/>
            <a:endParaRPr lang="en-US" dirty="0"/>
          </a:p>
        </p:txBody>
      </p:sp>
      <p:sp>
        <p:nvSpPr>
          <p:cNvPr id="3" name="Content Placeholder 2"/>
          <p:cNvSpPr>
            <a:spLocks noGrp="1"/>
          </p:cNvSpPr>
          <p:nvPr>
            <p:ph idx="1"/>
          </p:nvPr>
        </p:nvSpPr>
        <p:spPr>
          <a:xfrm>
            <a:off x="838200" y="1556792"/>
            <a:ext cx="10515600" cy="4620171"/>
          </a:xfrm>
        </p:spPr>
        <p:txBody>
          <a:bodyPr>
            <a:normAutofit fontScale="92500" lnSpcReduction="20000"/>
          </a:bodyPr>
          <a:lstStyle/>
          <a:p>
            <a:pPr algn="r" rtl="1"/>
            <a:endParaRPr lang="fa-IR" dirty="0" smtClean="0">
              <a:cs typeface="B Nazanin" panose="00000400000000000000" pitchFamily="2" charset="-78"/>
            </a:endParaRPr>
          </a:p>
          <a:p>
            <a:pPr algn="r" rtl="1"/>
            <a:r>
              <a:rPr lang="fa-IR" dirty="0" smtClean="0">
                <a:cs typeface="B Nazanin" panose="00000400000000000000" pitchFamily="2" charset="-78"/>
              </a:rPr>
              <a:t>در </a:t>
            </a:r>
            <a:r>
              <a:rPr lang="fa-IR" dirty="0">
                <a:cs typeface="B Nazanin" panose="00000400000000000000" pitchFamily="2" charset="-78"/>
              </a:rPr>
              <a:t>گزارش </a:t>
            </a:r>
            <a:r>
              <a:rPr lang="fa-IR" dirty="0" smtClean="0">
                <a:cs typeface="B Nazanin" panose="00000400000000000000" pitchFamily="2" charset="-78"/>
              </a:rPr>
              <a:t> سازمان ملل سال </a:t>
            </a:r>
            <a:r>
              <a:rPr lang="fa-IR" dirty="0">
                <a:cs typeface="B Nazanin" panose="00000400000000000000" pitchFamily="2" charset="-78"/>
              </a:rPr>
              <a:t>2019 آمده است که متوسط امید به زندگی در ایران برابر با 76.35 سال است در حالی که متوسط امید به زندگی مردان 75.26 سال و متوسط این شاخص برای زنان برابر با 77.56 سال </a:t>
            </a:r>
            <a:r>
              <a:rPr lang="fa-IR" dirty="0" smtClean="0">
                <a:cs typeface="B Nazanin" panose="00000400000000000000" pitchFamily="2" charset="-78"/>
              </a:rPr>
              <a:t>است. </a:t>
            </a:r>
            <a:r>
              <a:rPr lang="fa-IR" dirty="0">
                <a:cs typeface="B Nazanin" panose="00000400000000000000" pitchFamily="2" charset="-78"/>
              </a:rPr>
              <a:t>ایران از نظر شاخص امید به زندگی وضعیتی شبیه کشورهای آرژانتین، پرو، تونس و مراکش دارد</a:t>
            </a:r>
            <a:r>
              <a:rPr lang="fa-IR" dirty="0" smtClean="0">
                <a:cs typeface="B Nazanin" panose="00000400000000000000" pitchFamily="2" charset="-78"/>
              </a:rPr>
              <a:t>.</a:t>
            </a:r>
          </a:p>
          <a:p>
            <a:pPr algn="r" rtl="1"/>
            <a:endParaRPr lang="fa-IR" dirty="0">
              <a:cs typeface="B Nazanin" panose="00000400000000000000" pitchFamily="2" charset="-78"/>
            </a:endParaRPr>
          </a:p>
          <a:p>
            <a:pPr algn="r" rtl="1"/>
            <a:r>
              <a:rPr lang="fa-IR" dirty="0">
                <a:cs typeface="B Nazanin" panose="00000400000000000000" pitchFamily="2" charset="-78"/>
              </a:rPr>
              <a:t>نکته مهم‌تر این‌که شاخص امید به زندگی در ایران بالاتر از متوسط جهانی است. در سال 2019 شاخص امید به زندگی در دنیا برابر با 72.28 سال بوده است که حدود سه سال کمتر از ایران است و شاخص امید به زندگی مردان 69.92 سال و در زنان 74.72 سال محاسبه شده است</a:t>
            </a:r>
            <a:r>
              <a:rPr lang="fa-IR" dirty="0" smtClean="0">
                <a:cs typeface="B Nazanin" panose="00000400000000000000" pitchFamily="2" charset="-78"/>
              </a:rPr>
              <a:t>.</a:t>
            </a:r>
          </a:p>
          <a:p>
            <a:pPr algn="just" rtl="1"/>
            <a:endParaRPr lang="fa-IR" dirty="0" smtClean="0">
              <a:cs typeface="B Nazanin" panose="00000400000000000000" pitchFamily="2" charset="-78"/>
            </a:endParaRPr>
          </a:p>
          <a:p>
            <a:pPr algn="just" rtl="1"/>
            <a:r>
              <a:rPr lang="fa-IR" dirty="0" smtClean="0">
                <a:cs typeface="B Nazanin" panose="00000400000000000000" pitchFamily="2" charset="-78"/>
              </a:rPr>
              <a:t>براساس اطلاعات بدست آمده در سال 1398 متوسط امید به زندگی در حوزه تحت پوشش دانشکده علوم پزشکی  نیشابور، 75.21 سال است در حالی که متوسط امید به زندگی در مردان 72.13 ومتوسط این شاخص در زنان 76.32سال است. که این مقدار در مقایسه با شاخص کشور 1.14 سال کمتر است.</a:t>
            </a:r>
          </a:p>
          <a:p>
            <a:pPr algn="r" rtl="1"/>
            <a:endParaRPr lang="fa-IR" dirty="0">
              <a:cs typeface="B Nazanin" panose="00000400000000000000" pitchFamily="2" charset="-78"/>
            </a:endParaRPr>
          </a:p>
        </p:txBody>
      </p:sp>
      <p:sp>
        <p:nvSpPr>
          <p:cNvPr id="4" name="Rounded Rectangle 3"/>
          <p:cNvSpPr/>
          <p:nvPr/>
        </p:nvSpPr>
        <p:spPr>
          <a:xfrm>
            <a:off x="1919536" y="365125"/>
            <a:ext cx="7992888"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t>شاخص امید به زندگی</a:t>
            </a:r>
            <a:endParaRPr lang="en-US" sz="3600" dirty="0">
              <a:ln>
                <a:solidFill>
                  <a:schemeClr val="tx1">
                    <a:lumMod val="75000"/>
                    <a:lumOff val="25000"/>
                  </a:schemeClr>
                </a:solidFill>
              </a:ln>
            </a:endParaRPr>
          </a:p>
        </p:txBody>
      </p:sp>
    </p:spTree>
    <p:extLst>
      <p:ext uri="{BB962C8B-B14F-4D97-AF65-F5344CB8AC3E}">
        <p14:creationId xmlns:p14="http://schemas.microsoft.com/office/powerpoint/2010/main" val="22236580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838200" y="3140968"/>
            <a:ext cx="10515600" cy="595263"/>
          </a:xfrm>
        </p:spPr>
        <p:txBody>
          <a:bodyPr>
            <a:noAutofit/>
          </a:bodyPr>
          <a:lstStyle/>
          <a:p>
            <a:pPr marL="0" indent="0" algn="ctr" rtl="1">
              <a:buNone/>
            </a:pPr>
            <a:r>
              <a:rPr lang="fa-IR" sz="3600" b="1" dirty="0" smtClean="0">
                <a:solidFill>
                  <a:srgbClr val="FF0000"/>
                </a:solidFill>
                <a:cs typeface="B Nazanin" panose="00000400000000000000" pitchFamily="2" charset="-78"/>
              </a:rPr>
              <a:t>سیاست های جمعیتی و اقدامات منطبق بر آن</a:t>
            </a:r>
            <a:endParaRPr lang="en-US" sz="36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36204978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24" y="188640"/>
            <a:ext cx="10515600" cy="471587"/>
          </a:xfrm>
        </p:spPr>
        <p:txBody>
          <a:bodyPr>
            <a:noAutofit/>
          </a:bodyPr>
          <a:lstStyle/>
          <a:p>
            <a:pPr algn="r" rtl="1"/>
            <a:r>
              <a:rPr lang="fa-IR" sz="2400" b="1" dirty="0" smtClean="0">
                <a:solidFill>
                  <a:srgbClr val="FF0000"/>
                </a:solidFill>
                <a:cs typeface="B Nazanin" panose="00000400000000000000" pitchFamily="2" charset="-78"/>
              </a:rPr>
              <a:t>اقدامات اصلی ذیل منطبق بر سیاست های جمعیت:</a:t>
            </a:r>
            <a:endParaRPr lang="en-US" sz="2400" b="1" dirty="0">
              <a:solidFill>
                <a:srgbClr val="FF0000"/>
              </a:solidFill>
              <a:cs typeface="B Nazanin" panose="00000400000000000000" pitchFamily="2" charset="-78"/>
            </a:endParaRPr>
          </a:p>
        </p:txBody>
      </p:sp>
      <p:sp>
        <p:nvSpPr>
          <p:cNvPr id="4" name="Content Placeholder 2"/>
          <p:cNvSpPr>
            <a:spLocks noGrp="1"/>
          </p:cNvSpPr>
          <p:nvPr>
            <p:ph idx="1"/>
          </p:nvPr>
        </p:nvSpPr>
        <p:spPr>
          <a:xfrm>
            <a:off x="838200" y="692696"/>
            <a:ext cx="10515600" cy="6048672"/>
          </a:xfrm>
        </p:spPr>
        <p:txBody>
          <a:bodyPr>
            <a:noAutofit/>
          </a:bodyPr>
          <a:lstStyle/>
          <a:p>
            <a:pPr marL="514350" indent="-514350" algn="just" rtl="1">
              <a:lnSpc>
                <a:spcPct val="160000"/>
              </a:lnSpc>
              <a:buFont typeface="+mj-lt"/>
              <a:buAutoNum type="arabicPeriod"/>
            </a:pPr>
            <a:r>
              <a:rPr lang="fa-IR" sz="1600" b="1" dirty="0" smtClean="0">
                <a:solidFill>
                  <a:srgbClr val="0070C0"/>
                </a:solidFill>
                <a:cs typeface="B Nazanin" pitchFamily="2" charset="-78"/>
              </a:rPr>
              <a:t> </a:t>
            </a:r>
            <a:r>
              <a:rPr lang="fa-IR" sz="1600" b="1" dirty="0">
                <a:solidFill>
                  <a:srgbClr val="0070C0"/>
                </a:solidFill>
                <a:cs typeface="B Nazanin" pitchFamily="2" charset="-78"/>
              </a:rPr>
              <a:t>افزایش نرخ باروری به بیش از سطح </a:t>
            </a:r>
            <a:r>
              <a:rPr lang="fa-IR" sz="1600" b="1" dirty="0" smtClean="0">
                <a:solidFill>
                  <a:srgbClr val="0070C0"/>
                </a:solidFill>
                <a:cs typeface="B Nazanin" pitchFamily="2" charset="-78"/>
              </a:rPr>
              <a:t>جانشینی</a:t>
            </a:r>
          </a:p>
          <a:p>
            <a:pPr marL="514350" indent="-514350" algn="just" rtl="1">
              <a:lnSpc>
                <a:spcPct val="160000"/>
              </a:lnSpc>
              <a:buFont typeface="+mj-lt"/>
              <a:buAutoNum type="arabicPeriod"/>
            </a:pPr>
            <a:r>
              <a:rPr lang="fa-IR" sz="1600" b="1" dirty="0" smtClean="0">
                <a:solidFill>
                  <a:srgbClr val="0070C0"/>
                </a:solidFill>
                <a:cs typeface="B Nazanin" pitchFamily="2" charset="-78"/>
              </a:rPr>
              <a:t> رفع موانع ازدواج</a:t>
            </a:r>
          </a:p>
          <a:p>
            <a:pPr marL="514350" indent="-514350" algn="just" rtl="1">
              <a:lnSpc>
                <a:spcPct val="160000"/>
              </a:lnSpc>
              <a:buFont typeface="+mj-lt"/>
              <a:buAutoNum type="arabicPeriod"/>
            </a:pPr>
            <a:r>
              <a:rPr lang="fa-IR" sz="1600" b="1" dirty="0" smtClean="0">
                <a:solidFill>
                  <a:srgbClr val="0070C0"/>
                </a:solidFill>
                <a:cs typeface="B Nazanin" pitchFamily="2" charset="-78"/>
              </a:rPr>
              <a:t> تحکیم خانواده</a:t>
            </a:r>
          </a:p>
          <a:p>
            <a:pPr marL="514350" indent="-514350" algn="just" rtl="1">
              <a:lnSpc>
                <a:spcPct val="160000"/>
              </a:lnSpc>
              <a:buFont typeface="+mj-lt"/>
              <a:buAutoNum type="arabicPeriod"/>
            </a:pPr>
            <a:r>
              <a:rPr lang="fa-IR" sz="1600" b="1" dirty="0" smtClean="0">
                <a:cs typeface="B Nazanin" pitchFamily="2" charset="-78"/>
              </a:rPr>
              <a:t> سبک زندگی اسلامی-ایرانی</a:t>
            </a:r>
          </a:p>
          <a:p>
            <a:pPr marL="514350" indent="-514350" algn="just" rtl="1">
              <a:lnSpc>
                <a:spcPct val="160000"/>
              </a:lnSpc>
              <a:buFont typeface="+mj-lt"/>
              <a:buAutoNum type="arabicPeriod"/>
            </a:pPr>
            <a:r>
              <a:rPr lang="fa-IR" sz="1600" b="1" dirty="0" smtClean="0">
                <a:solidFill>
                  <a:srgbClr val="0070C0"/>
                </a:solidFill>
                <a:cs typeface="B Nazanin" pitchFamily="2" charset="-78"/>
              </a:rPr>
              <a:t> ارتقای امید به زندگی</a:t>
            </a:r>
          </a:p>
          <a:p>
            <a:pPr marL="514350" indent="-514350" algn="just" rtl="1">
              <a:lnSpc>
                <a:spcPct val="160000"/>
              </a:lnSpc>
              <a:buFont typeface="+mj-lt"/>
              <a:buAutoNum type="arabicPeriod"/>
            </a:pPr>
            <a:r>
              <a:rPr lang="fa-IR" sz="1600" b="1" dirty="0" smtClean="0">
                <a:solidFill>
                  <a:srgbClr val="0070C0"/>
                </a:solidFill>
                <a:cs typeface="B Nazanin" pitchFamily="2" charset="-78"/>
              </a:rPr>
              <a:t> تکریم سالمندان</a:t>
            </a:r>
          </a:p>
          <a:p>
            <a:pPr marL="514350" indent="-514350" algn="just" rtl="1">
              <a:lnSpc>
                <a:spcPct val="160000"/>
              </a:lnSpc>
              <a:buFont typeface="+mj-lt"/>
              <a:buAutoNum type="arabicPeriod"/>
            </a:pPr>
            <a:r>
              <a:rPr lang="fa-IR" sz="1600" b="1" dirty="0" smtClean="0">
                <a:solidFill>
                  <a:srgbClr val="0070C0"/>
                </a:solidFill>
                <a:cs typeface="B Nazanin" pitchFamily="2" charset="-78"/>
              </a:rPr>
              <a:t> توانمندسازی جمعیتِ در سن کار</a:t>
            </a:r>
          </a:p>
          <a:p>
            <a:pPr marL="514350" indent="-514350" algn="just" rtl="1">
              <a:lnSpc>
                <a:spcPct val="160000"/>
              </a:lnSpc>
              <a:buFont typeface="+mj-lt"/>
              <a:buAutoNum type="arabicPeriod"/>
            </a:pPr>
            <a:r>
              <a:rPr lang="fa-IR" sz="1600" b="1" dirty="0" smtClean="0">
                <a:cs typeface="B Nazanin" pitchFamily="2" charset="-78"/>
              </a:rPr>
              <a:t> بازتوزیع فضایی و جغرافیایی جمعیت</a:t>
            </a:r>
          </a:p>
          <a:p>
            <a:pPr marL="514350" indent="-514350" algn="just" rtl="1">
              <a:lnSpc>
                <a:spcPct val="160000"/>
              </a:lnSpc>
              <a:buFont typeface="+mj-lt"/>
              <a:buAutoNum type="arabicPeriod"/>
            </a:pPr>
            <a:r>
              <a:rPr lang="fa-IR" sz="1600" b="1" dirty="0" smtClean="0">
                <a:cs typeface="B Nazanin" pitchFamily="2" charset="-78"/>
              </a:rPr>
              <a:t> حفظ و جذب جمعیت در روستاها و مناطق مرزی</a:t>
            </a:r>
          </a:p>
          <a:p>
            <a:pPr marL="514350" indent="-514350" algn="just" rtl="1">
              <a:lnSpc>
                <a:spcPct val="160000"/>
              </a:lnSpc>
              <a:buFont typeface="+mj-lt"/>
              <a:buAutoNum type="arabicPeriod"/>
            </a:pPr>
            <a:r>
              <a:rPr lang="fa-IR" sz="1600" b="1" dirty="0" smtClean="0">
                <a:cs typeface="B Nazanin" pitchFamily="2" charset="-78"/>
              </a:rPr>
              <a:t> مدیریت مهاجرت</a:t>
            </a:r>
          </a:p>
          <a:p>
            <a:pPr marL="514350" indent="-514350" algn="just" rtl="1">
              <a:lnSpc>
                <a:spcPct val="160000"/>
              </a:lnSpc>
              <a:buFont typeface="+mj-lt"/>
              <a:buAutoNum type="arabicPeriod"/>
            </a:pPr>
            <a:r>
              <a:rPr lang="fa-IR" sz="1600" b="1" dirty="0" smtClean="0">
                <a:cs typeface="B Nazanin" pitchFamily="2" charset="-78"/>
              </a:rPr>
              <a:t> </a:t>
            </a:r>
            <a:r>
              <a:rPr lang="fa-IR" sz="1600" b="1" dirty="0" smtClean="0">
                <a:solidFill>
                  <a:srgbClr val="0070C0"/>
                </a:solidFill>
                <a:cs typeface="B Nazanin" pitchFamily="2" charset="-78"/>
              </a:rPr>
              <a:t>رصد مستمر سیاست‌های جمعیتی در ابعاد کمّی و کیفی</a:t>
            </a:r>
            <a:endParaRPr lang="fa-IR" sz="1800" b="1" dirty="0">
              <a:solidFill>
                <a:srgbClr val="0070C0"/>
              </a:solidFill>
              <a:cs typeface="B Nazanin" pitchFamily="2" charset="-78"/>
            </a:endParaRPr>
          </a:p>
        </p:txBody>
      </p:sp>
    </p:spTree>
    <p:extLst>
      <p:ext uri="{BB962C8B-B14F-4D97-AF65-F5344CB8AC3E}">
        <p14:creationId xmlns:p14="http://schemas.microsoft.com/office/powerpoint/2010/main" val="2571329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400" y="260648"/>
            <a:ext cx="11377264" cy="687611"/>
          </a:xfrm>
        </p:spPr>
        <p:txBody>
          <a:bodyPr>
            <a:noAutofit/>
          </a:bodyPr>
          <a:lstStyle/>
          <a:p>
            <a:pPr algn="ctr" rtl="1"/>
            <a:r>
              <a:rPr lang="fa-IR" sz="2800" b="1" dirty="0" smtClean="0">
                <a:solidFill>
                  <a:srgbClr val="C00000"/>
                </a:solidFill>
                <a:cs typeface="B Nazanin" panose="00000400000000000000" pitchFamily="2" charset="-78"/>
              </a:rPr>
              <a:t>اقدامات لازم حوزه بهداشت برای افزایش شاخص جایگزینی جمعیت </a:t>
            </a:r>
            <a:r>
              <a:rPr lang="en-US" sz="2800" b="1" dirty="0" smtClean="0">
                <a:solidFill>
                  <a:srgbClr val="C00000"/>
                </a:solidFill>
                <a:cs typeface="B Nazanin" panose="00000400000000000000" pitchFamily="2" charset="-78"/>
              </a:rPr>
              <a:t>:</a:t>
            </a:r>
            <a:r>
              <a:rPr lang="fa-IR" sz="2800" b="1" dirty="0" smtClean="0">
                <a:solidFill>
                  <a:srgbClr val="C00000"/>
                </a:solidFill>
                <a:cs typeface="B Nazanin" panose="00000400000000000000" pitchFamily="2" charset="-78"/>
              </a:rPr>
              <a:t>برنامه مراقبت</a:t>
            </a:r>
            <a:r>
              <a:rPr lang="fa-IR" sz="2800" b="1" dirty="0">
                <a:solidFill>
                  <a:srgbClr val="C00000"/>
                </a:solidFill>
                <a:cs typeface="B Nazanin" panose="00000400000000000000" pitchFamily="2" charset="-78"/>
              </a:rPr>
              <a:t> </a:t>
            </a:r>
            <a:r>
              <a:rPr lang="fa-IR" sz="2800" b="1" dirty="0" err="1" smtClean="0">
                <a:solidFill>
                  <a:srgbClr val="C00000"/>
                </a:solidFill>
                <a:cs typeface="B Nazanin" panose="00000400000000000000" pitchFamily="2" charset="-78"/>
              </a:rPr>
              <a:t>ازجمعیت</a:t>
            </a:r>
            <a:r>
              <a:rPr lang="fa-IR" sz="2800" b="1" dirty="0" smtClean="0">
                <a:solidFill>
                  <a:srgbClr val="C00000"/>
                </a:solidFill>
                <a:cs typeface="B Nazanin" panose="00000400000000000000" pitchFamily="2" charset="-78"/>
              </a:rPr>
              <a:t/>
            </a:r>
            <a:br>
              <a:rPr lang="fa-IR" sz="2800" b="1" dirty="0" smtClean="0">
                <a:solidFill>
                  <a:srgbClr val="C00000"/>
                </a:solidFill>
                <a:cs typeface="B Nazanin" panose="00000400000000000000" pitchFamily="2" charset="-78"/>
              </a:rPr>
            </a:br>
            <a:r>
              <a:rPr lang="fa-IR" sz="2800" b="1" dirty="0" smtClean="0">
                <a:solidFill>
                  <a:srgbClr val="C00000"/>
                </a:solidFill>
                <a:cs typeface="B Nazanin" panose="00000400000000000000" pitchFamily="2" charset="-78"/>
              </a:rPr>
              <a:t> </a:t>
            </a:r>
            <a:r>
              <a:rPr lang="fa-IR" sz="1600" b="1" dirty="0" smtClean="0">
                <a:cs typeface="B Nazanin" panose="00000400000000000000" pitchFamily="2" charset="-78"/>
              </a:rPr>
              <a:t>ارائه شده به مقام محترم وزارت در تاریخ98/8/22</a:t>
            </a:r>
            <a:endParaRPr lang="en-US" sz="1600" b="1" dirty="0">
              <a:cs typeface="B Nazanin" panose="00000400000000000000" pitchFamily="2" charset="-78"/>
            </a:endParaRPr>
          </a:p>
        </p:txBody>
      </p:sp>
      <p:sp>
        <p:nvSpPr>
          <p:cNvPr id="3" name="Content Placeholder 2"/>
          <p:cNvSpPr>
            <a:spLocks noGrp="1"/>
          </p:cNvSpPr>
          <p:nvPr>
            <p:ph idx="1"/>
          </p:nvPr>
        </p:nvSpPr>
        <p:spPr>
          <a:xfrm>
            <a:off x="0" y="1124744"/>
            <a:ext cx="12072664" cy="5733256"/>
          </a:xfrm>
        </p:spPr>
        <p:txBody>
          <a:bodyPr>
            <a:normAutofit/>
          </a:bodyPr>
          <a:lstStyle/>
          <a:p>
            <a:pPr marL="274320" lvl="0" indent="-274320" algn="r" rtl="1">
              <a:lnSpc>
                <a:spcPct val="110000"/>
              </a:lnSpc>
            </a:pPr>
            <a:r>
              <a:rPr lang="ar-SA" sz="2200" b="1" dirty="0">
                <a:cs typeface="B Nazanin" panose="00000400000000000000" pitchFamily="2" charset="-78"/>
              </a:rPr>
              <a:t>بازنگری و ارتقای بخشنامه های قبلی و تدوین و ابلاغ بخشنامه های جدید</a:t>
            </a:r>
            <a:endParaRPr lang="en-US" sz="2200" b="1" dirty="0">
              <a:cs typeface="B Nazanin" panose="00000400000000000000" pitchFamily="2" charset="-78"/>
            </a:endParaRPr>
          </a:p>
          <a:p>
            <a:pPr marL="274320" lvl="0" indent="-274320" algn="r" rtl="1">
              <a:lnSpc>
                <a:spcPct val="110000"/>
              </a:lnSpc>
            </a:pPr>
            <a:r>
              <a:rPr lang="ar-SA" sz="2200" b="1" dirty="0">
                <a:cs typeface="B Nazanin" panose="00000400000000000000" pitchFamily="2" charset="-78"/>
              </a:rPr>
              <a:t> اجرای اقدامات تشویقی</a:t>
            </a:r>
            <a:endParaRPr lang="en-US" sz="2200" b="1" dirty="0">
              <a:cs typeface="B Nazanin" panose="00000400000000000000" pitchFamily="2" charset="-78"/>
            </a:endParaRPr>
          </a:p>
          <a:p>
            <a:pPr marL="274320" lvl="0" indent="-274320" algn="r" rtl="1">
              <a:lnSpc>
                <a:spcPct val="110000"/>
              </a:lnSpc>
            </a:pPr>
            <a:r>
              <a:rPr lang="ar-SA" sz="2200" b="1" dirty="0">
                <a:cs typeface="B Nazanin" panose="00000400000000000000" pitchFamily="2" charset="-78"/>
              </a:rPr>
              <a:t>آمایش جمعیتی/ اجتماعی تا سطح شهرستان- پایش و ارزشیابی</a:t>
            </a:r>
            <a:endParaRPr lang="en-US" sz="2200" b="1" dirty="0">
              <a:cs typeface="B Nazanin" panose="00000400000000000000" pitchFamily="2" charset="-78"/>
            </a:endParaRPr>
          </a:p>
          <a:p>
            <a:pPr marL="274320" lvl="0" indent="-274320" algn="r" rtl="1">
              <a:lnSpc>
                <a:spcPct val="110000"/>
              </a:lnSpc>
            </a:pPr>
            <a:r>
              <a:rPr lang="ar-SA" sz="2200" b="1" dirty="0">
                <a:cs typeface="B Nazanin" panose="00000400000000000000" pitchFamily="2" charset="-78"/>
              </a:rPr>
              <a:t>بازنگریِ دستور عمل "مراقبت بارداری در شرایط خاص پزشکی"</a:t>
            </a:r>
            <a:endParaRPr lang="en-US" sz="2200" b="1" dirty="0">
              <a:cs typeface="B Nazanin" panose="00000400000000000000" pitchFamily="2" charset="-78"/>
            </a:endParaRPr>
          </a:p>
          <a:p>
            <a:pPr marL="274320" indent="-274320" algn="r" rtl="1">
              <a:lnSpc>
                <a:spcPct val="110000"/>
              </a:lnSpc>
            </a:pPr>
            <a:r>
              <a:rPr lang="ar-SA" sz="2200" b="1" dirty="0">
                <a:cs typeface="B Nazanin" panose="00000400000000000000" pitchFamily="2" charset="-78"/>
              </a:rPr>
              <a:t>مشاوره و توسعه فرزند آوری و فرزندپروری(کاهش فاصله- کاهش تک فرزندی- نزدیک شدن بعد خانوار به بیش از 4)</a:t>
            </a:r>
            <a:endParaRPr lang="en-US" sz="2200" b="1" dirty="0">
              <a:cs typeface="B Nazanin" panose="00000400000000000000" pitchFamily="2" charset="-78"/>
            </a:endParaRPr>
          </a:p>
          <a:p>
            <a:pPr marL="274320" lvl="0" indent="-274320" algn="r" rtl="1">
              <a:lnSpc>
                <a:spcPct val="110000"/>
              </a:lnSpc>
            </a:pPr>
            <a:r>
              <a:rPr lang="ar-SA" sz="2200" b="1" dirty="0" smtClean="0">
                <a:cs typeface="B Nazanin" panose="00000400000000000000" pitchFamily="2" charset="-78"/>
              </a:rPr>
              <a:t>آموزش </a:t>
            </a:r>
            <a:r>
              <a:rPr lang="ar-SA" sz="2200" b="1" dirty="0">
                <a:cs typeface="B Nazanin" panose="00000400000000000000" pitchFamily="2" charset="-78"/>
              </a:rPr>
              <a:t>های هنگام ازدواج و تداوم تا 5 سال بعد</a:t>
            </a:r>
            <a:endParaRPr lang="en-US" sz="2200" b="1" dirty="0">
              <a:cs typeface="B Nazanin" panose="00000400000000000000" pitchFamily="2" charset="-78"/>
            </a:endParaRPr>
          </a:p>
          <a:p>
            <a:pPr marL="274320" lvl="0" indent="-274320" algn="r" rtl="1">
              <a:lnSpc>
                <a:spcPct val="110000"/>
              </a:lnSpc>
            </a:pPr>
            <a:r>
              <a:rPr lang="ar-SA" sz="2200" b="1" dirty="0">
                <a:cs typeface="B Nazanin" panose="00000400000000000000" pitchFamily="2" charset="-78"/>
              </a:rPr>
              <a:t>اجرای برنامه ملی پیشگیری و مدیریت سقط</a:t>
            </a:r>
            <a:endParaRPr lang="en-US" sz="2200" b="1" dirty="0">
              <a:cs typeface="B Nazanin" panose="00000400000000000000" pitchFamily="2" charset="-78"/>
            </a:endParaRPr>
          </a:p>
          <a:p>
            <a:pPr marL="274320" lvl="0" indent="-274320" algn="r" rtl="1">
              <a:lnSpc>
                <a:spcPct val="110000"/>
              </a:lnSpc>
            </a:pPr>
            <a:r>
              <a:rPr lang="ar-SA" sz="2200" b="1" dirty="0">
                <a:cs typeface="B Nazanin" panose="00000400000000000000" pitchFamily="2" charset="-78"/>
              </a:rPr>
              <a:t>اجرای برنامه ملی پیشگیری و مدیریت ناباروری</a:t>
            </a:r>
            <a:endParaRPr lang="en-US" sz="2200" b="1" dirty="0">
              <a:cs typeface="B Nazanin" panose="00000400000000000000" pitchFamily="2" charset="-78"/>
            </a:endParaRPr>
          </a:p>
          <a:p>
            <a:pPr marL="274320" lvl="0" indent="-274320" algn="r" rtl="1">
              <a:lnSpc>
                <a:spcPct val="110000"/>
              </a:lnSpc>
            </a:pPr>
            <a:r>
              <a:rPr lang="ar-SA" sz="2200" b="1" dirty="0">
                <a:cs typeface="B Nazanin" panose="00000400000000000000" pitchFamily="2" charset="-78"/>
              </a:rPr>
              <a:t> ارتقای سطح دانش، نگرش و عملکرد مدیران ارشد، میانی،  پایه و ارائه دهندگان خدمت</a:t>
            </a:r>
            <a:endParaRPr lang="en-US" sz="2200" b="1" dirty="0">
              <a:cs typeface="B Nazanin" panose="00000400000000000000" pitchFamily="2" charset="-78"/>
            </a:endParaRPr>
          </a:p>
          <a:p>
            <a:pPr marL="274320" lvl="0" indent="-274320" algn="r" rtl="1">
              <a:lnSpc>
                <a:spcPct val="110000"/>
              </a:lnSpc>
            </a:pPr>
            <a:r>
              <a:rPr lang="ar-SA" sz="2200" b="1" dirty="0" smtClean="0">
                <a:cs typeface="B Nazanin" panose="00000400000000000000" pitchFamily="2" charset="-78"/>
              </a:rPr>
              <a:t> </a:t>
            </a:r>
            <a:r>
              <a:rPr lang="ar-SA" sz="2200" b="1" dirty="0">
                <a:cs typeface="B Nazanin" panose="00000400000000000000" pitchFamily="2" charset="-78"/>
              </a:rPr>
              <a:t>اجرای برنامه ملی رشد و تکامل همه جانبه کودکان </a:t>
            </a:r>
            <a:endParaRPr lang="en-US" sz="2200" b="1" dirty="0">
              <a:cs typeface="B Nazanin" panose="00000400000000000000" pitchFamily="2" charset="-78"/>
            </a:endParaRPr>
          </a:p>
          <a:p>
            <a:pPr marL="274320" indent="-274320" algn="r" rtl="1">
              <a:lnSpc>
                <a:spcPct val="110000"/>
              </a:lnSpc>
              <a:buFontTx/>
              <a:buChar char="-"/>
            </a:pPr>
            <a:endParaRPr lang="en-US" sz="2200" b="1" dirty="0">
              <a:latin typeface="ذ دشظ"/>
              <a:cs typeface="B Nazanin" panose="00000400000000000000" pitchFamily="2" charset="-78"/>
            </a:endParaRPr>
          </a:p>
        </p:txBody>
      </p:sp>
    </p:spTree>
    <p:extLst>
      <p:ext uri="{BB962C8B-B14F-4D97-AF65-F5344CB8AC3E}">
        <p14:creationId xmlns:p14="http://schemas.microsoft.com/office/powerpoint/2010/main" val="41881564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0" end="0"/>
                                            </p:txEl>
                                          </p:spTgt>
                                        </p:tgtEl>
                                        <p:attrNameLst>
                                          <p:attrName>ppt_c</p:attrName>
                                        </p:attrNameLst>
                                      </p:cBhvr>
                                      <p:to>
                                        <a:schemeClr val="accent1"/>
                                      </p:to>
                                    </p:animClr>
                                  </p:subTnLst>
                                </p:cTn>
                              </p:par>
                            </p:childTnLst>
                          </p:cTn>
                        </p:par>
                        <p:par>
                          <p:cTn id="10" fill="hold">
                            <p:stCondLst>
                              <p:cond delay="2000"/>
                            </p:stCondLst>
                            <p:childTnLst>
                              <p:par>
                                <p:cTn id="11" presetID="47" presetClass="entr" presetSubtype="0" fill="hold" grpId="0" nodeType="afterEffect">
                                  <p:stCondLst>
                                    <p:cond delay="10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1" end="1"/>
                                            </p:txEl>
                                          </p:spTgt>
                                        </p:tgtEl>
                                        <p:attrNameLst>
                                          <p:attrName>ppt_c</p:attrName>
                                        </p:attrNameLst>
                                      </p:cBhvr>
                                      <p:to>
                                        <a:schemeClr val="accent1"/>
                                      </p:to>
                                    </p:animClr>
                                  </p:subTnLst>
                                </p:cTn>
                              </p:par>
                            </p:childTnLst>
                          </p:cTn>
                        </p:par>
                        <p:par>
                          <p:cTn id="16" fill="hold">
                            <p:stCondLst>
                              <p:cond delay="4000"/>
                            </p:stCondLst>
                            <p:childTnLst>
                              <p:par>
                                <p:cTn id="17" presetID="47" presetClass="entr" presetSubtype="0" fill="hold" grpId="0" nodeType="afterEffect">
                                  <p:stCondLst>
                                    <p:cond delay="10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2" end="2"/>
                                            </p:txEl>
                                          </p:spTgt>
                                        </p:tgtEl>
                                        <p:attrNameLst>
                                          <p:attrName>ppt_c</p:attrName>
                                        </p:attrNameLst>
                                      </p:cBhvr>
                                      <p:to>
                                        <a:schemeClr val="accent1"/>
                                      </p:to>
                                    </p:animClr>
                                  </p:subTnLst>
                                </p:cTn>
                              </p:par>
                            </p:childTnLst>
                          </p:cTn>
                        </p:par>
                        <p:par>
                          <p:cTn id="22" fill="hold">
                            <p:stCondLst>
                              <p:cond delay="6000"/>
                            </p:stCondLst>
                            <p:childTnLst>
                              <p:par>
                                <p:cTn id="23" presetID="47" presetClass="entr" presetSubtype="0" fill="hold" grpId="0" nodeType="afterEffect">
                                  <p:stCondLst>
                                    <p:cond delay="100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3" end="3"/>
                                            </p:txEl>
                                          </p:spTgt>
                                        </p:tgtEl>
                                        <p:attrNameLst>
                                          <p:attrName>ppt_c</p:attrName>
                                        </p:attrNameLst>
                                      </p:cBhvr>
                                      <p:to>
                                        <a:schemeClr val="accent1"/>
                                      </p:to>
                                    </p:animClr>
                                  </p:subTnLst>
                                </p:cTn>
                              </p:par>
                            </p:childTnLst>
                          </p:cTn>
                        </p:par>
                        <p:par>
                          <p:cTn id="28" fill="hold">
                            <p:stCondLst>
                              <p:cond delay="8000"/>
                            </p:stCondLst>
                            <p:childTnLst>
                              <p:par>
                                <p:cTn id="29" presetID="47" presetClass="entr" presetSubtype="0" fill="hold" grpId="0" nodeType="afterEffect">
                                  <p:stCondLst>
                                    <p:cond delay="100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4" end="4"/>
                                            </p:txEl>
                                          </p:spTgt>
                                        </p:tgtEl>
                                        <p:attrNameLst>
                                          <p:attrName>ppt_c</p:attrName>
                                        </p:attrNameLst>
                                      </p:cBhvr>
                                      <p:to>
                                        <a:schemeClr val="accent1"/>
                                      </p:to>
                                    </p:animClr>
                                  </p:subTnLst>
                                </p:cTn>
                              </p:par>
                            </p:childTnLst>
                          </p:cTn>
                        </p:par>
                        <p:par>
                          <p:cTn id="34" fill="hold">
                            <p:stCondLst>
                              <p:cond delay="10000"/>
                            </p:stCondLst>
                            <p:childTnLst>
                              <p:par>
                                <p:cTn id="35" presetID="47" presetClass="entr" presetSubtype="0" fill="hold" grpId="0" nodeType="afterEffect">
                                  <p:stCondLst>
                                    <p:cond delay="100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5" end="5"/>
                                            </p:txEl>
                                          </p:spTgt>
                                        </p:tgtEl>
                                        <p:attrNameLst>
                                          <p:attrName>ppt_c</p:attrName>
                                        </p:attrNameLst>
                                      </p:cBhvr>
                                      <p:to>
                                        <a:schemeClr val="accent1"/>
                                      </p:to>
                                    </p:animClr>
                                  </p:subTnLst>
                                </p:cTn>
                              </p:par>
                            </p:childTnLst>
                          </p:cTn>
                        </p:par>
                        <p:par>
                          <p:cTn id="40" fill="hold">
                            <p:stCondLst>
                              <p:cond delay="12000"/>
                            </p:stCondLst>
                            <p:childTnLst>
                              <p:par>
                                <p:cTn id="41" presetID="47" presetClass="entr" presetSubtype="0" fill="hold" grpId="0" nodeType="afterEffect">
                                  <p:stCondLst>
                                    <p:cond delay="100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6" end="6"/>
                                            </p:txEl>
                                          </p:spTgt>
                                        </p:tgtEl>
                                        <p:attrNameLst>
                                          <p:attrName>ppt_c</p:attrName>
                                        </p:attrNameLst>
                                      </p:cBhvr>
                                      <p:to>
                                        <a:schemeClr val="accent1"/>
                                      </p:to>
                                    </p:animClr>
                                  </p:subTnLst>
                                </p:cTn>
                              </p:par>
                            </p:childTnLst>
                          </p:cTn>
                        </p:par>
                        <p:par>
                          <p:cTn id="46" fill="hold">
                            <p:stCondLst>
                              <p:cond delay="14000"/>
                            </p:stCondLst>
                            <p:childTnLst>
                              <p:par>
                                <p:cTn id="47" presetID="47" presetClass="entr" presetSubtype="0" fill="hold" grpId="0" nodeType="afterEffect">
                                  <p:stCondLst>
                                    <p:cond delay="100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7" end="7"/>
                                            </p:txEl>
                                          </p:spTgt>
                                        </p:tgtEl>
                                        <p:attrNameLst>
                                          <p:attrName>ppt_c</p:attrName>
                                        </p:attrNameLst>
                                      </p:cBhvr>
                                      <p:to>
                                        <a:schemeClr val="accent1"/>
                                      </p:to>
                                    </p:animClr>
                                  </p:subTnLst>
                                </p:cTn>
                              </p:par>
                            </p:childTnLst>
                          </p:cTn>
                        </p:par>
                        <p:par>
                          <p:cTn id="52" fill="hold">
                            <p:stCondLst>
                              <p:cond delay="16000"/>
                            </p:stCondLst>
                            <p:childTnLst>
                              <p:par>
                                <p:cTn id="53" presetID="47" presetClass="entr" presetSubtype="0" fill="hold" grpId="0" nodeType="afterEffect">
                                  <p:stCondLst>
                                    <p:cond delay="1000"/>
                                  </p:stCondLst>
                                  <p:childTnLst>
                                    <p:set>
                                      <p:cBhvr>
                                        <p:cTn id="54" dur="1" fill="hold">
                                          <p:stCondLst>
                                            <p:cond delay="0"/>
                                          </p:stCondLst>
                                        </p:cTn>
                                        <p:tgtEl>
                                          <p:spTgt spid="3">
                                            <p:txEl>
                                              <p:pRg st="8" end="8"/>
                                            </p:txEl>
                                          </p:spTgt>
                                        </p:tgtEl>
                                        <p:attrNameLst>
                                          <p:attrName>style.visibility</p:attrName>
                                        </p:attrNameLst>
                                      </p:cBhvr>
                                      <p:to>
                                        <p:strVal val="visible"/>
                                      </p:to>
                                    </p:set>
                                    <p:animEffect transition="in" filter="fade">
                                      <p:cBhvr>
                                        <p:cTn id="55" dur="1000"/>
                                        <p:tgtEl>
                                          <p:spTgt spid="3">
                                            <p:txEl>
                                              <p:pRg st="8" end="8"/>
                                            </p:txEl>
                                          </p:spTgt>
                                        </p:tgtEl>
                                      </p:cBhvr>
                                    </p:animEffect>
                                    <p:anim calcmode="lin" valueType="num">
                                      <p:cBhvr>
                                        <p:cTn id="5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8" end="8"/>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8" end="8"/>
                                            </p:txEl>
                                          </p:spTgt>
                                        </p:tgtEl>
                                        <p:attrNameLst>
                                          <p:attrName>ppt_c</p:attrName>
                                        </p:attrNameLst>
                                      </p:cBhvr>
                                      <p:to>
                                        <a:schemeClr val="accent1"/>
                                      </p:to>
                                    </p:animClr>
                                  </p:subTnLst>
                                </p:cTn>
                              </p:par>
                            </p:childTnLst>
                          </p:cTn>
                        </p:par>
                        <p:par>
                          <p:cTn id="58" fill="hold">
                            <p:stCondLst>
                              <p:cond delay="18000"/>
                            </p:stCondLst>
                            <p:childTnLst>
                              <p:par>
                                <p:cTn id="59" presetID="47" presetClass="entr" presetSubtype="0" fill="hold" grpId="0" nodeType="afterEffect">
                                  <p:stCondLst>
                                    <p:cond delay="100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1000"/>
                                        <p:tgtEl>
                                          <p:spTgt spid="3">
                                            <p:txEl>
                                              <p:pRg st="9" end="9"/>
                                            </p:txEl>
                                          </p:spTgt>
                                        </p:tgtEl>
                                      </p:cBhvr>
                                    </p:animEffect>
                                    <p:anim calcmode="lin" valueType="num">
                                      <p:cBhvr>
                                        <p:cTn id="6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9" end="9"/>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3">
                                            <p:txEl>
                                              <p:pRg st="9" end="9"/>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9456" y="116632"/>
            <a:ext cx="10515600" cy="759619"/>
          </a:xfrm>
        </p:spPr>
        <p:txBody>
          <a:bodyPr>
            <a:normAutofit/>
          </a:bodyPr>
          <a:lstStyle/>
          <a:p>
            <a:pPr algn="r" rtl="1"/>
            <a:r>
              <a:rPr lang="fa-IR" sz="3600" dirty="0" smtClean="0">
                <a:solidFill>
                  <a:srgbClr val="FF0000"/>
                </a:solidFill>
                <a:cs typeface="B Nazanin" panose="00000400000000000000" pitchFamily="2" charset="-78"/>
              </a:rPr>
              <a:t>سایر اقدامات لازم(عمدتا بین بخشی):</a:t>
            </a:r>
            <a:endParaRPr lang="en-US" sz="36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847288" y="876251"/>
            <a:ext cx="10515600" cy="6297165"/>
          </a:xfrm>
        </p:spPr>
        <p:txBody>
          <a:bodyPr>
            <a:normAutofit lnSpcReduction="10000"/>
          </a:bodyPr>
          <a:lstStyle/>
          <a:p>
            <a:pPr algn="r" rtl="1">
              <a:lnSpc>
                <a:spcPct val="150000"/>
              </a:lnSpc>
              <a:buFontTx/>
              <a:buChar char="-"/>
            </a:pPr>
            <a:r>
              <a:rPr lang="fa-IR" sz="2400" b="1" dirty="0">
                <a:solidFill>
                  <a:schemeClr val="accent1">
                    <a:lumMod val="50000"/>
                  </a:schemeClr>
                </a:solidFill>
                <a:latin typeface="ذ دشظ"/>
                <a:cs typeface="B Nazanin" panose="00000400000000000000" pitchFamily="2" charset="-78"/>
              </a:rPr>
              <a:t>توسعه و ترویج ازدواج </a:t>
            </a:r>
            <a:r>
              <a:rPr lang="fa-IR" sz="2400" b="1" dirty="0" smtClean="0">
                <a:solidFill>
                  <a:schemeClr val="accent1">
                    <a:lumMod val="50000"/>
                  </a:schemeClr>
                </a:solidFill>
                <a:latin typeface="ذ دشظ"/>
                <a:cs typeface="B Nazanin" panose="00000400000000000000" pitchFamily="2" charset="-78"/>
              </a:rPr>
              <a:t>سالم(حدود 10 میلیون جوان در انتظار ازدواج)</a:t>
            </a:r>
            <a:endParaRPr lang="fa-IR" sz="2400" b="1" dirty="0">
              <a:solidFill>
                <a:schemeClr val="accent1">
                  <a:lumMod val="50000"/>
                </a:schemeClr>
              </a:solidFill>
              <a:latin typeface="ذ دشظ"/>
              <a:cs typeface="B Nazanin" panose="00000400000000000000" pitchFamily="2" charset="-78"/>
            </a:endParaRPr>
          </a:p>
          <a:p>
            <a:pPr algn="r" rtl="1">
              <a:lnSpc>
                <a:spcPct val="150000"/>
              </a:lnSpc>
              <a:buFontTx/>
              <a:buChar char="-"/>
            </a:pPr>
            <a:r>
              <a:rPr lang="fa-IR" sz="2400" b="1" dirty="0">
                <a:solidFill>
                  <a:schemeClr val="accent1">
                    <a:lumMod val="50000"/>
                  </a:schemeClr>
                </a:solidFill>
                <a:latin typeface="ذ دشظ"/>
                <a:cs typeface="B Nazanin" panose="00000400000000000000" pitchFamily="2" charset="-78"/>
              </a:rPr>
              <a:t>تحکیم بنیان خانواده(کاهش طلاق</a:t>
            </a:r>
            <a:r>
              <a:rPr lang="fa-IR" sz="2400" b="1" dirty="0" smtClean="0">
                <a:solidFill>
                  <a:schemeClr val="accent1">
                    <a:lumMod val="50000"/>
                  </a:schemeClr>
                </a:solidFill>
                <a:latin typeface="ذ دشظ"/>
                <a:cs typeface="B Nazanin" panose="00000400000000000000" pitchFamily="2" charset="-78"/>
              </a:rPr>
              <a:t>)(فعلا افزایش 75 درصدی نسبت به سال 1389) </a:t>
            </a:r>
            <a:endParaRPr lang="fa-IR" sz="2400" b="1" dirty="0">
              <a:solidFill>
                <a:schemeClr val="accent1">
                  <a:lumMod val="50000"/>
                </a:schemeClr>
              </a:solidFill>
              <a:latin typeface="ذ دشظ"/>
              <a:cs typeface="B Nazanin" panose="00000400000000000000" pitchFamily="2" charset="-78"/>
            </a:endParaRPr>
          </a:p>
          <a:p>
            <a:pPr algn="r" rtl="1">
              <a:lnSpc>
                <a:spcPct val="150000"/>
              </a:lnSpc>
              <a:buFontTx/>
              <a:buChar char="-"/>
            </a:pPr>
            <a:r>
              <a:rPr lang="fa-IR" sz="2400" b="1" dirty="0">
                <a:solidFill>
                  <a:schemeClr val="accent1">
                    <a:lumMod val="50000"/>
                  </a:schemeClr>
                </a:solidFill>
                <a:latin typeface="ذ دشظ"/>
                <a:cs typeface="B Nazanin" panose="00000400000000000000" pitchFamily="2" charset="-78"/>
              </a:rPr>
              <a:t>افزایش فرزند </a:t>
            </a:r>
            <a:r>
              <a:rPr lang="fa-IR" sz="2400" b="1" dirty="0" smtClean="0">
                <a:solidFill>
                  <a:schemeClr val="accent1">
                    <a:lumMod val="50000"/>
                  </a:schemeClr>
                </a:solidFill>
                <a:latin typeface="ذ دشظ"/>
                <a:cs typeface="B Nazanin" panose="00000400000000000000" pitchFamily="2" charset="-78"/>
              </a:rPr>
              <a:t>آوری با مداخلاتی برای:</a:t>
            </a:r>
            <a:endParaRPr lang="fa-IR" sz="2400" b="1" dirty="0">
              <a:solidFill>
                <a:schemeClr val="accent1">
                  <a:lumMod val="50000"/>
                </a:schemeClr>
              </a:solidFill>
              <a:latin typeface="ذ دشظ"/>
              <a:cs typeface="B Nazanin" panose="00000400000000000000" pitchFamily="2" charset="-78"/>
            </a:endParaRPr>
          </a:p>
          <a:p>
            <a:pPr lvl="1" algn="r" rtl="1">
              <a:lnSpc>
                <a:spcPct val="150000"/>
              </a:lnSpc>
              <a:buFontTx/>
              <a:buChar char="-"/>
            </a:pPr>
            <a:r>
              <a:rPr lang="fa-IR" sz="2000" b="1" dirty="0">
                <a:solidFill>
                  <a:schemeClr val="accent1">
                    <a:lumMod val="75000"/>
                  </a:schemeClr>
                </a:solidFill>
                <a:latin typeface="ذ دشظ"/>
                <a:cs typeface="B Nazanin" panose="00000400000000000000" pitchFamily="2" charset="-78"/>
              </a:rPr>
              <a:t>کاهش سن </a:t>
            </a:r>
            <a:r>
              <a:rPr lang="fa-IR" sz="2000" b="1" dirty="0" smtClean="0">
                <a:solidFill>
                  <a:schemeClr val="accent1">
                    <a:lumMod val="75000"/>
                  </a:schemeClr>
                </a:solidFill>
                <a:latin typeface="ذ دشظ"/>
                <a:cs typeface="B Nazanin" panose="00000400000000000000" pitchFamily="2" charset="-78"/>
              </a:rPr>
              <a:t>ازدواج</a:t>
            </a:r>
            <a:r>
              <a:rPr lang="fa-IR" sz="2000" b="1" dirty="0">
                <a:solidFill>
                  <a:schemeClr val="accent1">
                    <a:lumMod val="75000"/>
                  </a:schemeClr>
                </a:solidFill>
                <a:latin typeface="ذ دشظ"/>
                <a:cs typeface="B Nazanin" panose="00000400000000000000" pitchFamily="2" charset="-78"/>
              </a:rPr>
              <a:t>(فعلا حدود </a:t>
            </a:r>
            <a:r>
              <a:rPr lang="fa-IR" sz="2000" b="1" dirty="0" smtClean="0">
                <a:solidFill>
                  <a:schemeClr val="accent1">
                    <a:lumMod val="75000"/>
                  </a:schemeClr>
                </a:solidFill>
                <a:latin typeface="ذ دشظ"/>
                <a:cs typeface="B Nazanin" panose="00000400000000000000" pitchFamily="2" charset="-78"/>
              </a:rPr>
              <a:t> 24.5  برای دختران و بیش از 29 برای پسران)</a:t>
            </a:r>
            <a:endParaRPr lang="fa-IR" sz="2000" b="1" dirty="0">
              <a:solidFill>
                <a:schemeClr val="accent1">
                  <a:lumMod val="75000"/>
                </a:schemeClr>
              </a:solidFill>
              <a:latin typeface="ذ دشظ"/>
              <a:cs typeface="B Nazanin" panose="00000400000000000000" pitchFamily="2" charset="-78"/>
            </a:endParaRPr>
          </a:p>
          <a:p>
            <a:pPr lvl="1" algn="r" rtl="1">
              <a:lnSpc>
                <a:spcPct val="150000"/>
              </a:lnSpc>
              <a:buFontTx/>
              <a:buChar char="-"/>
            </a:pPr>
            <a:r>
              <a:rPr lang="fa-IR" sz="2000" b="1" dirty="0" smtClean="0">
                <a:solidFill>
                  <a:schemeClr val="accent1">
                    <a:lumMod val="75000"/>
                  </a:schemeClr>
                </a:solidFill>
                <a:latin typeface="ذ دشظ"/>
                <a:cs typeface="B Nazanin" panose="00000400000000000000" pitchFamily="2" charset="-78"/>
              </a:rPr>
              <a:t>کاهش </a:t>
            </a:r>
            <a:r>
              <a:rPr lang="fa-IR" sz="2000" b="1" dirty="0">
                <a:solidFill>
                  <a:schemeClr val="accent1">
                    <a:lumMod val="75000"/>
                  </a:schemeClr>
                </a:solidFill>
                <a:latin typeface="ذ دشظ"/>
                <a:cs typeface="B Nazanin" panose="00000400000000000000" pitchFamily="2" charset="-78"/>
              </a:rPr>
              <a:t>فاصله ازدواج تا تولد اولین </a:t>
            </a:r>
            <a:r>
              <a:rPr lang="fa-IR" sz="2000" b="1" dirty="0" smtClean="0">
                <a:solidFill>
                  <a:schemeClr val="accent1">
                    <a:lumMod val="75000"/>
                  </a:schemeClr>
                </a:solidFill>
                <a:latin typeface="ذ دشظ"/>
                <a:cs typeface="B Nazanin" panose="00000400000000000000" pitchFamily="2" charset="-78"/>
              </a:rPr>
              <a:t>فرزند(فعلا حدود 4.5 سال)</a:t>
            </a:r>
            <a:endParaRPr lang="fa-IR" sz="2000" b="1" dirty="0">
              <a:solidFill>
                <a:schemeClr val="accent1">
                  <a:lumMod val="75000"/>
                </a:schemeClr>
              </a:solidFill>
              <a:latin typeface="ذ دشظ"/>
              <a:cs typeface="B Nazanin" panose="00000400000000000000" pitchFamily="2" charset="-78"/>
            </a:endParaRPr>
          </a:p>
          <a:p>
            <a:pPr lvl="1" algn="r" rtl="1">
              <a:lnSpc>
                <a:spcPct val="150000"/>
              </a:lnSpc>
              <a:buFontTx/>
              <a:buChar char="-"/>
            </a:pPr>
            <a:r>
              <a:rPr lang="fa-IR" sz="2000" b="1" dirty="0" smtClean="0">
                <a:solidFill>
                  <a:schemeClr val="accent1">
                    <a:lumMod val="75000"/>
                  </a:schemeClr>
                </a:solidFill>
                <a:latin typeface="ذ دشظ"/>
                <a:cs typeface="B Nazanin" panose="00000400000000000000" pitchFamily="2" charset="-78"/>
              </a:rPr>
              <a:t>کاهش </a:t>
            </a:r>
            <a:r>
              <a:rPr lang="fa-IR" sz="2000" b="1" dirty="0">
                <a:solidFill>
                  <a:schemeClr val="accent1">
                    <a:lumMod val="75000"/>
                  </a:schemeClr>
                </a:solidFill>
                <a:latin typeface="ذ دشظ"/>
                <a:cs typeface="B Nazanin" panose="00000400000000000000" pitchFamily="2" charset="-78"/>
              </a:rPr>
              <a:t>سن </a:t>
            </a:r>
            <a:r>
              <a:rPr lang="fa-IR" sz="2000" b="1" dirty="0" smtClean="0">
                <a:solidFill>
                  <a:schemeClr val="accent1">
                    <a:lumMod val="75000"/>
                  </a:schemeClr>
                </a:solidFill>
                <a:latin typeface="ذ دشظ"/>
                <a:cs typeface="B Nazanin" panose="00000400000000000000" pitchFamily="2" charset="-78"/>
              </a:rPr>
              <a:t>مادر، </a:t>
            </a:r>
            <a:r>
              <a:rPr lang="fa-IR" sz="2000" b="1" dirty="0">
                <a:solidFill>
                  <a:schemeClr val="accent1">
                    <a:lumMod val="75000"/>
                  </a:schemeClr>
                </a:solidFill>
                <a:latin typeface="ذ دشظ"/>
                <a:cs typeface="B Nazanin" panose="00000400000000000000" pitchFamily="2" charset="-78"/>
              </a:rPr>
              <a:t>هنگام تولد اولین </a:t>
            </a:r>
            <a:r>
              <a:rPr lang="fa-IR" sz="2000" b="1" dirty="0" smtClean="0">
                <a:solidFill>
                  <a:schemeClr val="accent1">
                    <a:lumMod val="75000"/>
                  </a:schemeClr>
                </a:solidFill>
                <a:latin typeface="ذ دشظ"/>
                <a:cs typeface="B Nazanin" panose="00000400000000000000" pitchFamily="2" charset="-78"/>
              </a:rPr>
              <a:t>فرزند(فعلا حدود  29 سال)</a:t>
            </a:r>
            <a:endParaRPr lang="fa-IR" sz="2000" b="1" dirty="0">
              <a:solidFill>
                <a:schemeClr val="accent1">
                  <a:lumMod val="75000"/>
                </a:schemeClr>
              </a:solidFill>
              <a:latin typeface="ذ دشظ"/>
              <a:cs typeface="B Nazanin" panose="00000400000000000000" pitchFamily="2" charset="-78"/>
            </a:endParaRPr>
          </a:p>
          <a:p>
            <a:pPr lvl="1" algn="r" rtl="1">
              <a:lnSpc>
                <a:spcPct val="150000"/>
              </a:lnSpc>
              <a:buFontTx/>
              <a:buChar char="-"/>
            </a:pPr>
            <a:r>
              <a:rPr lang="fa-IR" sz="2000" b="1" dirty="0" smtClean="0">
                <a:solidFill>
                  <a:schemeClr val="accent1">
                    <a:lumMod val="75000"/>
                  </a:schemeClr>
                </a:solidFill>
                <a:latin typeface="ذ دشظ"/>
                <a:cs typeface="B Nazanin" panose="00000400000000000000" pitchFamily="2" charset="-78"/>
              </a:rPr>
              <a:t>کاهش </a:t>
            </a:r>
            <a:r>
              <a:rPr lang="fa-IR" sz="2000" b="1" dirty="0">
                <a:solidFill>
                  <a:schemeClr val="accent1">
                    <a:lumMod val="75000"/>
                  </a:schemeClr>
                </a:solidFill>
                <a:latin typeface="ذ دشظ"/>
                <a:cs typeface="B Nazanin" panose="00000400000000000000" pitchFamily="2" charset="-78"/>
              </a:rPr>
              <a:t>فاصله تولد فرزند اول با </a:t>
            </a:r>
            <a:r>
              <a:rPr lang="fa-IR" sz="2000" b="1" dirty="0" smtClean="0">
                <a:solidFill>
                  <a:schemeClr val="accent1">
                    <a:lumMod val="75000"/>
                  </a:schemeClr>
                </a:solidFill>
                <a:latin typeface="ذ دشظ"/>
                <a:cs typeface="B Nazanin" panose="00000400000000000000" pitchFamily="2" charset="-78"/>
              </a:rPr>
              <a:t>دوم(فعلا حدود 5.5 سال)</a:t>
            </a:r>
            <a:endParaRPr lang="fa-IR" sz="2000" b="1" dirty="0">
              <a:solidFill>
                <a:schemeClr val="accent1">
                  <a:lumMod val="75000"/>
                </a:schemeClr>
              </a:solidFill>
              <a:latin typeface="ذ دشظ"/>
              <a:cs typeface="B Nazanin" panose="00000400000000000000" pitchFamily="2" charset="-78"/>
            </a:endParaRPr>
          </a:p>
          <a:p>
            <a:pPr lvl="1" algn="r" rtl="1">
              <a:lnSpc>
                <a:spcPct val="150000"/>
              </a:lnSpc>
              <a:buFontTx/>
              <a:buChar char="-"/>
            </a:pPr>
            <a:r>
              <a:rPr lang="fa-IR" sz="2000" b="1" dirty="0">
                <a:solidFill>
                  <a:schemeClr val="accent1">
                    <a:lumMod val="75000"/>
                  </a:schemeClr>
                </a:solidFill>
                <a:latin typeface="ذ دشظ"/>
                <a:cs typeface="B Nazanin" panose="00000400000000000000" pitchFamily="2" charset="-78"/>
              </a:rPr>
              <a:t>اقدام و حمایت لازم در جهت تحقق خواست جوانان(</a:t>
            </a:r>
            <a:r>
              <a:rPr lang="fa-IR" sz="2000" b="1" dirty="0">
                <a:solidFill>
                  <a:srgbClr val="FF0000"/>
                </a:solidFill>
                <a:latin typeface="ذ دشظ"/>
                <a:cs typeface="B Nazanin" panose="00000400000000000000" pitchFamily="2" charset="-78"/>
              </a:rPr>
              <a:t>دو فرزند کافی نیست</a:t>
            </a:r>
            <a:r>
              <a:rPr lang="fa-IR" sz="2000" b="1" dirty="0" smtClean="0">
                <a:solidFill>
                  <a:schemeClr val="accent1">
                    <a:lumMod val="75000"/>
                  </a:schemeClr>
                </a:solidFill>
                <a:latin typeface="ذ دشظ"/>
                <a:cs typeface="B Nazanin" panose="00000400000000000000" pitchFamily="2" charset="-78"/>
              </a:rPr>
              <a:t>):</a:t>
            </a:r>
          </a:p>
          <a:p>
            <a:pPr lvl="2" algn="r" rtl="1">
              <a:lnSpc>
                <a:spcPct val="150000"/>
              </a:lnSpc>
              <a:buFontTx/>
              <a:buChar char="-"/>
            </a:pPr>
            <a:r>
              <a:rPr lang="fa-IR" sz="1600" b="1" dirty="0" smtClean="0">
                <a:solidFill>
                  <a:srgbClr val="FF0000"/>
                </a:solidFill>
                <a:latin typeface="ذ دشظ"/>
                <a:cs typeface="B Nazanin" panose="00000400000000000000" pitchFamily="2" charset="-78"/>
              </a:rPr>
              <a:t>اشتغال</a:t>
            </a:r>
          </a:p>
          <a:p>
            <a:pPr lvl="2" algn="r" rtl="1">
              <a:lnSpc>
                <a:spcPct val="150000"/>
              </a:lnSpc>
              <a:buFontTx/>
              <a:buChar char="-"/>
            </a:pPr>
            <a:r>
              <a:rPr lang="fa-IR" sz="1600" b="1" dirty="0" smtClean="0">
                <a:solidFill>
                  <a:srgbClr val="FF0000"/>
                </a:solidFill>
                <a:latin typeface="ذ دشظ"/>
                <a:cs typeface="B Nazanin" panose="00000400000000000000" pitchFamily="2" charset="-78"/>
              </a:rPr>
              <a:t>مسکن</a:t>
            </a:r>
          </a:p>
          <a:p>
            <a:pPr lvl="2" algn="r" rtl="1">
              <a:lnSpc>
                <a:spcPct val="150000"/>
              </a:lnSpc>
              <a:buFontTx/>
              <a:buChar char="-"/>
            </a:pPr>
            <a:r>
              <a:rPr lang="fa-IR" sz="1600" b="1" dirty="0" smtClean="0">
                <a:solidFill>
                  <a:srgbClr val="FF0000"/>
                </a:solidFill>
                <a:latin typeface="ذ دشظ"/>
                <a:cs typeface="B Nazanin" panose="00000400000000000000" pitchFamily="2" charset="-78"/>
              </a:rPr>
              <a:t>اقدامات حمایتی جامع و با تداوم</a:t>
            </a:r>
          </a:p>
          <a:p>
            <a:pPr lvl="2" algn="r" rtl="1">
              <a:lnSpc>
                <a:spcPct val="150000"/>
              </a:lnSpc>
              <a:buFontTx/>
              <a:buChar char="-"/>
            </a:pPr>
            <a:r>
              <a:rPr lang="fa-IR" sz="1600" b="1" dirty="0" smtClean="0">
                <a:solidFill>
                  <a:srgbClr val="FF0000"/>
                </a:solidFill>
                <a:latin typeface="ذ دشظ"/>
                <a:cs typeface="B Nazanin" panose="00000400000000000000" pitchFamily="2" charset="-78"/>
              </a:rPr>
              <a:t>و ...</a:t>
            </a:r>
            <a:endParaRPr lang="fa-IR" sz="1600" b="1" dirty="0">
              <a:solidFill>
                <a:srgbClr val="FF0000"/>
              </a:solidFill>
              <a:latin typeface="ذ دشظ"/>
              <a:cs typeface="B Nazanin" panose="00000400000000000000" pitchFamily="2" charset="-78"/>
            </a:endParaRPr>
          </a:p>
        </p:txBody>
      </p:sp>
      <p:sp>
        <p:nvSpPr>
          <p:cNvPr id="4" name="TextBox 3"/>
          <p:cNvSpPr txBox="1"/>
          <p:nvPr/>
        </p:nvSpPr>
        <p:spPr>
          <a:xfrm>
            <a:off x="644895" y="3164772"/>
            <a:ext cx="2927950" cy="3108543"/>
          </a:xfrm>
          <a:prstGeom prst="rect">
            <a:avLst/>
          </a:prstGeom>
          <a:solidFill>
            <a:schemeClr val="accent1">
              <a:lumMod val="20000"/>
              <a:lumOff val="80000"/>
            </a:schemeClr>
          </a:solidFill>
          <a:ln w="19050">
            <a:solidFill>
              <a:srgbClr val="0070C0"/>
            </a:solidFill>
          </a:ln>
        </p:spPr>
        <p:txBody>
          <a:bodyPr wrap="square" rtlCol="0">
            <a:spAutoFit/>
          </a:bodyPr>
          <a:lstStyle/>
          <a:p>
            <a:pPr algn="ctr" rtl="1"/>
            <a:r>
              <a:rPr lang="fa-IR" sz="2800" b="1" dirty="0" smtClean="0">
                <a:solidFill>
                  <a:srgbClr val="0070C0"/>
                </a:solidFill>
                <a:cs typeface="B Nazanin" panose="00000400000000000000" pitchFamily="2" charset="-78"/>
              </a:rPr>
              <a:t>اگر </a:t>
            </a:r>
            <a:r>
              <a:rPr lang="fa-IR" sz="2800" b="1" dirty="0">
                <a:solidFill>
                  <a:srgbClr val="0070C0"/>
                </a:solidFill>
                <a:cs typeface="B Nazanin" panose="00000400000000000000" pitchFamily="2" charset="-78"/>
              </a:rPr>
              <a:t>مداخلات، </a:t>
            </a:r>
            <a:r>
              <a:rPr lang="fa-IR" sz="2800" b="1" u="sng" dirty="0">
                <a:solidFill>
                  <a:srgbClr val="0070C0"/>
                </a:solidFill>
                <a:cs typeface="B Nazanin" panose="00000400000000000000" pitchFamily="2" charset="-78"/>
              </a:rPr>
              <a:t>جامع</a:t>
            </a:r>
            <a:r>
              <a:rPr lang="fa-IR" sz="2800" b="1" dirty="0">
                <a:solidFill>
                  <a:srgbClr val="0070C0"/>
                </a:solidFill>
                <a:cs typeface="B Nazanin" panose="00000400000000000000" pitchFamily="2" charset="-78"/>
              </a:rPr>
              <a:t>، </a:t>
            </a:r>
            <a:r>
              <a:rPr lang="fa-IR" sz="2800" b="1" u="sng" dirty="0">
                <a:solidFill>
                  <a:srgbClr val="0070C0"/>
                </a:solidFill>
                <a:cs typeface="B Nazanin" panose="00000400000000000000" pitchFamily="2" charset="-78"/>
              </a:rPr>
              <a:t>هماهنگ</a:t>
            </a:r>
            <a:r>
              <a:rPr lang="fa-IR" sz="2800" b="1" dirty="0">
                <a:solidFill>
                  <a:srgbClr val="0070C0"/>
                </a:solidFill>
                <a:cs typeface="B Nazanin" panose="00000400000000000000" pitchFamily="2" charset="-78"/>
              </a:rPr>
              <a:t> و علاوه بر درون بخش، </a:t>
            </a:r>
            <a:r>
              <a:rPr lang="fa-IR" sz="2800" b="1" u="sng" dirty="0">
                <a:solidFill>
                  <a:srgbClr val="0070C0"/>
                </a:solidFill>
                <a:cs typeface="B Nazanin" panose="00000400000000000000" pitchFamily="2" charset="-78"/>
              </a:rPr>
              <a:t>در خارج از بخش سلامت و بین بخشی </a:t>
            </a:r>
            <a:r>
              <a:rPr lang="fa-IR" sz="2800" b="1" dirty="0">
                <a:solidFill>
                  <a:srgbClr val="0070C0"/>
                </a:solidFill>
                <a:cs typeface="B Nazanin" panose="00000400000000000000" pitchFamily="2" charset="-78"/>
              </a:rPr>
              <a:t>نباشند، </a:t>
            </a:r>
            <a:r>
              <a:rPr lang="fa-IR" sz="2800" b="1" dirty="0">
                <a:solidFill>
                  <a:srgbClr val="FF0000"/>
                </a:solidFill>
                <a:cs typeface="B Nazanin" panose="00000400000000000000" pitchFamily="2" charset="-78"/>
              </a:rPr>
              <a:t>اتفاق ویژه </a:t>
            </a:r>
            <a:r>
              <a:rPr lang="fa-IR" sz="2800" b="1" dirty="0">
                <a:solidFill>
                  <a:srgbClr val="0070C0"/>
                </a:solidFill>
                <a:cs typeface="B Nazanin" panose="00000400000000000000" pitchFamily="2" charset="-78"/>
              </a:rPr>
              <a:t>در کشور رخ نخواهد داد.</a:t>
            </a:r>
            <a:endParaRPr lang="en-US" sz="2800" b="1" dirty="0">
              <a:solidFill>
                <a:srgbClr val="0070C0"/>
              </a:solidFill>
              <a:cs typeface="B Nazanin" panose="00000400000000000000" pitchFamily="2" charset="-78"/>
            </a:endParaRPr>
          </a:p>
        </p:txBody>
      </p:sp>
    </p:spTree>
    <p:extLst>
      <p:ext uri="{BB962C8B-B14F-4D97-AF65-F5344CB8AC3E}">
        <p14:creationId xmlns:p14="http://schemas.microsoft.com/office/powerpoint/2010/main" val="31780093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99656" y="2204864"/>
            <a:ext cx="6336704" cy="2387600"/>
          </a:xfrm>
        </p:spPr>
        <p:txBody>
          <a:bodyPr>
            <a:noAutofit/>
          </a:bodyPr>
          <a:lstStyle/>
          <a:p>
            <a:pPr rtl="1"/>
            <a:r>
              <a:rPr lang="fa-IR" sz="5400" dirty="0">
                <a:solidFill>
                  <a:srgbClr val="FF0000"/>
                </a:solidFill>
                <a:cs typeface="B Nazanin Outline" panose="00000400000000000000" pitchFamily="2" charset="-78"/>
              </a:rPr>
              <a:t>با تشکر از توجه شما</a:t>
            </a:r>
            <a:r>
              <a:rPr lang="fa-IR" sz="5400" dirty="0">
                <a:solidFill>
                  <a:srgbClr val="00B050"/>
                </a:solidFill>
                <a:cs typeface="B Nazanin Outline" panose="00000400000000000000" pitchFamily="2" charset="-78"/>
              </a:rPr>
              <a:t/>
            </a:r>
            <a:br>
              <a:rPr lang="fa-IR" sz="5400" dirty="0">
                <a:solidFill>
                  <a:srgbClr val="00B050"/>
                </a:solidFill>
                <a:cs typeface="B Nazanin Outline" panose="00000400000000000000" pitchFamily="2" charset="-78"/>
              </a:rPr>
            </a:br>
            <a:r>
              <a:rPr lang="fa-IR" sz="5400" dirty="0">
                <a:solidFill>
                  <a:srgbClr val="FF0000"/>
                </a:solidFill>
                <a:cs typeface="B Nazanin Outline" panose="00000400000000000000" pitchFamily="2" charset="-78"/>
              </a:rPr>
              <a:t>و</a:t>
            </a:r>
            <a:r>
              <a:rPr lang="fa-IR" sz="5400" dirty="0">
                <a:solidFill>
                  <a:srgbClr val="00B050"/>
                </a:solidFill>
                <a:cs typeface="B Nazanin Outline" panose="00000400000000000000" pitchFamily="2" charset="-78"/>
              </a:rPr>
              <a:t/>
            </a:r>
            <a:br>
              <a:rPr lang="fa-IR" sz="5400" dirty="0">
                <a:solidFill>
                  <a:srgbClr val="00B050"/>
                </a:solidFill>
                <a:cs typeface="B Nazanin Outline" panose="00000400000000000000" pitchFamily="2" charset="-78"/>
              </a:rPr>
            </a:br>
            <a:r>
              <a:rPr lang="fa-IR" sz="5400" dirty="0">
                <a:solidFill>
                  <a:srgbClr val="00B050"/>
                </a:solidFill>
                <a:cs typeface="B Nazanin Outline" panose="00000400000000000000" pitchFamily="2" charset="-78"/>
              </a:rPr>
              <a:t>آرزوی سلامت </a:t>
            </a:r>
            <a:br>
              <a:rPr lang="fa-IR" sz="5400" dirty="0">
                <a:solidFill>
                  <a:srgbClr val="00B050"/>
                </a:solidFill>
                <a:cs typeface="B Nazanin Outline" panose="00000400000000000000" pitchFamily="2" charset="-78"/>
              </a:rPr>
            </a:br>
            <a:r>
              <a:rPr lang="fa-IR" sz="5400" dirty="0">
                <a:solidFill>
                  <a:srgbClr val="00B050"/>
                </a:solidFill>
                <a:cs typeface="B Nazanin Outline" panose="00000400000000000000" pitchFamily="2" charset="-78"/>
              </a:rPr>
              <a:t>و توفیق روزافزون</a:t>
            </a:r>
            <a:endParaRPr lang="en-US" sz="5400" dirty="0">
              <a:solidFill>
                <a:srgbClr val="00B050"/>
              </a:solidFill>
              <a:cs typeface="B Nazanin Outline" panose="00000400000000000000" pitchFamily="2" charset="-78"/>
            </a:endParaRPr>
          </a:p>
        </p:txBody>
      </p:sp>
    </p:spTree>
    <p:extLst>
      <p:ext uri="{BB962C8B-B14F-4D97-AF65-F5344CB8AC3E}">
        <p14:creationId xmlns:p14="http://schemas.microsoft.com/office/powerpoint/2010/main" val="13417287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633084681"/>
              </p:ext>
            </p:extLst>
          </p:nvPr>
        </p:nvGraphicFramePr>
        <p:xfrm>
          <a:off x="3287688" y="1196752"/>
          <a:ext cx="10680492" cy="4444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extLst>
              <p:ext uri="{D42A27DB-BD31-4B8C-83A1-F6EECF244321}">
                <p14:modId xmlns:p14="http://schemas.microsoft.com/office/powerpoint/2010/main" val="1901481780"/>
              </p:ext>
            </p:extLst>
          </p:nvPr>
        </p:nvGraphicFramePr>
        <p:xfrm>
          <a:off x="-32387" y="1593921"/>
          <a:ext cx="6250898" cy="404720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959661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idx="1"/>
            <p:extLst/>
          </p:nvPr>
        </p:nvGraphicFramePr>
        <p:xfrm>
          <a:off x="689547" y="1394086"/>
          <a:ext cx="10755443" cy="451932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96301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solidFill>
                  <a:schemeClr val="tx1"/>
                </a:solidFill>
                <a:cs typeface="2  Titr" panose="00000700000000000000" pitchFamily="2" charset="-78"/>
              </a:rPr>
              <a:t>علل سقط جنین در ایران</a:t>
            </a:r>
            <a:endParaRPr lang="en-US" sz="4000" dirty="0">
              <a:solidFill>
                <a:schemeClr val="tx1"/>
              </a:solidFill>
              <a:cs typeface="2  Titr" panose="00000700000000000000" pitchFamily="2" charset="-78"/>
            </a:endParaRPr>
          </a:p>
        </p:txBody>
      </p:sp>
      <p:graphicFrame>
        <p:nvGraphicFramePr>
          <p:cNvPr id="14" name="Content Placeholder 13"/>
          <p:cNvGraphicFramePr>
            <a:graphicFrameLocks noGrp="1"/>
          </p:cNvGraphicFramePr>
          <p:nvPr>
            <p:ph idx="1"/>
            <p:extLst/>
          </p:nvPr>
        </p:nvGraphicFramePr>
        <p:xfrm>
          <a:off x="657224" y="1828799"/>
          <a:ext cx="11016053" cy="475188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1683921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7918</TotalTime>
  <Words>3195</Words>
  <Application>Microsoft Office PowerPoint</Application>
  <PresentationFormat>Widescreen</PresentationFormat>
  <Paragraphs>439</Paragraphs>
  <Slides>68</Slides>
  <Notes>30</Notes>
  <HiddenSlides>2</HiddenSlides>
  <MMClips>0</MMClips>
  <ScaleCrop>false</ScaleCrop>
  <HeadingPairs>
    <vt:vector size="8" baseType="variant">
      <vt:variant>
        <vt:lpstr>Fonts Used</vt:lpstr>
      </vt:variant>
      <vt:variant>
        <vt:i4>21</vt:i4>
      </vt:variant>
      <vt:variant>
        <vt:lpstr>Theme</vt:lpstr>
      </vt:variant>
      <vt:variant>
        <vt:i4>2</vt:i4>
      </vt:variant>
      <vt:variant>
        <vt:lpstr>Embedded OLE Servers</vt:lpstr>
      </vt:variant>
      <vt:variant>
        <vt:i4>1</vt:i4>
      </vt:variant>
      <vt:variant>
        <vt:lpstr>Slide Titles</vt:lpstr>
      </vt:variant>
      <vt:variant>
        <vt:i4>68</vt:i4>
      </vt:variant>
    </vt:vector>
  </HeadingPairs>
  <TitlesOfParts>
    <vt:vector size="92" baseType="lpstr">
      <vt:lpstr>2  Mitra</vt:lpstr>
      <vt:lpstr>2  Titr</vt:lpstr>
      <vt:lpstr>Arial</vt:lpstr>
      <vt:lpstr>B Lotus</vt:lpstr>
      <vt:lpstr>B Mitra</vt:lpstr>
      <vt:lpstr>B Nazanin</vt:lpstr>
      <vt:lpstr>B Nazanin Outline</vt:lpstr>
      <vt:lpstr>B Titr</vt:lpstr>
      <vt:lpstr>Calibri</vt:lpstr>
      <vt:lpstr>Calibri Light</vt:lpstr>
      <vt:lpstr>Cambria</vt:lpstr>
      <vt:lpstr>Cambria Math</vt:lpstr>
      <vt:lpstr>Courier New</vt:lpstr>
      <vt:lpstr>Dubai-Regular</vt:lpstr>
      <vt:lpstr>F_Lotus</vt:lpstr>
      <vt:lpstr>ScalaLancetPro-Bold</vt:lpstr>
      <vt:lpstr>Tahoma</vt:lpstr>
      <vt:lpstr>Times New  Roman</vt:lpstr>
      <vt:lpstr>Times New Roman</vt:lpstr>
      <vt:lpstr>Wingdings</vt:lpstr>
      <vt:lpstr>ذ دشظ</vt:lpstr>
      <vt:lpstr>Office Theme</vt:lpstr>
      <vt:lpstr>Metropolitan</vt:lpstr>
      <vt:lpstr>Chart</vt:lpstr>
      <vt:lpstr>PowerPoint Presentation</vt:lpstr>
      <vt:lpstr>PowerPoint Presentation</vt:lpstr>
      <vt:lpstr>PowerPoint Presentation</vt:lpstr>
      <vt:lpstr>PowerPoint Presentation</vt:lpstr>
      <vt:lpstr>PowerPoint Presentation</vt:lpstr>
      <vt:lpstr>سهم و تاثیرات سقط در جمعیت</vt:lpstr>
      <vt:lpstr>PowerPoint Presentation</vt:lpstr>
      <vt:lpstr>PowerPoint Presentation</vt:lpstr>
      <vt:lpstr>علل سقط جنین در ایران</vt:lpstr>
      <vt:lpstr>PowerPoint Presentation</vt:lpstr>
      <vt:lpstr>PowerPoint Presentation</vt:lpstr>
      <vt:lpstr>PowerPoint Presentation</vt:lpstr>
      <vt:lpstr>PowerPoint Presentation</vt:lpstr>
      <vt:lpstr>PowerPoint Presentation</vt:lpstr>
      <vt:lpstr>نرخ باروری کل(TFR): دانشکده</vt:lpstr>
      <vt:lpstr>میزان باروری کلی( TFR)دانشکده علوم پزشکی نیشابور   در فاصله سالهای 86 تا 98  </vt:lpstr>
      <vt:lpstr>6 سئوال اساسی برای وضعیت جمعیت و مدیریت جمعیت:</vt:lpstr>
      <vt:lpstr>وضعیت تولد، جایگزینی و رشد جمعیت در کشور</vt:lpstr>
      <vt:lpstr>PowerPoint Presentation</vt:lpstr>
      <vt:lpstr>الگوی باروری سنی کل کشور  در فاصله سال‌های 95-1381</vt:lpstr>
      <vt:lpstr>PowerPoint Presentation</vt:lpstr>
      <vt:lpstr>الگوی باروری سنی نیشابور در سالهای 87 تا 98</vt:lpstr>
      <vt:lpstr>الگوي باروري کل کشور برحسب سطح تحصیلات زنان: 1395</vt:lpstr>
      <vt:lpstr>الگوی باروری نیشابور برحسب تحصیلات زنان باردار  فعلی</vt:lpstr>
      <vt:lpstr>PowerPoint Presentation</vt:lpstr>
      <vt:lpstr>PowerPoint Presentation</vt:lpstr>
      <vt:lpstr>تعداد تولد نوزادان نیشابور در سالهای 93 تا 99</vt:lpstr>
      <vt:lpstr>درصد تغییرات متولدین در دوره های 4 ساله پس از انقلاب</vt:lpstr>
      <vt:lpstr>PowerPoint Presentation</vt:lpstr>
      <vt:lpstr>روند ازدواج و طلاق در کشور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تعداد طلاق‌های ثبت شده به تفکیک «تعداد سال زندگی قبل از طلاق»</vt:lpstr>
      <vt:lpstr>روند تغییرات خانوار در کشور</vt:lpstr>
      <vt:lpstr>وضعیت زناشویی مردان 10ساله و بالاتر کشور  95-1385</vt:lpstr>
      <vt:lpstr>PowerPoint Presentation</vt:lpstr>
      <vt:lpstr>وضعیت زناشویی  جمعیت زنان 10ساله و بالاتر کشور  95-1385</vt:lpstr>
      <vt:lpstr>PowerPoint Presentation</vt:lpstr>
      <vt:lpstr>PowerPoint Presentation</vt:lpstr>
      <vt:lpstr>PowerPoint Presentation</vt:lpstr>
      <vt:lpstr>PowerPoint Presentation</vt:lpstr>
      <vt:lpstr>PowerPoint Presentation</vt:lpstr>
      <vt:lpstr>روند تغییرات گروههای سنی و جمعیت در سن فعالیت  در کشور </vt:lpstr>
      <vt:lpstr>فاز پنجره فرصت جمعیتی در ایران</vt:lpstr>
      <vt:lpstr>PowerPoint Presentation</vt:lpstr>
      <vt:lpstr>روند تغییرات سالمندی در کشور</vt:lpstr>
      <vt:lpstr>PowerPoint Presentation</vt:lpstr>
      <vt:lpstr>PowerPoint Presentation</vt:lpstr>
      <vt:lpstr>PowerPoint Presentation</vt:lpstr>
      <vt:lpstr>PowerPoint Presentation</vt:lpstr>
      <vt:lpstr>شاخص سالخوردگي جمعيت استان‌ها - 1395 (نسبت افراد بالاي 65 سال به افراد کمتر از 15 سال)</vt:lpstr>
      <vt:lpstr>شاخص سالخوردگي شهرستان- 1398_1389 (نسبت افراد بالاي 65 سال به افراد کمتر از 15 سال)</vt:lpstr>
      <vt:lpstr>PowerPoint Presentation</vt:lpstr>
      <vt:lpstr>PowerPoint Presentation</vt:lpstr>
      <vt:lpstr>PowerPoint Presentation</vt:lpstr>
      <vt:lpstr>PowerPoint Presentation</vt:lpstr>
      <vt:lpstr>اقدامات اصلی ذیل منطبق بر سیاست های جمعیت:</vt:lpstr>
      <vt:lpstr>اقدامات لازم حوزه بهداشت برای افزایش شاخص جایگزینی جمعیت :برنامه مراقبت ازجمعیت  ارائه شده به مقام محترم وزارت در تاریخ98/8/22</vt:lpstr>
      <vt:lpstr>سایر اقدامات لازم(عمدتا بین بخشی):</vt:lpstr>
      <vt:lpstr>با تشکر از توجه شما و آرزوی سلامت  و توفیق روزافزون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Administratr</dc:creator>
  <cp:lastModifiedBy>afsane delkhosh</cp:lastModifiedBy>
  <cp:revision>1024</cp:revision>
  <cp:lastPrinted>2019-01-09T10:28:32Z</cp:lastPrinted>
  <dcterms:created xsi:type="dcterms:W3CDTF">2010-04-25T01:43:06Z</dcterms:created>
  <dcterms:modified xsi:type="dcterms:W3CDTF">2021-07-28T04:27:43Z</dcterms:modified>
</cp:coreProperties>
</file>