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5"/>
  </p:sldMasterIdLst>
  <p:notesMasterIdLst>
    <p:notesMasterId r:id="rId56"/>
  </p:notesMasterIdLst>
  <p:sldIdLst>
    <p:sldId id="262" r:id="rId6"/>
    <p:sldId id="267" r:id="rId7"/>
    <p:sldId id="412" r:id="rId8"/>
    <p:sldId id="263" r:id="rId9"/>
    <p:sldId id="264" r:id="rId10"/>
    <p:sldId id="274" r:id="rId11"/>
    <p:sldId id="280" r:id="rId12"/>
    <p:sldId id="360" r:id="rId13"/>
    <p:sldId id="364" r:id="rId14"/>
    <p:sldId id="384" r:id="rId15"/>
    <p:sldId id="410" r:id="rId16"/>
    <p:sldId id="411" r:id="rId17"/>
    <p:sldId id="365" r:id="rId18"/>
    <p:sldId id="372" r:id="rId19"/>
    <p:sldId id="366" r:id="rId20"/>
    <p:sldId id="367" r:id="rId21"/>
    <p:sldId id="385" r:id="rId22"/>
    <p:sldId id="386" r:id="rId23"/>
    <p:sldId id="387" r:id="rId24"/>
    <p:sldId id="373" r:id="rId25"/>
    <p:sldId id="374" r:id="rId26"/>
    <p:sldId id="375" r:id="rId27"/>
    <p:sldId id="368" r:id="rId28"/>
    <p:sldId id="376" r:id="rId29"/>
    <p:sldId id="377" r:id="rId30"/>
    <p:sldId id="378" r:id="rId31"/>
    <p:sldId id="379" r:id="rId32"/>
    <p:sldId id="380" r:id="rId33"/>
    <p:sldId id="381" r:id="rId34"/>
    <p:sldId id="382" r:id="rId35"/>
    <p:sldId id="383" r:id="rId36"/>
    <p:sldId id="392" r:id="rId37"/>
    <p:sldId id="388" r:id="rId38"/>
    <p:sldId id="393" r:id="rId39"/>
    <p:sldId id="394" r:id="rId40"/>
    <p:sldId id="395" r:id="rId41"/>
    <p:sldId id="389" r:id="rId42"/>
    <p:sldId id="406" r:id="rId43"/>
    <p:sldId id="407" r:id="rId44"/>
    <p:sldId id="408" r:id="rId45"/>
    <p:sldId id="409" r:id="rId46"/>
    <p:sldId id="390" r:id="rId47"/>
    <p:sldId id="404" r:id="rId48"/>
    <p:sldId id="400" r:id="rId49"/>
    <p:sldId id="401" r:id="rId50"/>
    <p:sldId id="413" r:id="rId51"/>
    <p:sldId id="402" r:id="rId52"/>
    <p:sldId id="403" r:id="rId53"/>
    <p:sldId id="391" r:id="rId54"/>
    <p:sldId id="259" r:id="rId5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r" defTabSz="914400" rtl="1" eaLnBrk="1" latinLnBrk="0" hangingPunct="1">
      <a:defRPr sz="2400" kern="1200">
        <a:solidFill>
          <a:schemeClr val="tx1"/>
        </a:solidFill>
        <a:latin typeface="Times New Roman" pitchFamily="18" charset="0"/>
        <a:ea typeface="+mn-ea"/>
        <a:cs typeface="+mn-cs"/>
      </a:defRPr>
    </a:lvl6pPr>
    <a:lvl7pPr marL="2743200" algn="r" defTabSz="914400" rtl="1" eaLnBrk="1" latinLnBrk="0" hangingPunct="1">
      <a:defRPr sz="2400" kern="1200">
        <a:solidFill>
          <a:schemeClr val="tx1"/>
        </a:solidFill>
        <a:latin typeface="Times New Roman" pitchFamily="18" charset="0"/>
        <a:ea typeface="+mn-ea"/>
        <a:cs typeface="+mn-cs"/>
      </a:defRPr>
    </a:lvl7pPr>
    <a:lvl8pPr marL="3200400" algn="r" defTabSz="914400" rtl="1" eaLnBrk="1" latinLnBrk="0" hangingPunct="1">
      <a:defRPr sz="2400" kern="1200">
        <a:solidFill>
          <a:schemeClr val="tx1"/>
        </a:solidFill>
        <a:latin typeface="Times New Roman" pitchFamily="18" charset="0"/>
        <a:ea typeface="+mn-ea"/>
        <a:cs typeface="+mn-cs"/>
      </a:defRPr>
    </a:lvl8pPr>
    <a:lvl9pPr marL="3657600" algn="r" defTabSz="914400" rtl="1"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CCFF"/>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86" autoAdjust="0"/>
    <p:restoredTop sz="90929"/>
  </p:normalViewPr>
  <p:slideViewPr>
    <p:cSldViewPr>
      <p:cViewPr varScale="1">
        <p:scale>
          <a:sx n="83" d="100"/>
          <a:sy n="83" d="100"/>
        </p:scale>
        <p:origin x="89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viewProps" Target="viewProps.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pPr>
              <a:defRPr/>
            </a:pP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pPr>
              <a:defRPr/>
            </a:pPr>
            <a:fld id="{9A75CC99-0A32-41D6-B590-1866F1E7D404}" type="datetimeFigureOut">
              <a:rPr lang="fa-IR"/>
              <a:pPr>
                <a:defRPr/>
              </a:pPr>
              <a:t>26/12/1442</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pPr>
              <a:defRPr/>
            </a:pPr>
            <a:fld id="{EB0DD506-7376-457F-A8C0-0E76F3E23617}" type="slidenum">
              <a:rPr lang="fa-IR"/>
              <a:pPr>
                <a:defRPr/>
              </a:pPr>
              <a:t>‹#›</a:t>
            </a:fld>
            <a:endParaRPr lang="fa-IR"/>
          </a:p>
        </p:txBody>
      </p:sp>
    </p:spTree>
    <p:extLst>
      <p:ext uri="{BB962C8B-B14F-4D97-AF65-F5344CB8AC3E}">
        <p14:creationId xmlns:p14="http://schemas.microsoft.com/office/powerpoint/2010/main" val="746300842"/>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pPr>
              <a:defRPr/>
            </a:pPr>
            <a:fld id="{EB0DD506-7376-457F-A8C0-0E76F3E23617}" type="slidenum">
              <a:rPr lang="fa-IR" smtClean="0"/>
              <a:pPr>
                <a:defRPr/>
              </a:pPr>
              <a:t>1</a:t>
            </a:fld>
            <a:endParaRPr lang="fa-IR"/>
          </a:p>
        </p:txBody>
      </p:sp>
    </p:spTree>
    <p:extLst>
      <p:ext uri="{BB962C8B-B14F-4D97-AF65-F5344CB8AC3E}">
        <p14:creationId xmlns:p14="http://schemas.microsoft.com/office/powerpoint/2010/main" val="202695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BDAC3BC-1883-4787-967F-1EDC1C572F3B}" type="slidenum">
              <a:rPr lang="en-US" smtClean="0"/>
              <a:pPr/>
              <a:t>15</a:t>
            </a:fld>
            <a:endParaRPr lang="en-US"/>
          </a:p>
        </p:txBody>
      </p:sp>
    </p:spTree>
    <p:extLst>
      <p:ext uri="{BB962C8B-B14F-4D97-AF65-F5344CB8AC3E}">
        <p14:creationId xmlns:p14="http://schemas.microsoft.com/office/powerpoint/2010/main" val="31820369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a:defRPr/>
            </a:pPr>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pPr>
              <a:defRPr/>
            </a:pPr>
            <a:r>
              <a:rPr lang="fa-IR" smtClean="0"/>
              <a:t>مركز سلامت محيط و كار</a:t>
            </a:r>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pPr>
              <a:defRPr/>
            </a:pPr>
            <a:fld id="{DCBAEB10-69FA-4D46-A2E2-5618498FE54D}"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fa-IR" smtClean="0"/>
              <a:t>مركز سلامت محيط و كار</a:t>
            </a:r>
            <a:endParaRPr lang="en-US"/>
          </a:p>
        </p:txBody>
      </p:sp>
      <p:sp>
        <p:nvSpPr>
          <p:cNvPr id="6" name="Slide Number Placeholder 5"/>
          <p:cNvSpPr>
            <a:spLocks noGrp="1"/>
          </p:cNvSpPr>
          <p:nvPr>
            <p:ph type="sldNum" sz="quarter" idx="12"/>
          </p:nvPr>
        </p:nvSpPr>
        <p:spPr/>
        <p:txBody>
          <a:bodyPr/>
          <a:lstStyle/>
          <a:p>
            <a:pPr>
              <a:defRPr/>
            </a:pPr>
            <a:fld id="{592B9D25-D02E-47BF-84A7-06F45EF37EA2}"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pPr>
              <a:defRPr/>
            </a:pPr>
            <a:endParaRPr lang="en-US"/>
          </a:p>
        </p:txBody>
      </p:sp>
      <p:sp>
        <p:nvSpPr>
          <p:cNvPr id="5" name="Footer Placeholder 4"/>
          <p:cNvSpPr>
            <a:spLocks noGrp="1"/>
          </p:cNvSpPr>
          <p:nvPr>
            <p:ph type="ftr" sz="quarter" idx="11"/>
          </p:nvPr>
        </p:nvSpPr>
        <p:spPr>
          <a:xfrm>
            <a:off x="457200" y="6556248"/>
            <a:ext cx="3657600" cy="228600"/>
          </a:xfrm>
        </p:spPr>
        <p:txBody>
          <a:bodyPr/>
          <a:lstStyle/>
          <a:p>
            <a:pPr>
              <a:defRPr/>
            </a:pPr>
            <a:r>
              <a:rPr lang="fa-IR" smtClean="0"/>
              <a:t>مركز سلامت محيط و كار</a:t>
            </a:r>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pPr>
              <a:defRPr/>
            </a:pPr>
            <a:fld id="{3933BE78-304D-4B24-9CE0-6771BB4662CC}"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fa-IR" smtClean="0"/>
              <a:t>مركز سلامت محيط و كار</a:t>
            </a:r>
            <a:endParaRPr lang="en-US"/>
          </a:p>
        </p:txBody>
      </p:sp>
      <p:sp>
        <p:nvSpPr>
          <p:cNvPr id="6" name="Slide Number Placeholder 5"/>
          <p:cNvSpPr>
            <a:spLocks noGrp="1"/>
          </p:cNvSpPr>
          <p:nvPr>
            <p:ph type="sldNum" sz="quarter" idx="12"/>
          </p:nvPr>
        </p:nvSpPr>
        <p:spPr/>
        <p:txBody>
          <a:bodyPr/>
          <a:lstStyle/>
          <a:p>
            <a:pPr>
              <a:defRPr/>
            </a:pPr>
            <a:fld id="{AE4704F3-FCC4-4406-8DD9-9780B1EF386E}"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pPr>
              <a:defRPr/>
            </a:pPr>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pPr>
              <a:defRPr/>
            </a:pPr>
            <a:r>
              <a:rPr lang="fa-IR" smtClean="0"/>
              <a:t>مركز سلامت محيط و كار</a:t>
            </a:r>
            <a:endParaRPr lang="en-US"/>
          </a:p>
        </p:txBody>
      </p:sp>
      <p:sp>
        <p:nvSpPr>
          <p:cNvPr id="6" name="Slide Number Placeholder 5"/>
          <p:cNvSpPr>
            <a:spLocks noGrp="1"/>
          </p:cNvSpPr>
          <p:nvPr>
            <p:ph type="sldNum" sz="quarter" idx="12"/>
          </p:nvPr>
        </p:nvSpPr>
        <p:spPr>
          <a:xfrm>
            <a:off x="6733952" y="6555112"/>
            <a:ext cx="588336" cy="228600"/>
          </a:xfrm>
        </p:spPr>
        <p:txBody>
          <a:bodyPr/>
          <a:lstStyle/>
          <a:p>
            <a:pPr>
              <a:defRPr/>
            </a:pPr>
            <a:fld id="{B3E26333-D70D-4489-AA0F-13EA779C75AF}"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fa-IR" smtClean="0"/>
              <a:t>مركز سلامت محيط و كار</a:t>
            </a:r>
            <a:endParaRPr lang="en-US"/>
          </a:p>
        </p:txBody>
      </p:sp>
      <p:sp>
        <p:nvSpPr>
          <p:cNvPr id="7" name="Slide Number Placeholder 6"/>
          <p:cNvSpPr>
            <a:spLocks noGrp="1"/>
          </p:cNvSpPr>
          <p:nvPr>
            <p:ph type="sldNum" sz="quarter" idx="12"/>
          </p:nvPr>
        </p:nvSpPr>
        <p:spPr/>
        <p:txBody>
          <a:bodyPr/>
          <a:lstStyle/>
          <a:p>
            <a:pPr>
              <a:defRPr/>
            </a:pPr>
            <a:fld id="{48B55521-713F-491D-BD27-C34A289A6BC9}"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r>
              <a:rPr lang="fa-IR" smtClean="0"/>
              <a:t>مركز سلامت محيط و كار</a:t>
            </a:r>
            <a:endParaRPr lang="en-US"/>
          </a:p>
        </p:txBody>
      </p:sp>
      <p:sp>
        <p:nvSpPr>
          <p:cNvPr id="9" name="Slide Number Placeholder 8"/>
          <p:cNvSpPr>
            <a:spLocks noGrp="1"/>
          </p:cNvSpPr>
          <p:nvPr>
            <p:ph type="sldNum" sz="quarter" idx="12"/>
          </p:nvPr>
        </p:nvSpPr>
        <p:spPr/>
        <p:txBody>
          <a:bodyPr/>
          <a:lstStyle/>
          <a:p>
            <a:pPr>
              <a:defRPr/>
            </a:pPr>
            <a:fld id="{1BEA8D32-11AC-48AE-8EB3-D1205C225BCF}"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5BC91D83-085B-40F7-984F-51D5BF689149}"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pPr>
              <a:defRPr/>
            </a:pPr>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pPr>
              <a:defRPr/>
            </a:pPr>
            <a:r>
              <a:rPr lang="fa-IR" smtClean="0"/>
              <a:t>مركز سلامت محيط و كار</a:t>
            </a:r>
            <a:endParaRPr lang="en-US"/>
          </a:p>
        </p:txBody>
      </p:sp>
      <p:sp>
        <p:nvSpPr>
          <p:cNvPr id="4" name="Slide Number Placeholder 3"/>
          <p:cNvSpPr>
            <a:spLocks noGrp="1"/>
          </p:cNvSpPr>
          <p:nvPr>
            <p:ph type="sldNum" sz="quarter" idx="12"/>
          </p:nvPr>
        </p:nvSpPr>
        <p:spPr/>
        <p:txBody>
          <a:bodyPr/>
          <a:lstStyle/>
          <a:p>
            <a:pPr>
              <a:defRPr/>
            </a:pPr>
            <a:fld id="{5FB886BB-9E74-4A89-865F-7946A3737B5D}"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fa-IR" smtClean="0"/>
              <a:t>مركز سلامت محيط و كار</a:t>
            </a:r>
            <a:endParaRPr lang="en-US"/>
          </a:p>
        </p:txBody>
      </p:sp>
      <p:sp>
        <p:nvSpPr>
          <p:cNvPr id="7" name="Slide Number Placeholder 6"/>
          <p:cNvSpPr>
            <a:spLocks noGrp="1"/>
          </p:cNvSpPr>
          <p:nvPr>
            <p:ph type="sldNum" sz="quarter" idx="12"/>
          </p:nvPr>
        </p:nvSpPr>
        <p:spPr/>
        <p:txBody>
          <a:bodyPr/>
          <a:lstStyle/>
          <a:p>
            <a:pPr>
              <a:defRPr/>
            </a:pPr>
            <a:fld id="{340650E7-299A-424F-BEFE-28CCE1C34615}"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fa-IR" smtClean="0"/>
              <a:t>مركز سلامت محيط و كار</a:t>
            </a:r>
            <a:endParaRPr lang="en-US"/>
          </a:p>
        </p:txBody>
      </p:sp>
      <p:sp>
        <p:nvSpPr>
          <p:cNvPr id="7" name="Slide Number Placeholder 6"/>
          <p:cNvSpPr>
            <a:spLocks noGrp="1"/>
          </p:cNvSpPr>
          <p:nvPr>
            <p:ph type="sldNum" sz="quarter" idx="12"/>
          </p:nvPr>
        </p:nvSpPr>
        <p:spPr/>
        <p:txBody>
          <a:bodyPr/>
          <a:lstStyle/>
          <a:p>
            <a:pPr>
              <a:defRPr/>
            </a:pPr>
            <a:fld id="{B411E2DE-B9D3-4624-87E1-7453CCF9E0BB}" type="slidenum">
              <a:rPr lang="en-US" smtClean="0"/>
              <a:pPr>
                <a:defRPr/>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a:defRPr/>
            </a:pPr>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defRPr/>
            </a:pPr>
            <a:r>
              <a:rPr lang="fa-IR" smtClean="0"/>
              <a:t>مركز سلامت محيط و كار</a:t>
            </a:r>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defRPr/>
            </a:pPr>
            <a:fld id="{A08CF805-3BA7-4A85-B606-2F562D0B4746}"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r" rtl="1"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r" rtl="1"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r" rtl="1"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r" rtl="1"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r" rtl="1"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Documents and Settings\aligol\Desktop\besmellah-www.khamenei313.ir.jpg"/>
          <p:cNvPicPr/>
          <p:nvPr/>
        </p:nvPicPr>
        <p:blipFill>
          <a:blip r:embed="rId3" cstate="print">
            <a:clrChange>
              <a:clrFrom>
                <a:srgbClr val="FFFFFF"/>
              </a:clrFrom>
              <a:clrTo>
                <a:srgbClr val="FFFFFF">
                  <a:alpha val="0"/>
                </a:srgbClr>
              </a:clrTo>
            </a:clrChange>
            <a:duotone>
              <a:prstClr val="black"/>
              <a:schemeClr val="tx2">
                <a:tint val="45000"/>
                <a:satMod val="400000"/>
              </a:schemeClr>
            </a:duotone>
          </a:blip>
          <a:srcRect/>
          <a:stretch>
            <a:fillRect/>
          </a:stretch>
        </p:blipFill>
        <p:spPr bwMode="auto">
          <a:xfrm>
            <a:off x="1600200" y="1752600"/>
            <a:ext cx="3885562" cy="4102905"/>
          </a:xfrm>
          <a:prstGeom prst="rect">
            <a:avLst/>
          </a:prstGeom>
          <a:noFill/>
          <a:ln w="9525">
            <a:noFill/>
            <a:miter lim="800000"/>
            <a:headEnd/>
            <a:tailEnd/>
          </a:ln>
          <a:effectLst>
            <a:outerShdw blurRad="50800" dist="38100" dir="5400000" algn="t" rotWithShape="0">
              <a:prstClr val="black">
                <a:alpha val="40000"/>
              </a:prstClr>
            </a:outerShdw>
          </a:effectLst>
        </p:spPr>
      </p:pic>
      <p:sp>
        <p:nvSpPr>
          <p:cNvPr id="2051" name="Slide Number Placeholder 2"/>
          <p:cNvSpPr>
            <a:spLocks noGrp="1"/>
          </p:cNvSpPr>
          <p:nvPr>
            <p:ph type="sldNum" sz="quarter" idx="12"/>
          </p:nvPr>
        </p:nvSpPr>
        <p:spPr>
          <a:noFill/>
        </p:spPr>
        <p:txBody>
          <a:bodyPr/>
          <a:lstStyle/>
          <a:p>
            <a:fld id="{61D4ECF9-EDA3-4F55-B1FC-B7B70A71908D}" type="slidenum">
              <a:rPr lang="en-US" smtClean="0"/>
              <a:pPr/>
              <a:t>1</a:t>
            </a:fld>
            <a:endParaRPr lang="en-US" smtClean="0"/>
          </a:p>
        </p:txBody>
      </p:sp>
      <p:sp>
        <p:nvSpPr>
          <p:cNvPr id="5" name="Rectangle 11"/>
          <p:cNvSpPr>
            <a:spLocks noChangeArrowheads="1"/>
          </p:cNvSpPr>
          <p:nvPr/>
        </p:nvSpPr>
        <p:spPr bwMode="auto">
          <a:xfrm>
            <a:off x="228600" y="2057400"/>
            <a:ext cx="2209800" cy="685800"/>
          </a:xfrm>
          <a:prstGeom prst="rect">
            <a:avLst/>
          </a:prstGeom>
          <a:noFill/>
          <a:ln w="12700" algn="ctr">
            <a:noFill/>
            <a:round/>
            <a:headEnd type="none" w="sm" len="sm"/>
            <a:tailEnd type="none" w="sm" len="sm"/>
          </a:ln>
        </p:spPr>
        <p:txBody>
          <a:bodyPr/>
          <a:lstStyle/>
          <a:p>
            <a:pPr algn="ctr"/>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r>
              <a:rPr lang="en-GB" sz="2400" b="1" dirty="0" smtClean="0">
                <a:cs typeface="B Nazanin" pitchFamily="2" charset="-78"/>
              </a:rPr>
              <a:t>Safety Box</a:t>
            </a:r>
            <a:r>
              <a:rPr lang="ar-SA" sz="2400" b="1" dirty="0" smtClean="0">
                <a:cs typeface="B Nazanin" pitchFamily="2" charset="-78"/>
              </a:rPr>
              <a:t>براي پسماندهاي تيز و برنده و ظروف جمع آوري پسماندهاي عفوني (كيسه و سطل زرد رنگ) در اتاق بيماران، راهروها و سالن هاي عمومي وجود ندارد و در موارد لزوم به همراه ترالي به بالين بيمار آورده مي شود.</a:t>
            </a:r>
            <a:endParaRPr lang="fa-IR" sz="2400" b="1" dirty="0" smtClean="0">
              <a:cs typeface="B Nazanin" pitchFamily="2" charset="-78"/>
            </a:endParaRPr>
          </a:p>
          <a:p>
            <a:pPr algn="r" rtl="1">
              <a:buNone/>
            </a:pPr>
            <a:endParaRPr lang="fa-IR" sz="2400" b="1" dirty="0" smtClean="0">
              <a:cs typeface="B Nazanin" pitchFamily="2" charset="-78"/>
            </a:endParaRPr>
          </a:p>
          <a:p>
            <a:r>
              <a:rPr lang="ar-SA" sz="2400" b="1" dirty="0" smtClean="0">
                <a:solidFill>
                  <a:srgbClr val="7030A0"/>
                </a:solidFill>
                <a:cs typeface="B Nazanin" pitchFamily="2" charset="-78"/>
              </a:rPr>
              <a:t>در بخشهاي ويژه بجز دياليز و </a:t>
            </a:r>
            <a:r>
              <a:rPr lang="en-GB" sz="2400" b="1" dirty="0" err="1" smtClean="0">
                <a:solidFill>
                  <a:srgbClr val="7030A0"/>
                </a:solidFill>
                <a:cs typeface="B Nazanin" pitchFamily="2" charset="-78"/>
              </a:rPr>
              <a:t>ccu</a:t>
            </a:r>
            <a:r>
              <a:rPr lang="en-GB" sz="2400" b="1" dirty="0" smtClean="0">
                <a:solidFill>
                  <a:srgbClr val="7030A0"/>
                </a:solidFill>
                <a:cs typeface="B Nazanin" pitchFamily="2" charset="-78"/>
              </a:rPr>
              <a:t>  ,</a:t>
            </a:r>
            <a:r>
              <a:rPr lang="fa-IR" sz="2400" b="1" dirty="0" smtClean="0">
                <a:solidFill>
                  <a:srgbClr val="7030A0"/>
                </a:solidFill>
                <a:cs typeface="B Nazanin" pitchFamily="2" charset="-78"/>
              </a:rPr>
              <a:t> </a:t>
            </a:r>
            <a:r>
              <a:rPr lang="en-GB" sz="2400" b="1" dirty="0" smtClean="0">
                <a:solidFill>
                  <a:srgbClr val="7030A0"/>
                </a:solidFill>
                <a:cs typeface="B Nazanin" pitchFamily="2" charset="-78"/>
              </a:rPr>
              <a:t>Safety Box </a:t>
            </a:r>
            <a:r>
              <a:rPr lang="fa-IR" sz="2400" b="1" dirty="0" smtClean="0">
                <a:solidFill>
                  <a:srgbClr val="7030A0"/>
                </a:solidFill>
                <a:cs typeface="B Nazanin" pitchFamily="2" charset="-78"/>
              </a:rPr>
              <a:t>مي تواند در يونيت هر بيمار بصورت ثابت و فيكس شده در محل مناسب مورد استفاده قرار گيرد</a:t>
            </a:r>
            <a:endParaRPr lang="en-US" sz="2400" b="1" dirty="0" smtClean="0">
              <a:solidFill>
                <a:srgbClr val="7030A0"/>
              </a:solidFill>
              <a:cs typeface="B Nazanin" pitchFamily="2" charset="-78"/>
            </a:endParaRPr>
          </a:p>
          <a:p>
            <a:pPr algn="r" rtl="1"/>
            <a:endParaRPr lang="fa-IR" dirty="0"/>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20040"/>
            <a:ext cx="5715000" cy="670560"/>
          </a:xfrm>
        </p:spPr>
        <p:txBody>
          <a:bodyPr>
            <a:normAutofit/>
          </a:bodyPr>
          <a:lstStyle/>
          <a:p>
            <a:pPr algn="r"/>
            <a:endParaRPr lang="en-US" sz="2400" dirty="0">
              <a:solidFill>
                <a:schemeClr val="tx1"/>
              </a:solidFill>
              <a:cs typeface="B Homa" pitchFamily="2" charset="-78"/>
            </a:endParaRPr>
          </a:p>
        </p:txBody>
      </p:sp>
      <p:sp>
        <p:nvSpPr>
          <p:cNvPr id="3" name="Content Placeholder 2"/>
          <p:cNvSpPr>
            <a:spLocks noGrp="1"/>
          </p:cNvSpPr>
          <p:nvPr>
            <p:ph idx="1"/>
          </p:nvPr>
        </p:nvSpPr>
        <p:spPr/>
        <p:txBody>
          <a:bodyPr>
            <a:normAutofit/>
          </a:bodyPr>
          <a:lstStyle/>
          <a:p>
            <a:pPr algn="r" rtl="1"/>
            <a:r>
              <a:rPr lang="fa-IR" sz="2400" b="1" dirty="0" smtClean="0">
                <a:cs typeface="B Nazanin" pitchFamily="2" charset="-78"/>
              </a:rPr>
              <a:t>تعريف تفكيك  " خوب " : در هیچ کیسه مشکی حاوی پسماند عادی ، پسماند عفونی و تيز و برنده وجود ندارد </a:t>
            </a:r>
          </a:p>
          <a:p>
            <a:pPr algn="r" rtl="1"/>
            <a:r>
              <a:rPr lang="fa-IR" sz="2400" b="1" dirty="0" smtClean="0">
                <a:cs typeface="B Nazanin" pitchFamily="2" charset="-78"/>
              </a:rPr>
              <a:t/>
            </a:r>
            <a:br>
              <a:rPr lang="fa-IR" sz="2400" b="1" dirty="0" smtClean="0">
                <a:cs typeface="B Nazanin" pitchFamily="2" charset="-78"/>
              </a:rPr>
            </a:br>
            <a:r>
              <a:rPr lang="fa-IR" sz="2400" b="1" dirty="0" smtClean="0">
                <a:cs typeface="B Nazanin" pitchFamily="2" charset="-78"/>
              </a:rPr>
              <a:t>تعريف تفكيك " متوسط " : حتی در یک کیسه مشکی حاوی پسماند عادی ، پسماند عفونی  وجو دارد و یا در یک کیسه حاوی پسماند عفونی،  پسماند نوک تیز و برنده وجود دارد </a:t>
            </a:r>
          </a:p>
          <a:p>
            <a:pPr algn="r" rtl="1"/>
            <a:r>
              <a:rPr lang="fa-IR" sz="2400" b="1" dirty="0" smtClean="0">
                <a:cs typeface="B Nazanin" pitchFamily="2" charset="-78"/>
              </a:rPr>
              <a:t/>
            </a:r>
            <a:br>
              <a:rPr lang="fa-IR" sz="2400" b="1" dirty="0" smtClean="0">
                <a:cs typeface="B Nazanin" pitchFamily="2" charset="-78"/>
              </a:rPr>
            </a:br>
            <a:r>
              <a:rPr lang="fa-IR" sz="2400" b="1" dirty="0" smtClean="0">
                <a:cs typeface="B Nazanin" pitchFamily="2" charset="-78"/>
              </a:rPr>
              <a:t>تعريف تفكيك " ضعیف " : در یک کیسه مشکی حاوی پسماند عادی، پسماند عفونی  وجو دارد و در یک کیسه حاوی پسماند عفونی  پسماند نوک تیز و برنده وجود دارد. (مشاهده هر دو مورد)</a:t>
            </a:r>
            <a:endParaRPr lang="en-US" sz="2400" b="1" dirty="0">
              <a:cs typeface="B Nazanin" pitchFamily="2" charset="-78"/>
            </a:endParaRPr>
          </a:p>
        </p:txBody>
      </p:sp>
      <p:sp>
        <p:nvSpPr>
          <p:cNvPr id="6" name="Rectangle 5"/>
          <p:cNvSpPr>
            <a:spLocks noChangeArrowheads="1"/>
          </p:cNvSpPr>
          <p:nvPr/>
        </p:nvSpPr>
        <p:spPr bwMode="auto">
          <a:xfrm>
            <a:off x="381000" y="1524000"/>
            <a:ext cx="1446309" cy="267423"/>
          </a:xfrm>
          <a:prstGeom prst="rect">
            <a:avLst/>
          </a:prstGeom>
          <a:noFill/>
          <a:ln w="12700" algn="ctr">
            <a:noFill/>
            <a:round/>
            <a:headEnd type="none" w="sm" len="sm"/>
            <a:tailEnd type="none" w="sm" len="sm"/>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lvl="0"/>
            <a:r>
              <a:rPr lang="fa-IR" sz="2400" b="1" dirty="0" smtClean="0">
                <a:cs typeface="B Nazanin" pitchFamily="2" charset="-78"/>
              </a:rPr>
              <a:t>سوزن و سرنگ هم بایستی بصورت توام در سیفتی باکس جمع آوری گردد</a:t>
            </a:r>
          </a:p>
          <a:p>
            <a:pPr lvl="0"/>
            <a:endParaRPr lang="fa-IR" sz="2400" b="1" dirty="0" smtClean="0">
              <a:cs typeface="B Nazanin" pitchFamily="2" charset="-78"/>
            </a:endParaRPr>
          </a:p>
          <a:p>
            <a:pPr lvl="0"/>
            <a:r>
              <a:rPr lang="fa-IR" sz="2400" b="1" dirty="0" smtClean="0">
                <a:cs typeface="B Nazanin" pitchFamily="2" charset="-78"/>
              </a:rPr>
              <a:t> جداسازی ست سرم از سرم ممنوع می باشد و جز پسماند عفونی محسوب می شود</a:t>
            </a:r>
          </a:p>
          <a:p>
            <a:pPr lvl="0"/>
            <a:endParaRPr lang="en-US" sz="2400" b="1" dirty="0" smtClean="0">
              <a:cs typeface="B Nazanin" pitchFamily="2" charset="-78"/>
            </a:endParaRPr>
          </a:p>
          <a:p>
            <a:r>
              <a:rPr lang="fa-IR" sz="2400" b="1" dirty="0" smtClean="0">
                <a:cs typeface="B Nazanin" pitchFamily="2" charset="-78"/>
              </a:rPr>
              <a:t>در صورتی که مواد سایتوتوکسیک به سرم اضافه شود جز پسماند ویژه (شیمیایی و دارویی) محسوب می شود</a:t>
            </a:r>
          </a:p>
          <a:p>
            <a:endParaRPr lang="fa-IR" sz="2400" b="1"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7239000" cy="5835048"/>
          </a:xfrm>
        </p:spPr>
        <p:txBody>
          <a:bodyPr>
            <a:normAutofit fontScale="25000" lnSpcReduction="20000"/>
          </a:bodyPr>
          <a:lstStyle/>
          <a:p>
            <a:pPr algn="ctr" rtl="1">
              <a:buNone/>
            </a:pPr>
            <a:endParaRPr lang="fa-IR" sz="4400" b="1" dirty="0" smtClean="0">
              <a:solidFill>
                <a:schemeClr val="tx1"/>
              </a:solidFill>
              <a:latin typeface="Arial" pitchFamily="34" charset="0"/>
              <a:ea typeface="Calibri" pitchFamily="34" charset="0"/>
              <a:cs typeface="Arial" pitchFamily="34" charset="0"/>
            </a:endParaRPr>
          </a:p>
          <a:p>
            <a:pPr algn="r" rtl="1"/>
            <a:r>
              <a:rPr lang="ar-SA" sz="9600" b="1" dirty="0" smtClean="0">
                <a:cs typeface="B Nazanin" pitchFamily="2" charset="-78"/>
              </a:rPr>
              <a:t>پسماندهای </a:t>
            </a:r>
            <a:r>
              <a:rPr lang="ar-SA" sz="9600" b="1" dirty="0">
                <a:cs typeface="B Nazanin" pitchFamily="2" charset="-78"/>
              </a:rPr>
              <a:t>حاوی فلزات سنگین خطرناک باید به طور جداگانه تفکیک </a:t>
            </a:r>
            <a:r>
              <a:rPr lang="ar-SA" sz="9600" b="1" dirty="0" smtClean="0">
                <a:cs typeface="B Nazanin" pitchFamily="2" charset="-78"/>
              </a:rPr>
              <a:t>شود</a:t>
            </a:r>
            <a:endParaRPr lang="fa-IR" sz="9600" b="1" dirty="0" smtClean="0">
              <a:cs typeface="B Nazanin" pitchFamily="2" charset="-78"/>
            </a:endParaRPr>
          </a:p>
          <a:p>
            <a:pPr algn="r" rtl="1"/>
            <a:endParaRPr lang="fa-IR" sz="9600" b="1" dirty="0" smtClean="0">
              <a:cs typeface="B Nazanin" pitchFamily="2" charset="-78"/>
            </a:endParaRPr>
          </a:p>
          <a:p>
            <a:pPr algn="r" rtl="1"/>
            <a:r>
              <a:rPr lang="ar-SA" sz="9600" b="1" dirty="0" smtClean="0">
                <a:cs typeface="B Nazanin" pitchFamily="2" charset="-78"/>
              </a:rPr>
              <a:t>پسماندهای سیتوتوکسیک باید در ظروف محکم و غیر قابل نشت نگهداری شوند</a:t>
            </a:r>
            <a:endParaRPr lang="fa-IR" sz="9600" b="1" dirty="0" smtClean="0">
              <a:cs typeface="B Nazanin" pitchFamily="2" charset="-78"/>
            </a:endParaRPr>
          </a:p>
          <a:p>
            <a:pPr algn="r" rtl="1"/>
            <a:endParaRPr lang="en-US" sz="9600" b="1" dirty="0">
              <a:cs typeface="B Nazanin" pitchFamily="2" charset="-78"/>
            </a:endParaRPr>
          </a:p>
          <a:p>
            <a:pPr algn="r" rtl="1"/>
            <a:r>
              <a:rPr lang="ar-SA" sz="9600" b="1" dirty="0" smtClean="0">
                <a:cs typeface="B Nazanin" pitchFamily="2" charset="-78"/>
              </a:rPr>
              <a:t>در </a:t>
            </a:r>
            <a:r>
              <a:rPr lang="ar-SA" sz="9600" b="1" dirty="0">
                <a:cs typeface="B Nazanin" pitchFamily="2" charset="-78"/>
              </a:rPr>
              <a:t>صورت مخلوط شدن پسماند عادی با یکی از پسماندهای عفونی، شیمیایی، رادیواکتیو ونظایر ان خارج کردن آن ممنوع است</a:t>
            </a:r>
            <a:r>
              <a:rPr lang="ar-SA" sz="9600" b="1" dirty="0" smtClean="0">
                <a:cs typeface="B Nazanin" pitchFamily="2" charset="-78"/>
              </a:rPr>
              <a:t>.</a:t>
            </a:r>
            <a:endParaRPr lang="en-US" sz="9600" b="1" dirty="0">
              <a:cs typeface="B Nazanin" pitchFamily="2" charset="-78"/>
            </a:endParaRPr>
          </a:p>
          <a:p>
            <a:pPr algn="r">
              <a:buNone/>
            </a:pPr>
            <a:r>
              <a:rPr lang="en-US" sz="9600" b="1" dirty="0">
                <a:cs typeface="B Nazanin" pitchFamily="2" charset="-78"/>
              </a:rPr>
              <a:t> </a:t>
            </a:r>
          </a:p>
          <a:p>
            <a:pPr algn="r" rtl="1"/>
            <a:r>
              <a:rPr lang="ar-SA" sz="9600" b="1" dirty="0" smtClean="0">
                <a:cs typeface="B Nazanin" pitchFamily="2" charset="-78"/>
              </a:rPr>
              <a:t>اعضاء </a:t>
            </a:r>
            <a:r>
              <a:rPr lang="ar-SA" sz="9600" b="1" dirty="0">
                <a:cs typeface="B Nazanin" pitchFamily="2" charset="-78"/>
              </a:rPr>
              <a:t>و اندامهای قطع شده بدن و جنین مرده طبق احکام شرع جمع آوری و تفکیک می گردد</a:t>
            </a:r>
            <a:r>
              <a:rPr lang="ar-SA" sz="9600" b="1" dirty="0" smtClean="0">
                <a:cs typeface="B Nazanin" pitchFamily="2" charset="-78"/>
              </a:rPr>
              <a:t>.</a:t>
            </a:r>
            <a:endParaRPr lang="fa-IR" sz="9600" b="1" dirty="0" smtClean="0">
              <a:cs typeface="B Nazanin" pitchFamily="2" charset="-78"/>
            </a:endParaRPr>
          </a:p>
          <a:p>
            <a:pPr algn="r" rtl="1">
              <a:buNone/>
            </a:pPr>
            <a:r>
              <a:rPr lang="fa-IR" sz="9600" b="1" dirty="0" smtClean="0">
                <a:cs typeface="B Nazanin" pitchFamily="2" charset="-78"/>
              </a:rPr>
              <a:t> </a:t>
            </a:r>
          </a:p>
          <a:p>
            <a:r>
              <a:rPr lang="fa-IR" sz="9600" b="1" dirty="0" smtClean="0">
                <a:cs typeface="B Nazanin" pitchFamily="2" charset="-78"/>
              </a:rPr>
              <a:t>پسماندهای نوک تیز و برنده درپایان هر روز کاری جمع آوری گردد</a:t>
            </a:r>
          </a:p>
          <a:p>
            <a:r>
              <a:rPr lang="fa-IR" sz="9600" b="1" dirty="0" smtClean="0">
                <a:cs typeface="B Nazanin" pitchFamily="2" charset="-78"/>
              </a:rPr>
              <a:t>(و بیش از سه چهارم ظرف پر نشود )</a:t>
            </a:r>
          </a:p>
          <a:p>
            <a:endParaRPr lang="en-US" sz="9600" b="1" dirty="0" smtClean="0">
              <a:cs typeface="B Nazanin" pitchFamily="2" charset="-78"/>
            </a:endParaRPr>
          </a:p>
          <a:p>
            <a:pPr algn="r" rtl="1">
              <a:buNone/>
            </a:pPr>
            <a:r>
              <a:rPr lang="ar-SA" sz="9600" b="0" dirty="0" smtClean="0">
                <a:solidFill>
                  <a:schemeClr val="tx1"/>
                </a:solidFill>
                <a:effectLst/>
                <a:latin typeface="Arial" pitchFamily="34" charset="0"/>
              </a:rPr>
              <a:t> </a:t>
            </a:r>
            <a:endParaRPr lang="en-US" sz="9600" b="0" dirty="0">
              <a:solidFill>
                <a:schemeClr val="tx1"/>
              </a:solidFill>
              <a:effectLst/>
              <a:latin typeface="Arial" pitchFamily="34" charset="0"/>
            </a:endParaRPr>
          </a:p>
          <a:p>
            <a:pPr rtl="1"/>
            <a:r>
              <a:rPr lang="ar-SA" sz="4000" dirty="0"/>
              <a:t> </a:t>
            </a:r>
            <a:endParaRPr lang="en-US" sz="4000" dirty="0"/>
          </a:p>
          <a:p>
            <a:endParaRPr lang="en-US" sz="4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ar-SA" sz="2800" dirty="0" smtClean="0">
                <a:solidFill>
                  <a:srgbClr val="7030A0"/>
                </a:solidFill>
                <a:latin typeface="+mn-lt"/>
                <a:ea typeface="+mn-ea"/>
                <a:cs typeface="B Nazanin" pitchFamily="2" charset="-78"/>
              </a:rPr>
              <a:t>یک لیست از انواع پسماندهاي پزشكي ويژه (خطرناك) و محل توليد آنهاموجود است.</a:t>
            </a:r>
            <a:endParaRPr lang="fa-IR" sz="2800" dirty="0">
              <a:solidFill>
                <a:srgbClr val="7030A0"/>
              </a:solidFill>
              <a:latin typeface="+mn-lt"/>
              <a:ea typeface="+mn-ea"/>
              <a:cs typeface="B Nazanin" pitchFamily="2" charset="-78"/>
            </a:endParaRPr>
          </a:p>
        </p:txBody>
      </p:sp>
      <p:sp>
        <p:nvSpPr>
          <p:cNvPr id="3" name="Content Placeholder 2"/>
          <p:cNvSpPr>
            <a:spLocks noGrp="1"/>
          </p:cNvSpPr>
          <p:nvPr>
            <p:ph idx="1"/>
          </p:nvPr>
        </p:nvSpPr>
        <p:spPr>
          <a:xfrm>
            <a:off x="457200" y="2362200"/>
            <a:ext cx="7239000" cy="4093536"/>
          </a:xfrm>
        </p:spPr>
        <p:txBody>
          <a:bodyPr/>
          <a:lstStyle/>
          <a:p>
            <a:pPr algn="r" rtl="1"/>
            <a:r>
              <a:rPr lang="ar-SA" sz="2400" b="1" dirty="0" smtClean="0">
                <a:cs typeface="B Nazanin" pitchFamily="2" charset="-78"/>
              </a:rPr>
              <a:t>تولید کنندگان پسماند پزشکی موظفند پسماندهای تولیدی خود را شناسایی و آمار تولید را به تفکیک "عفونی"، "تیز و برنده"،" شیمیایی – دارویی" و "عادی" به صورت روزانه ثبت نمایند.</a:t>
            </a:r>
            <a:r>
              <a:rPr lang="fa-IR" sz="2400" b="1" dirty="0" smtClean="0">
                <a:cs typeface="B Nazanin" pitchFamily="2" charset="-78"/>
              </a:rPr>
              <a:t>(محل تولید )</a:t>
            </a:r>
          </a:p>
          <a:p>
            <a:endParaRPr lang="fa-IR" dirty="0"/>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304800"/>
            <a:ext cx="7467600" cy="1219200"/>
          </a:xfrm>
        </p:spPr>
        <p:txBody>
          <a:bodyPr>
            <a:noAutofit/>
          </a:bodyPr>
          <a:lstStyle/>
          <a:p>
            <a:pPr algn="ctr" rtl="1"/>
            <a:r>
              <a:rPr lang="ar-SA" sz="3200" dirty="0" smtClean="0">
                <a:solidFill>
                  <a:srgbClr val="7030A0"/>
                </a:solidFill>
                <a:latin typeface="+mn-lt"/>
                <a:ea typeface="+mn-ea"/>
                <a:cs typeface="B Nazanin" pitchFamily="2" charset="-78"/>
              </a:rPr>
              <a:t>کد بندی رنگی پسماند های تفکیک شده مشخص شده است و تمامي پسماندها برچسب گذاری می شوند.</a:t>
            </a:r>
            <a:endParaRPr lang="en-US" sz="3200" dirty="0">
              <a:solidFill>
                <a:srgbClr val="7030A0"/>
              </a:solidFill>
              <a:latin typeface="+mn-lt"/>
              <a:ea typeface="+mn-ea"/>
              <a:cs typeface="B Nazanin" pitchFamily="2" charset="-78"/>
            </a:endParaRPr>
          </a:p>
        </p:txBody>
      </p:sp>
      <p:graphicFrame>
        <p:nvGraphicFramePr>
          <p:cNvPr id="4" name="Content Placeholder 3"/>
          <p:cNvGraphicFramePr>
            <a:graphicFrameLocks noGrp="1"/>
          </p:cNvGraphicFramePr>
          <p:nvPr>
            <p:ph idx="1"/>
          </p:nvPr>
        </p:nvGraphicFramePr>
        <p:xfrm>
          <a:off x="304800" y="1676400"/>
          <a:ext cx="7619998" cy="4688451"/>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3998">
                  <a:extLst>
                    <a:ext uri="{9D8B030D-6E8A-4147-A177-3AD203B41FA5}">
                      <a16:colId xmlns:a16="http://schemas.microsoft.com/office/drawing/2014/main" val="20004"/>
                    </a:ext>
                  </a:extLst>
                </a:gridCol>
              </a:tblGrid>
              <a:tr h="644651">
                <a:tc>
                  <a:txBody>
                    <a:bodyPr/>
                    <a:lstStyle/>
                    <a:p>
                      <a:pPr algn="ctr" rtl="0">
                        <a:lnSpc>
                          <a:spcPct val="115000"/>
                        </a:lnSpc>
                        <a:spcAft>
                          <a:spcPts val="1000"/>
                        </a:spcAft>
                      </a:pPr>
                      <a:r>
                        <a:rPr lang="ar-SA" sz="2800" b="1" dirty="0">
                          <a:solidFill>
                            <a:schemeClr val="bg2"/>
                          </a:solidFill>
                          <a:latin typeface="Calibri"/>
                          <a:ea typeface="Calibri"/>
                          <a:cs typeface="B Nazanin"/>
                        </a:rPr>
                        <a:t>رديف</a:t>
                      </a:r>
                      <a:endParaRPr lang="en-US" sz="2800" b="1" dirty="0">
                        <a:solidFill>
                          <a:schemeClr val="bg2"/>
                        </a:solidFill>
                        <a:latin typeface="Calibri"/>
                        <a:ea typeface="Calibri"/>
                        <a:cs typeface="Arial"/>
                      </a:endParaRPr>
                    </a:p>
                  </a:txBody>
                  <a:tcPr marL="68580" marR="68580" marT="0" marB="0"/>
                </a:tc>
                <a:tc>
                  <a:txBody>
                    <a:bodyPr/>
                    <a:lstStyle/>
                    <a:p>
                      <a:pPr algn="ctr" rtl="0">
                        <a:lnSpc>
                          <a:spcPct val="115000"/>
                        </a:lnSpc>
                        <a:spcAft>
                          <a:spcPts val="1000"/>
                        </a:spcAft>
                      </a:pPr>
                      <a:r>
                        <a:rPr lang="ar-SA" sz="2800" b="1">
                          <a:solidFill>
                            <a:schemeClr val="bg2"/>
                          </a:solidFill>
                          <a:latin typeface="Calibri"/>
                          <a:ea typeface="Calibri"/>
                          <a:cs typeface="B Nazanin"/>
                        </a:rPr>
                        <a:t>نوع پسماند</a:t>
                      </a:r>
                      <a:endParaRPr lang="en-US" sz="2800" b="1">
                        <a:solidFill>
                          <a:schemeClr val="bg2"/>
                        </a:solidFill>
                        <a:latin typeface="Calibri"/>
                        <a:ea typeface="Calibri"/>
                        <a:cs typeface="Arial"/>
                      </a:endParaRPr>
                    </a:p>
                  </a:txBody>
                  <a:tcPr marL="68580" marR="68580" marT="0" marB="0"/>
                </a:tc>
                <a:tc>
                  <a:txBody>
                    <a:bodyPr/>
                    <a:lstStyle/>
                    <a:p>
                      <a:pPr algn="ctr" rtl="0">
                        <a:lnSpc>
                          <a:spcPct val="115000"/>
                        </a:lnSpc>
                        <a:spcAft>
                          <a:spcPts val="1000"/>
                        </a:spcAft>
                      </a:pPr>
                      <a:r>
                        <a:rPr lang="ar-SA" sz="2800" b="1" dirty="0">
                          <a:solidFill>
                            <a:schemeClr val="bg2"/>
                          </a:solidFill>
                          <a:latin typeface="Calibri"/>
                          <a:ea typeface="Calibri"/>
                          <a:cs typeface="B Nazanin"/>
                        </a:rPr>
                        <a:t>نوع ظرف</a:t>
                      </a:r>
                      <a:endParaRPr lang="en-US" sz="2800" b="1" dirty="0">
                        <a:solidFill>
                          <a:schemeClr val="bg2"/>
                        </a:solidFill>
                        <a:latin typeface="Calibri"/>
                        <a:ea typeface="Calibri"/>
                        <a:cs typeface="Arial"/>
                      </a:endParaRPr>
                    </a:p>
                  </a:txBody>
                  <a:tcPr marL="68580" marR="68580" marT="0" marB="0"/>
                </a:tc>
                <a:tc>
                  <a:txBody>
                    <a:bodyPr/>
                    <a:lstStyle/>
                    <a:p>
                      <a:pPr algn="ctr" rtl="0">
                        <a:lnSpc>
                          <a:spcPct val="115000"/>
                        </a:lnSpc>
                        <a:spcAft>
                          <a:spcPts val="1000"/>
                        </a:spcAft>
                      </a:pPr>
                      <a:r>
                        <a:rPr lang="ar-SA" sz="2800" b="1">
                          <a:solidFill>
                            <a:schemeClr val="bg2"/>
                          </a:solidFill>
                          <a:latin typeface="Calibri"/>
                          <a:ea typeface="Calibri"/>
                          <a:cs typeface="B Nazanin"/>
                        </a:rPr>
                        <a:t>رنگ ظرف</a:t>
                      </a:r>
                      <a:endParaRPr lang="en-US" sz="2800" b="1">
                        <a:solidFill>
                          <a:schemeClr val="bg2"/>
                        </a:solidFill>
                        <a:latin typeface="Calibri"/>
                        <a:ea typeface="Calibri"/>
                        <a:cs typeface="Arial"/>
                      </a:endParaRPr>
                    </a:p>
                  </a:txBody>
                  <a:tcPr marL="68580" marR="68580" marT="0" marB="0"/>
                </a:tc>
                <a:tc>
                  <a:txBody>
                    <a:bodyPr/>
                    <a:lstStyle/>
                    <a:p>
                      <a:pPr algn="ctr" rtl="0">
                        <a:lnSpc>
                          <a:spcPct val="115000"/>
                        </a:lnSpc>
                        <a:spcAft>
                          <a:spcPts val="1000"/>
                        </a:spcAft>
                      </a:pPr>
                      <a:r>
                        <a:rPr lang="ar-SA" sz="2800" b="1" dirty="0">
                          <a:solidFill>
                            <a:schemeClr val="bg2"/>
                          </a:solidFill>
                          <a:latin typeface="Calibri"/>
                          <a:ea typeface="Calibri"/>
                          <a:cs typeface="B Nazanin"/>
                        </a:rPr>
                        <a:t>برچسب</a:t>
                      </a:r>
                      <a:endParaRPr lang="en-US" sz="2800" b="1" dirty="0">
                        <a:solidFill>
                          <a:schemeClr val="bg2"/>
                        </a:solidFill>
                        <a:latin typeface="Calibri"/>
                        <a:ea typeface="Calibri"/>
                        <a:cs typeface="Arial"/>
                      </a:endParaRPr>
                    </a:p>
                  </a:txBody>
                  <a:tcPr marL="68580" marR="68580" marT="0" marB="0"/>
                </a:tc>
                <a:extLst>
                  <a:ext uri="{0D108BD9-81ED-4DB2-BD59-A6C34878D82A}">
                    <a16:rowId xmlns:a16="http://schemas.microsoft.com/office/drawing/2014/main" val="10000"/>
                  </a:ext>
                </a:extLst>
              </a:tr>
              <a:tr h="753753">
                <a:tc>
                  <a:txBody>
                    <a:bodyPr/>
                    <a:lstStyle/>
                    <a:p>
                      <a:pPr algn="ctr" rtl="1">
                        <a:lnSpc>
                          <a:spcPct val="115000"/>
                        </a:lnSpc>
                        <a:spcAft>
                          <a:spcPts val="1000"/>
                        </a:spcAft>
                      </a:pPr>
                      <a:r>
                        <a:rPr lang="ar-SA" sz="1800" b="1">
                          <a:latin typeface="Calibri"/>
                          <a:ea typeface="Calibri"/>
                          <a:cs typeface="B Nazanin"/>
                        </a:rPr>
                        <a:t>1</a:t>
                      </a:r>
                      <a:endParaRPr lang="en-US" sz="1800" b="1">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عفوني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كيسه پلاستيكي </a:t>
                      </a:r>
                      <a:r>
                        <a:rPr lang="fa-IR" sz="1800" b="1" dirty="0" smtClean="0">
                          <a:latin typeface="Calibri"/>
                          <a:ea typeface="Calibri"/>
                          <a:cs typeface="B Nazanin"/>
                        </a:rPr>
                        <a:t> </a:t>
                      </a:r>
                      <a:r>
                        <a:rPr lang="ar-SA" sz="1800" b="1" dirty="0" smtClean="0">
                          <a:latin typeface="Calibri"/>
                          <a:ea typeface="Calibri"/>
                          <a:cs typeface="B Nazanin"/>
                        </a:rPr>
                        <a:t>مقاوم</a:t>
                      </a:r>
                      <a:r>
                        <a:rPr lang="fa-IR" sz="1800" b="1" dirty="0" smtClean="0">
                          <a:latin typeface="Calibri"/>
                          <a:ea typeface="Calibri"/>
                          <a:cs typeface="B Nazanin"/>
                        </a:rPr>
                        <a:t> </a:t>
                      </a:r>
                      <a:r>
                        <a:rPr lang="fa-IR" sz="1800" b="1" baseline="30000" dirty="0" smtClean="0">
                          <a:latin typeface="Calibri"/>
                          <a:ea typeface="Calibri"/>
                          <a:cs typeface="B Nazanin"/>
                        </a:rPr>
                        <a:t>1</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a:latin typeface="Calibri"/>
                          <a:ea typeface="Calibri"/>
                          <a:cs typeface="B Nazanin"/>
                        </a:rPr>
                        <a:t>زرد</a:t>
                      </a:r>
                      <a:endParaRPr lang="en-US" sz="1800" b="1">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عفوني</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1"/>
                  </a:ext>
                </a:extLst>
              </a:tr>
              <a:tr h="753753">
                <a:tc>
                  <a:txBody>
                    <a:bodyPr/>
                    <a:lstStyle/>
                    <a:p>
                      <a:pPr algn="ctr" rtl="1">
                        <a:lnSpc>
                          <a:spcPct val="115000"/>
                        </a:lnSpc>
                        <a:spcAft>
                          <a:spcPts val="1000"/>
                        </a:spcAft>
                      </a:pPr>
                      <a:r>
                        <a:rPr lang="ar-SA" sz="1800" b="1">
                          <a:latin typeface="Calibri"/>
                          <a:ea typeface="Calibri"/>
                          <a:cs typeface="B Nazanin"/>
                        </a:rPr>
                        <a:t>2</a:t>
                      </a:r>
                      <a:endParaRPr lang="en-US" sz="1800" b="1">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تيز و برنده</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fa-IR" sz="1800" b="1" dirty="0" smtClean="0">
                          <a:latin typeface="Calibri"/>
                          <a:ea typeface="Calibri"/>
                          <a:cs typeface="B Nazanin"/>
                        </a:rPr>
                        <a:t>  </a:t>
                      </a:r>
                      <a:r>
                        <a:rPr lang="fa-IR" sz="1800" b="1" baseline="30000" dirty="0" smtClean="0">
                          <a:latin typeface="Calibri"/>
                          <a:ea typeface="Calibri"/>
                          <a:cs typeface="B Nazanin"/>
                        </a:rPr>
                        <a:t>2</a:t>
                      </a:r>
                      <a:r>
                        <a:rPr lang="en-US" sz="1800" b="1" dirty="0" smtClean="0">
                          <a:latin typeface="Calibri"/>
                          <a:ea typeface="Calibri"/>
                          <a:cs typeface="B Nazanin"/>
                        </a:rPr>
                        <a:t>Safety </a:t>
                      </a:r>
                      <a:r>
                        <a:rPr lang="en-US" sz="1800" b="1" dirty="0">
                          <a:latin typeface="Calibri"/>
                          <a:ea typeface="Calibri"/>
                          <a:cs typeface="B Nazanin"/>
                        </a:rPr>
                        <a:t>Box</a:t>
                      </a:r>
                      <a:r>
                        <a:rPr lang="ar-SA" sz="1800" b="1" dirty="0">
                          <a:latin typeface="Calibri"/>
                          <a:ea typeface="Calibri"/>
                          <a:cs typeface="B Nazanin"/>
                        </a:rPr>
                        <a:t>استاندارد</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زرد با درب قرمز</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تيز و برنده _ داراي خطر زيستي</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2"/>
                  </a:ext>
                </a:extLst>
              </a:tr>
              <a:tr h="753753">
                <a:tc>
                  <a:txBody>
                    <a:bodyPr/>
                    <a:lstStyle/>
                    <a:p>
                      <a:pPr algn="ctr" rtl="1">
                        <a:lnSpc>
                          <a:spcPct val="115000"/>
                        </a:lnSpc>
                        <a:spcAft>
                          <a:spcPts val="1000"/>
                        </a:spcAft>
                      </a:pPr>
                      <a:r>
                        <a:rPr lang="ar-SA" sz="1800" b="1">
                          <a:latin typeface="Calibri"/>
                          <a:ea typeface="Calibri"/>
                          <a:cs typeface="B Nazanin"/>
                        </a:rPr>
                        <a:t>3</a:t>
                      </a:r>
                      <a:endParaRPr lang="en-US" sz="1800" b="1">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a:latin typeface="Calibri"/>
                          <a:ea typeface="Calibri"/>
                          <a:cs typeface="B Nazanin"/>
                        </a:rPr>
                        <a:t>شيميايي و داروئي</a:t>
                      </a:r>
                      <a:endParaRPr lang="en-US" sz="1800" b="1">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كيسه پلاستيكي </a:t>
                      </a:r>
                      <a:r>
                        <a:rPr lang="fa-IR" sz="1800" b="1" baseline="30000" dirty="0" smtClean="0">
                          <a:latin typeface="Calibri"/>
                          <a:ea typeface="Calibri"/>
                          <a:cs typeface="B Nazanin"/>
                        </a:rPr>
                        <a:t>3</a:t>
                      </a:r>
                      <a:r>
                        <a:rPr lang="fa-IR" sz="1800" b="1" dirty="0" smtClean="0">
                          <a:latin typeface="Calibri"/>
                          <a:ea typeface="Calibri"/>
                          <a:cs typeface="B Nazanin"/>
                        </a:rPr>
                        <a:t>م</a:t>
                      </a:r>
                      <a:r>
                        <a:rPr lang="ar-SA" sz="1800" b="1" dirty="0" smtClean="0">
                          <a:latin typeface="Calibri"/>
                          <a:ea typeface="Calibri"/>
                          <a:cs typeface="B Nazanin"/>
                        </a:rPr>
                        <a:t>قاوم</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a:latin typeface="Calibri"/>
                          <a:ea typeface="Calibri"/>
                          <a:cs typeface="B Nazanin"/>
                        </a:rPr>
                        <a:t>سفيد يا قهوه اي</a:t>
                      </a:r>
                      <a:endParaRPr lang="en-US" sz="1800" b="1">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شيميايي و داروئي</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3"/>
                  </a:ext>
                </a:extLst>
              </a:tr>
              <a:tr h="1589890">
                <a:tc>
                  <a:txBody>
                    <a:bodyPr/>
                    <a:lstStyle/>
                    <a:p>
                      <a:pPr algn="ctr" rtl="1">
                        <a:lnSpc>
                          <a:spcPct val="115000"/>
                        </a:lnSpc>
                        <a:spcAft>
                          <a:spcPts val="1000"/>
                        </a:spcAft>
                      </a:pPr>
                      <a:endParaRPr lang="fa-IR" sz="1800" b="1" dirty="0" smtClean="0">
                        <a:latin typeface="Calibri"/>
                        <a:ea typeface="Calibri"/>
                        <a:cs typeface="B Nazanin"/>
                      </a:endParaRPr>
                    </a:p>
                    <a:p>
                      <a:pPr algn="ctr" rtl="1">
                        <a:lnSpc>
                          <a:spcPct val="115000"/>
                        </a:lnSpc>
                        <a:spcAft>
                          <a:spcPts val="1000"/>
                        </a:spcAft>
                      </a:pPr>
                      <a:r>
                        <a:rPr lang="ar-SA" sz="1800" b="1" dirty="0" smtClean="0">
                          <a:latin typeface="Calibri"/>
                          <a:ea typeface="Calibri"/>
                          <a:cs typeface="B Nazanin"/>
                        </a:rPr>
                        <a:t>4</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پسماند عادي</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كيسه </a:t>
                      </a:r>
                      <a:r>
                        <a:rPr lang="ar-SA" sz="1800" b="1" dirty="0" smtClean="0">
                          <a:latin typeface="Calibri"/>
                          <a:ea typeface="Calibri"/>
                          <a:cs typeface="B Nazanin"/>
                        </a:rPr>
                        <a:t>پلاستيكي</a:t>
                      </a:r>
                      <a:r>
                        <a:rPr lang="fa-IR" sz="1800" b="1" baseline="30000" dirty="0" smtClean="0">
                          <a:latin typeface="Calibri"/>
                          <a:ea typeface="Calibri"/>
                          <a:cs typeface="B Nazanin"/>
                        </a:rPr>
                        <a:t>4</a:t>
                      </a:r>
                      <a:r>
                        <a:rPr lang="ar-SA" sz="1800" b="1" dirty="0" smtClean="0">
                          <a:latin typeface="Calibri"/>
                          <a:ea typeface="Calibri"/>
                          <a:cs typeface="B Nazanin"/>
                        </a:rPr>
                        <a:t> </a:t>
                      </a:r>
                      <a:r>
                        <a:rPr lang="ar-SA" sz="1800" b="1" dirty="0">
                          <a:latin typeface="Calibri"/>
                          <a:ea typeface="Calibri"/>
                          <a:cs typeface="B Nazanin"/>
                        </a:rPr>
                        <a:t>مقاوم</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سياه</a:t>
                      </a:r>
                      <a:endParaRPr lang="en-US" sz="1800" b="1" dirty="0">
                        <a:latin typeface="Calibri"/>
                        <a:ea typeface="Calibri"/>
                        <a:cs typeface="Arial"/>
                      </a:endParaRPr>
                    </a:p>
                  </a:txBody>
                  <a:tcPr marL="68580" marR="68580" marT="0" marB="0" anchor="ctr"/>
                </a:tc>
                <a:tc>
                  <a:txBody>
                    <a:bodyPr/>
                    <a:lstStyle/>
                    <a:p>
                      <a:pPr algn="ctr" rtl="0">
                        <a:lnSpc>
                          <a:spcPct val="115000"/>
                        </a:lnSpc>
                        <a:spcAft>
                          <a:spcPts val="1000"/>
                        </a:spcAft>
                      </a:pPr>
                      <a:r>
                        <a:rPr lang="ar-SA" sz="1800" b="1" dirty="0">
                          <a:latin typeface="Calibri"/>
                          <a:ea typeface="Calibri"/>
                          <a:cs typeface="B Nazanin"/>
                        </a:rPr>
                        <a:t>عادي</a:t>
                      </a:r>
                      <a:endParaRPr lang="en-US" sz="1800" b="1" dirty="0">
                        <a:latin typeface="Calibri"/>
                        <a:ea typeface="Calibri"/>
                        <a:cs typeface="Arial"/>
                      </a:endParaRP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838200"/>
            <a:ext cx="7772400" cy="5562600"/>
          </a:xfrm>
        </p:spPr>
        <p:txBody>
          <a:bodyPr/>
          <a:lstStyle/>
          <a:p>
            <a:pPr algn="r" rtl="1"/>
            <a:r>
              <a:rPr lang="fa-IR" sz="2400" dirty="0" smtClean="0">
                <a:solidFill>
                  <a:schemeClr val="tx1"/>
                </a:solidFill>
                <a:latin typeface="Arial" pitchFamily="34" charset="0"/>
                <a:cs typeface="Arial" pitchFamily="34" charset="0"/>
              </a:rPr>
              <a:t>1</a:t>
            </a:r>
            <a:r>
              <a:rPr lang="ar-SA" sz="2400" b="0" dirty="0" smtClean="0">
                <a:solidFill>
                  <a:schemeClr val="tx1"/>
                </a:solidFill>
                <a:effectLst/>
                <a:latin typeface="Arial" pitchFamily="34" charset="0"/>
              </a:rPr>
              <a:t>- </a:t>
            </a:r>
            <a:r>
              <a:rPr lang="fa-IR" sz="2400" b="1" dirty="0">
                <a:cs typeface="B Nazanin" pitchFamily="2" charset="-78"/>
              </a:rPr>
              <a:t>لازم است كيسه هاي فوق در سطل هاي پلاستيكي زرد رنگ نگهداري شوند</a:t>
            </a:r>
            <a:r>
              <a:rPr lang="fa-IR" sz="2400" b="1" dirty="0" smtClean="0">
                <a:cs typeface="B Nazanin" pitchFamily="2" charset="-78"/>
              </a:rPr>
              <a:t>.</a:t>
            </a:r>
          </a:p>
          <a:p>
            <a:pPr algn="r" rtl="1"/>
            <a:endParaRPr lang="en-US" sz="2400" b="1" dirty="0">
              <a:cs typeface="B Nazanin" pitchFamily="2" charset="-78"/>
            </a:endParaRPr>
          </a:p>
          <a:p>
            <a:pPr algn="r" rtl="1"/>
            <a:r>
              <a:rPr lang="fa-IR" sz="2400" b="1" dirty="0" smtClean="0">
                <a:cs typeface="B Nazanin" pitchFamily="2" charset="-78"/>
              </a:rPr>
              <a:t>2</a:t>
            </a:r>
            <a:r>
              <a:rPr lang="ar-SA" sz="2400" b="1" dirty="0" smtClean="0">
                <a:cs typeface="B Nazanin" pitchFamily="2" charset="-78"/>
              </a:rPr>
              <a:t>- </a:t>
            </a:r>
            <a:r>
              <a:rPr lang="fa-IR" sz="2400" b="1" dirty="0">
                <a:cs typeface="B Nazanin" pitchFamily="2" charset="-78"/>
              </a:rPr>
              <a:t>مؤسسه استاندارد، استاندارد اين ظروف را تدوين نموده است</a:t>
            </a:r>
            <a:r>
              <a:rPr lang="fa-IR" sz="2400" b="1" dirty="0" smtClean="0">
                <a:cs typeface="B Nazanin" pitchFamily="2" charset="-78"/>
              </a:rPr>
              <a:t>.</a:t>
            </a:r>
          </a:p>
          <a:p>
            <a:pPr algn="r" rtl="1"/>
            <a:endParaRPr lang="en-US" sz="2400" b="1" dirty="0">
              <a:cs typeface="B Nazanin" pitchFamily="2" charset="-78"/>
            </a:endParaRPr>
          </a:p>
          <a:p>
            <a:pPr algn="r" rtl="1"/>
            <a:r>
              <a:rPr lang="fa-IR" sz="2400" b="1" dirty="0" smtClean="0">
                <a:cs typeface="B Nazanin" pitchFamily="2" charset="-78"/>
              </a:rPr>
              <a:t>3- </a:t>
            </a:r>
            <a:r>
              <a:rPr lang="fa-IR" sz="2400" b="1" dirty="0">
                <a:cs typeface="B Nazanin" pitchFamily="2" charset="-78"/>
              </a:rPr>
              <a:t>لازم است كيسه هاي فوق در سطل هاي پلاستيكي سفيد يا قهوه اي رنگ نگهداري شوند</a:t>
            </a:r>
            <a:r>
              <a:rPr lang="fa-IR" sz="2400" b="1" dirty="0" smtClean="0">
                <a:cs typeface="B Nazanin" pitchFamily="2" charset="-78"/>
              </a:rPr>
              <a:t>.</a:t>
            </a:r>
          </a:p>
          <a:p>
            <a:pPr algn="r" rtl="1"/>
            <a:endParaRPr lang="en-US" sz="2400" b="1" dirty="0">
              <a:cs typeface="B Nazanin" pitchFamily="2" charset="-78"/>
            </a:endParaRPr>
          </a:p>
          <a:p>
            <a:pPr algn="r" rtl="1"/>
            <a:r>
              <a:rPr lang="fa-IR" sz="2400" b="1" dirty="0" smtClean="0">
                <a:cs typeface="B Nazanin" pitchFamily="2" charset="-78"/>
              </a:rPr>
              <a:t>4</a:t>
            </a:r>
            <a:r>
              <a:rPr lang="ar-SA" sz="2400" b="1" dirty="0" smtClean="0">
                <a:cs typeface="B Nazanin" pitchFamily="2" charset="-78"/>
              </a:rPr>
              <a:t>-  </a:t>
            </a:r>
            <a:r>
              <a:rPr lang="fa-IR" sz="2400" b="1" dirty="0">
                <a:cs typeface="B Nazanin" pitchFamily="2" charset="-78"/>
              </a:rPr>
              <a:t>لازم است كيسه هاي فوق در سطل هاي پلاستيكي آبي رنگ نگهداري شوند.</a:t>
            </a:r>
            <a:endParaRPr lang="en-US" sz="2400" b="1" dirty="0">
              <a:cs typeface="B Nazanin"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9600" y="381000"/>
            <a:ext cx="7772400" cy="685800"/>
          </a:xfrm>
        </p:spPr>
        <p:txBody>
          <a:bodyPr>
            <a:normAutofit/>
          </a:bodyPr>
          <a:lstStyle/>
          <a:p>
            <a:pPr algn="ctr"/>
            <a:r>
              <a:rPr lang="fa-IR" sz="3600" dirty="0" smtClean="0">
                <a:solidFill>
                  <a:srgbClr val="7030A0"/>
                </a:solidFill>
                <a:latin typeface="+mn-lt"/>
                <a:ea typeface="+mn-ea"/>
                <a:cs typeface="B Nazanin" pitchFamily="2" charset="-78"/>
              </a:rPr>
              <a:t>برچسب گذاری</a:t>
            </a:r>
            <a:endParaRPr lang="en-US" sz="3600" dirty="0" smtClean="0">
              <a:solidFill>
                <a:srgbClr val="7030A0"/>
              </a:solidFill>
              <a:latin typeface="+mn-lt"/>
              <a:ea typeface="+mn-ea"/>
              <a:cs typeface="B Nazanin" pitchFamily="2" charset="-78"/>
            </a:endParaRPr>
          </a:p>
        </p:txBody>
      </p:sp>
      <p:sp>
        <p:nvSpPr>
          <p:cNvPr id="3" name="Content Placeholder 2"/>
          <p:cNvSpPr>
            <a:spLocks noGrp="1"/>
          </p:cNvSpPr>
          <p:nvPr>
            <p:ph idx="1"/>
          </p:nvPr>
        </p:nvSpPr>
        <p:spPr>
          <a:xfrm>
            <a:off x="152400" y="1524000"/>
            <a:ext cx="7924800" cy="5334000"/>
          </a:xfrm>
        </p:spPr>
        <p:txBody>
          <a:bodyPr>
            <a:normAutofit fontScale="62500" lnSpcReduction="20000"/>
          </a:bodyPr>
          <a:lstStyle/>
          <a:p>
            <a:pPr algn="r" rtl="1"/>
            <a:endParaRPr lang="fa-IR" sz="3400" b="0" dirty="0" smtClean="0">
              <a:solidFill>
                <a:schemeClr val="tx1"/>
              </a:solidFill>
              <a:effectLst/>
              <a:latin typeface="Arial" pitchFamily="34" charset="0"/>
            </a:endParaRPr>
          </a:p>
          <a:p>
            <a:pPr algn="r" rtl="1"/>
            <a:r>
              <a:rPr lang="ar-SA" sz="3400" b="1" dirty="0" smtClean="0">
                <a:solidFill>
                  <a:srgbClr val="7030A0"/>
                </a:solidFill>
                <a:cs typeface="B Nazanin" pitchFamily="2" charset="-78"/>
              </a:rPr>
              <a:t>برچسب‌گذاري بايد داراي ويژگيهاي زيرباشد: </a:t>
            </a:r>
            <a:endParaRPr lang="fa-IR" sz="3400" b="1" dirty="0" smtClean="0">
              <a:solidFill>
                <a:srgbClr val="7030A0"/>
              </a:solidFill>
              <a:cs typeface="B Nazanin" pitchFamily="2" charset="-78"/>
            </a:endParaRPr>
          </a:p>
          <a:p>
            <a:pPr algn="r" rtl="1"/>
            <a:r>
              <a:rPr lang="ar-SA" sz="3400" b="1" dirty="0" smtClean="0">
                <a:cs typeface="B Nazanin" pitchFamily="2" charset="-78"/>
              </a:rPr>
              <a:t/>
            </a:r>
            <a:br>
              <a:rPr lang="ar-SA" sz="3400" b="1" dirty="0" smtClean="0">
                <a:cs typeface="B Nazanin" pitchFamily="2" charset="-78"/>
              </a:rPr>
            </a:br>
            <a:r>
              <a:rPr lang="ar-SA" sz="3400" b="1" dirty="0" smtClean="0">
                <a:cs typeface="B Nazanin" pitchFamily="2" charset="-78"/>
              </a:rPr>
              <a:t>الف ـ هيچ كيسة محتوي پسماند نبايد بدون داشتن برچسب و تعيين نوع محتواي كيسه از محل توليد خارج شود. </a:t>
            </a:r>
            <a:endParaRPr lang="fa-IR" sz="3400" b="1" dirty="0" smtClean="0">
              <a:cs typeface="B Nazanin" pitchFamily="2" charset="-78"/>
            </a:endParaRPr>
          </a:p>
          <a:p>
            <a:pPr algn="r" rtl="1"/>
            <a:r>
              <a:rPr lang="ar-SA" sz="3400" b="1" dirty="0" smtClean="0">
                <a:cs typeface="B Nazanin" pitchFamily="2" charset="-78"/>
              </a:rPr>
              <a:t/>
            </a:r>
            <a:br>
              <a:rPr lang="ar-SA" sz="3400" b="1" dirty="0" smtClean="0">
                <a:cs typeface="B Nazanin" pitchFamily="2" charset="-78"/>
              </a:rPr>
            </a:br>
            <a:r>
              <a:rPr lang="ar-SA" sz="3400" b="1" dirty="0" smtClean="0">
                <a:cs typeface="B Nazanin" pitchFamily="2" charset="-78"/>
              </a:rPr>
              <a:t>ب ـ كيسه‌ها يا ظروف حاوي پسماند بايد بر چسب گذاري شوند.</a:t>
            </a:r>
            <a:endParaRPr lang="fa-IR" sz="3400" b="1" dirty="0" smtClean="0">
              <a:cs typeface="B Nazanin" pitchFamily="2" charset="-78"/>
            </a:endParaRPr>
          </a:p>
          <a:p>
            <a:pPr algn="r" rtl="1"/>
            <a:r>
              <a:rPr lang="ar-SA" sz="3400" b="1" dirty="0" smtClean="0">
                <a:cs typeface="B Nazanin" pitchFamily="2" charset="-78"/>
              </a:rPr>
              <a:t> </a:t>
            </a:r>
            <a:br>
              <a:rPr lang="ar-SA" sz="3400" b="1" dirty="0" smtClean="0">
                <a:cs typeface="B Nazanin" pitchFamily="2" charset="-78"/>
              </a:rPr>
            </a:br>
            <a:r>
              <a:rPr lang="ar-SA" sz="3400" b="1" dirty="0" smtClean="0">
                <a:cs typeface="B Nazanin" pitchFamily="2" charset="-78"/>
              </a:rPr>
              <a:t>پ ـ برچسب‌ها با اندازه قابل خواندن بايد بر روي ظرف يا كيسه چسبانده و يا به صورت چاپي درج شوند. </a:t>
            </a:r>
            <a:endParaRPr lang="fa-IR" sz="3400" b="1" dirty="0" smtClean="0">
              <a:cs typeface="B Nazanin" pitchFamily="2" charset="-78"/>
            </a:endParaRPr>
          </a:p>
          <a:p>
            <a:pPr algn="r" rtl="1"/>
            <a:endParaRPr lang="fa-IR" sz="3400" b="1" dirty="0" smtClean="0">
              <a:cs typeface="B Nazanin" pitchFamily="2" charset="-78"/>
            </a:endParaRPr>
          </a:p>
          <a:p>
            <a:pPr algn="r" rtl="1"/>
            <a:r>
              <a:rPr lang="ar-SA" sz="3400" b="1" dirty="0" smtClean="0">
                <a:cs typeface="B Nazanin" pitchFamily="2" charset="-78"/>
              </a:rPr>
              <a:t>ت ـ برچسب در اثر تماس يا حمل، نبايد به آساني جدا يا پاك شود. </a:t>
            </a:r>
            <a:endParaRPr lang="fa-IR" sz="3400" b="1" dirty="0" smtClean="0">
              <a:cs typeface="B Nazanin" pitchFamily="2" charset="-78"/>
            </a:endParaRPr>
          </a:p>
          <a:p>
            <a:pPr algn="r" rtl="1"/>
            <a:r>
              <a:rPr lang="ar-SA" sz="3400" b="1" dirty="0" smtClean="0">
                <a:cs typeface="B Nazanin" pitchFamily="2" charset="-78"/>
              </a:rPr>
              <a:t/>
            </a:r>
            <a:br>
              <a:rPr lang="ar-SA" sz="3400" b="1" dirty="0" smtClean="0">
                <a:cs typeface="B Nazanin" pitchFamily="2" charset="-78"/>
              </a:rPr>
            </a:br>
            <a:r>
              <a:rPr lang="ar-SA" sz="3400" b="1" dirty="0" smtClean="0">
                <a:cs typeface="B Nazanin" pitchFamily="2" charset="-78"/>
              </a:rPr>
              <a:t>ث ـ برچسب بايد ازهر طرف قابل مشاهد باشد. </a:t>
            </a:r>
            <a:endParaRPr lang="fa-IR" sz="3400" b="1" dirty="0" smtClean="0">
              <a:cs typeface="B Nazanin" pitchFamily="2" charset="-78"/>
            </a:endParaRPr>
          </a:p>
          <a:p>
            <a:pPr algn="r" rtl="1"/>
            <a:r>
              <a:rPr lang="ar-SA" sz="3400" b="1" dirty="0" smtClean="0">
                <a:cs typeface="B Nazanin" pitchFamily="2" charset="-78"/>
              </a:rPr>
              <a:t/>
            </a:r>
            <a:br>
              <a:rPr lang="ar-SA" sz="3400" b="1" dirty="0" smtClean="0">
                <a:cs typeface="B Nazanin" pitchFamily="2" charset="-78"/>
              </a:rPr>
            </a:br>
            <a:r>
              <a:rPr lang="ar-SA" sz="3400" b="1" dirty="0" smtClean="0">
                <a:cs typeface="B Nazanin" pitchFamily="2" charset="-78"/>
              </a:rPr>
              <a:t>ج ـ نماد خطر مشخص‌كننده نوع پسماند </a:t>
            </a:r>
            <a:r>
              <a:rPr lang="fa-IR" sz="3400" b="1" dirty="0" smtClean="0">
                <a:cs typeface="B Nazanin" pitchFamily="2" charset="-78"/>
              </a:rPr>
              <a:t>باید بر روی برچسب درج گردد</a:t>
            </a:r>
            <a:r>
              <a:rPr lang="ar-SA" dirty="0" smtClean="0"/>
              <a:t/>
            </a:r>
            <a:br>
              <a:rPr lang="ar-SA" dirty="0" smtClean="0"/>
            </a:b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smtClean="0">
                <a:solidFill>
                  <a:srgbClr val="7030A0"/>
                </a:solidFill>
                <a:latin typeface="+mn-lt"/>
                <a:ea typeface="+mn-ea"/>
                <a:cs typeface="B Nazanin" pitchFamily="2" charset="-78"/>
              </a:rPr>
              <a:t>برچسب گذاری</a:t>
            </a:r>
            <a:endParaRPr lang="en-US" sz="3600" dirty="0">
              <a:solidFill>
                <a:srgbClr val="7030A0"/>
              </a:solidFill>
              <a:latin typeface="+mn-lt"/>
              <a:ea typeface="+mn-ea"/>
              <a:cs typeface="B Nazanin" pitchFamily="2" charset="-78"/>
            </a:endParaRPr>
          </a:p>
        </p:txBody>
      </p:sp>
      <p:sp>
        <p:nvSpPr>
          <p:cNvPr id="3" name="Content Placeholder 2"/>
          <p:cNvSpPr>
            <a:spLocks noGrp="1"/>
          </p:cNvSpPr>
          <p:nvPr>
            <p:ph idx="1"/>
          </p:nvPr>
        </p:nvSpPr>
        <p:spPr/>
        <p:txBody>
          <a:bodyPr>
            <a:normAutofit/>
          </a:bodyPr>
          <a:lstStyle/>
          <a:p>
            <a:pPr algn="r">
              <a:buNone/>
            </a:pPr>
            <a:endParaRPr lang="fa-IR" sz="2200" b="1" dirty="0" smtClean="0">
              <a:latin typeface="Arial" pitchFamily="34" charset="0"/>
              <a:cs typeface="Arial" pitchFamily="34" charset="0"/>
            </a:endParaRPr>
          </a:p>
          <a:p>
            <a:pPr algn="r" rtl="1">
              <a:buNone/>
            </a:pPr>
            <a:r>
              <a:rPr lang="ar-SA" sz="2100" b="1" dirty="0" smtClean="0">
                <a:solidFill>
                  <a:srgbClr val="7030A0"/>
                </a:solidFill>
                <a:cs typeface="B Nazanin" pitchFamily="2" charset="-78"/>
              </a:rPr>
              <a:t>بر روي برچسب بايد مشخصات زير ذكر گردد: </a:t>
            </a:r>
            <a:endParaRPr lang="fa-IR" sz="2100" b="1" dirty="0" smtClean="0">
              <a:solidFill>
                <a:srgbClr val="7030A0"/>
              </a:solidFill>
              <a:cs typeface="B Nazanin" pitchFamily="2" charset="-78"/>
            </a:endParaRPr>
          </a:p>
          <a:p>
            <a:pPr algn="r" rtl="1">
              <a:buNone/>
            </a:pPr>
            <a:r>
              <a:rPr lang="ar-SA" sz="2100" b="1" dirty="0" smtClean="0">
                <a:cs typeface="B Nazanin" pitchFamily="2" charset="-78"/>
              </a:rPr>
              <a:t/>
            </a:r>
            <a:br>
              <a:rPr lang="ar-SA" sz="2100" b="1" dirty="0" smtClean="0">
                <a:cs typeface="B Nazanin" pitchFamily="2" charset="-78"/>
              </a:rPr>
            </a:br>
            <a:r>
              <a:rPr lang="ar-SA" sz="2100" b="1" dirty="0" smtClean="0">
                <a:cs typeface="B Nazanin" pitchFamily="2" charset="-78"/>
              </a:rPr>
              <a:t>1ـ نام، نشاني و شماره تماس توليدكننده. </a:t>
            </a:r>
            <a:br>
              <a:rPr lang="ar-SA" sz="2100" b="1" dirty="0" smtClean="0">
                <a:cs typeface="B Nazanin" pitchFamily="2" charset="-78"/>
              </a:rPr>
            </a:br>
            <a:r>
              <a:rPr lang="ar-SA" sz="2100" b="1" dirty="0" smtClean="0">
                <a:cs typeface="B Nazanin" pitchFamily="2" charset="-78"/>
              </a:rPr>
              <a:t>2ـ نوع پسماند. </a:t>
            </a:r>
            <a:br>
              <a:rPr lang="ar-SA" sz="2100" b="1" dirty="0" smtClean="0">
                <a:cs typeface="B Nazanin" pitchFamily="2" charset="-78"/>
              </a:rPr>
            </a:br>
            <a:r>
              <a:rPr lang="ar-SA" sz="2100" b="1" dirty="0" smtClean="0">
                <a:cs typeface="B Nazanin" pitchFamily="2" charset="-78"/>
              </a:rPr>
              <a:t>3ـ تاريخ توليد و جمع‌آوري. </a:t>
            </a:r>
            <a:br>
              <a:rPr lang="ar-SA" sz="2100" b="1" dirty="0" smtClean="0">
                <a:cs typeface="B Nazanin" pitchFamily="2" charset="-78"/>
              </a:rPr>
            </a:br>
            <a:r>
              <a:rPr lang="ar-SA" sz="2100" b="1" dirty="0" smtClean="0">
                <a:cs typeface="B Nazanin" pitchFamily="2" charset="-78"/>
              </a:rPr>
              <a:t>4ـ تاريخ تحويل. </a:t>
            </a:r>
            <a:br>
              <a:rPr lang="ar-SA" sz="2100" b="1" dirty="0" smtClean="0">
                <a:cs typeface="B Nazanin" pitchFamily="2" charset="-78"/>
              </a:rPr>
            </a:br>
            <a:r>
              <a:rPr lang="ar-SA" sz="2100" b="1" dirty="0" smtClean="0">
                <a:cs typeface="B Nazanin" pitchFamily="2" charset="-78"/>
              </a:rPr>
              <a:t>5 ـ نوع ماده شيميايي. </a:t>
            </a:r>
            <a:br>
              <a:rPr lang="ar-SA" sz="2100" b="1" dirty="0" smtClean="0">
                <a:cs typeface="B Nazanin" pitchFamily="2" charset="-78"/>
              </a:rPr>
            </a:br>
            <a:r>
              <a:rPr lang="ar-SA" sz="2100" b="1" dirty="0" smtClean="0">
                <a:cs typeface="B Nazanin" pitchFamily="2" charset="-78"/>
              </a:rPr>
              <a:t>6 ـ تاريخ بي‌خطرسازي. </a:t>
            </a:r>
            <a:endParaRPr lang="fa-IR" sz="2100" b="1" dirty="0" smtClean="0">
              <a:cs typeface="B Nazanin" pitchFamily="2" charset="-78"/>
            </a:endParaRPr>
          </a:p>
          <a:p>
            <a:pPr algn="r" rtl="1">
              <a:buNone/>
            </a:pPr>
            <a:r>
              <a:rPr lang="ar-SA" sz="2100" b="1" dirty="0" smtClean="0">
                <a:cs typeface="B Nazanin" pitchFamily="2" charset="-78"/>
              </a:rPr>
              <a:t/>
            </a:r>
            <a:br>
              <a:rPr lang="ar-SA" sz="2100" b="1" dirty="0" smtClean="0">
                <a:cs typeface="B Nazanin" pitchFamily="2" charset="-78"/>
              </a:rPr>
            </a:br>
            <a:r>
              <a:rPr lang="fa-IR" sz="2100" b="1" dirty="0" smtClean="0">
                <a:cs typeface="B Nazanin" pitchFamily="2" charset="-78"/>
              </a:rPr>
              <a:t>- </a:t>
            </a:r>
            <a:r>
              <a:rPr lang="ar-SA" sz="2100" b="1" dirty="0" smtClean="0">
                <a:cs typeface="B Nazanin" pitchFamily="2" charset="-78"/>
              </a:rPr>
              <a:t>مسئولان حمل و نقل پسماند، موظفند از تحويل‌گرفتن پسماندهاي فاقد بر چسب خودداري نمايند. </a:t>
            </a:r>
            <a:endParaRPr lang="en-US" sz="2100" b="1" dirty="0" smtClean="0">
              <a:cs typeface="B Nazanin"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endParaRPr lang="en-US" b="1" dirty="0" smtClean="0">
              <a:latin typeface="Arial" pitchFamily="34" charset="0"/>
              <a:cs typeface="Arial" pitchFamily="34" charset="0"/>
            </a:endParaRPr>
          </a:p>
          <a:p>
            <a:pPr lvl="0" algn="r" rtl="1">
              <a:buNone/>
            </a:pPr>
            <a:r>
              <a:rPr lang="fa-IR" sz="2100" b="1" dirty="0" smtClean="0">
                <a:cs typeface="B Nazanin" pitchFamily="2" charset="-78"/>
              </a:rPr>
              <a:t>18</a:t>
            </a:r>
            <a:r>
              <a:rPr lang="ar-SA" sz="2100" b="1" dirty="0" smtClean="0">
                <a:cs typeface="B Nazanin" pitchFamily="2" charset="-78"/>
              </a:rPr>
              <a:t>- وقتي سه چهارم ظروف و كيسه هاي محتوي پسماند </a:t>
            </a:r>
            <a:r>
              <a:rPr lang="fa-IR" sz="2100" b="1" dirty="0" smtClean="0">
                <a:cs typeface="B Nazanin" pitchFamily="2" charset="-78"/>
              </a:rPr>
              <a:t>پزشکی ویژه </a:t>
            </a:r>
            <a:r>
              <a:rPr lang="ar-SA" sz="2100" b="1" dirty="0" smtClean="0">
                <a:cs typeface="B Nazanin" pitchFamily="2" charset="-78"/>
              </a:rPr>
              <a:t>پر شد بايد پس از بستن، آنها را جمع آوري نمود.</a:t>
            </a:r>
            <a:endParaRPr lang="fa-IR" sz="2100" b="1" dirty="0" smtClean="0">
              <a:cs typeface="B Nazanin" pitchFamily="2" charset="-78"/>
            </a:endParaRPr>
          </a:p>
          <a:p>
            <a:pPr lvl="0" algn="r" rtl="1">
              <a:buNone/>
            </a:pPr>
            <a:endParaRPr lang="en-US" sz="2100" b="1" dirty="0" smtClean="0">
              <a:cs typeface="B Nazanin" pitchFamily="2" charset="-78"/>
            </a:endParaRPr>
          </a:p>
          <a:p>
            <a:pPr algn="r" rtl="1">
              <a:buNone/>
            </a:pPr>
            <a:r>
              <a:rPr lang="ar-SA" sz="2100" b="1" dirty="0" smtClean="0">
                <a:cs typeface="B Nazanin" pitchFamily="2" charset="-78"/>
              </a:rPr>
              <a:t>1</a:t>
            </a:r>
            <a:r>
              <a:rPr lang="fa-IR" sz="2100" b="1" dirty="0" smtClean="0">
                <a:cs typeface="B Nazanin" pitchFamily="2" charset="-78"/>
              </a:rPr>
              <a:t>9</a:t>
            </a:r>
            <a:r>
              <a:rPr lang="ar-SA" sz="2100" b="1" dirty="0" smtClean="0">
                <a:cs typeface="B Nazanin" pitchFamily="2" charset="-78"/>
              </a:rPr>
              <a:t>- پسماندهاي عفوني و عادي بايد همه روزه (يا درصورت لزوم چند بار در روز) جمع آوري و به محل تعيين شده براي ذخيره موقت پسماند، حمل شوند</a:t>
            </a:r>
            <a:endParaRPr lang="fa-IR" sz="2100" b="1" dirty="0" smtClean="0">
              <a:cs typeface="B Nazanin" pitchFamily="2" charset="-78"/>
            </a:endParaRPr>
          </a:p>
          <a:p>
            <a:pPr algn="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638300" y="431967"/>
            <a:ext cx="5867400" cy="1981200"/>
          </a:xfrm>
        </p:spPr>
        <p:txBody>
          <a:bodyPr/>
          <a:lstStyle/>
          <a:p>
            <a:pPr rtl="1">
              <a:defRPr/>
            </a:pPr>
            <a:r>
              <a:rPr lang="en-US" sz="4000" dirty="0" smtClean="0"/>
              <a:t/>
            </a:r>
            <a:br>
              <a:rPr lang="en-US" sz="4000" dirty="0" smtClean="0"/>
            </a:br>
            <a:r>
              <a:rPr lang="en-US" sz="4000" dirty="0" smtClean="0"/>
              <a:t/>
            </a:r>
            <a:br>
              <a:rPr lang="en-US" sz="4000" dirty="0" smtClean="0"/>
            </a:br>
            <a:endParaRPr lang="en-US" sz="3200" dirty="0" smtClean="0">
              <a:solidFill>
                <a:schemeClr val="tx1"/>
              </a:solidFill>
              <a:effectLst/>
              <a:cs typeface="B Titr" pitchFamily="2" charset="-78"/>
            </a:endParaRPr>
          </a:p>
        </p:txBody>
      </p:sp>
      <p:sp>
        <p:nvSpPr>
          <p:cNvPr id="4104" name="Footer Placeholder 8"/>
          <p:cNvSpPr>
            <a:spLocks noGrp="1"/>
          </p:cNvSpPr>
          <p:nvPr>
            <p:ph type="ftr" sz="quarter" idx="11"/>
          </p:nvPr>
        </p:nvSpPr>
        <p:spPr>
          <a:noFill/>
        </p:spPr>
        <p:txBody>
          <a:bodyPr/>
          <a:lstStyle/>
          <a:p>
            <a:r>
              <a:rPr lang="fa-IR" smtClean="0">
                <a:solidFill>
                  <a:srgbClr val="FFFFFF"/>
                </a:solidFill>
                <a:cs typeface="B Homa" pitchFamily="2" charset="-78"/>
              </a:rPr>
              <a:t>مركز سلامت محيط و كار</a:t>
            </a:r>
            <a:endParaRPr lang="en-US" smtClean="0">
              <a:solidFill>
                <a:srgbClr val="FFFFFF"/>
              </a:solidFill>
              <a:cs typeface="B Homa" pitchFamily="2" charset="-78"/>
            </a:endParaRPr>
          </a:p>
        </p:txBody>
      </p:sp>
      <p:sp>
        <p:nvSpPr>
          <p:cNvPr id="4103" name="Slide Number Placeholder 6"/>
          <p:cNvSpPr>
            <a:spLocks noGrp="1"/>
          </p:cNvSpPr>
          <p:nvPr>
            <p:ph type="sldNum" sz="quarter" idx="12"/>
          </p:nvPr>
        </p:nvSpPr>
        <p:spPr>
          <a:noFill/>
        </p:spPr>
        <p:txBody>
          <a:bodyPr/>
          <a:lstStyle/>
          <a:p>
            <a:fld id="{4062060C-A47F-4077-8007-C682215EFED1}" type="slidenum">
              <a:rPr lang="en-US" smtClean="0"/>
              <a:pPr/>
              <a:t>2</a:t>
            </a:fld>
            <a:endParaRPr lang="en-US" smtClean="0"/>
          </a:p>
        </p:txBody>
      </p:sp>
      <p:cxnSp>
        <p:nvCxnSpPr>
          <p:cNvPr id="4099" name="Straight Connector 4"/>
          <p:cNvCxnSpPr>
            <a:cxnSpLocks noChangeShapeType="1"/>
          </p:cNvCxnSpPr>
          <p:nvPr/>
        </p:nvCxnSpPr>
        <p:spPr bwMode="auto">
          <a:xfrm rot="10800000">
            <a:off x="990600" y="2819400"/>
            <a:ext cx="7162800" cy="1588"/>
          </a:xfrm>
          <a:prstGeom prst="line">
            <a:avLst/>
          </a:prstGeom>
          <a:noFill/>
          <a:ln w="171450" cmpd="tri" algn="ctr">
            <a:solidFill>
              <a:schemeClr val="bg1"/>
            </a:solidFill>
            <a:round/>
            <a:headEnd/>
            <a:tailEnd/>
          </a:ln>
        </p:spPr>
      </p:cxnSp>
      <p:sp>
        <p:nvSpPr>
          <p:cNvPr id="4102" name="Rectangle 11"/>
          <p:cNvSpPr>
            <a:spLocks noChangeArrowheads="1"/>
          </p:cNvSpPr>
          <p:nvPr/>
        </p:nvSpPr>
        <p:spPr bwMode="auto">
          <a:xfrm>
            <a:off x="228600" y="2057400"/>
            <a:ext cx="2209800" cy="1219200"/>
          </a:xfrm>
          <a:prstGeom prst="rect">
            <a:avLst/>
          </a:prstGeom>
          <a:noFill/>
          <a:ln w="12700" algn="ctr">
            <a:noFill/>
            <a:round/>
            <a:headEnd type="none" w="sm" len="sm"/>
            <a:tailEnd type="none" w="sm" len="sm"/>
          </a:ln>
        </p:spPr>
        <p:txBody>
          <a:bodyPr/>
          <a:lstStyle/>
          <a:p>
            <a:pPr algn="ctr" rtl="1"/>
            <a:endParaRPr lang="fa-IR" sz="1000" dirty="0">
              <a:cs typeface="B Titr" pitchFamily="2" charset="-78"/>
            </a:endParaRPr>
          </a:p>
        </p:txBody>
      </p:sp>
      <p:sp>
        <p:nvSpPr>
          <p:cNvPr id="4105" name="Rectangle 8"/>
          <p:cNvSpPr>
            <a:spLocks noChangeArrowheads="1"/>
          </p:cNvSpPr>
          <p:nvPr/>
        </p:nvSpPr>
        <p:spPr bwMode="auto">
          <a:xfrm>
            <a:off x="838200" y="3198813"/>
            <a:ext cx="7239000" cy="1569660"/>
          </a:xfrm>
          <a:prstGeom prst="rect">
            <a:avLst/>
          </a:prstGeom>
          <a:noFill/>
          <a:ln w="9525">
            <a:noFill/>
            <a:miter lim="800000"/>
            <a:headEnd/>
            <a:tailEnd/>
          </a:ln>
        </p:spPr>
        <p:txBody>
          <a:bodyPr wrap="square">
            <a:spAutoFit/>
          </a:bodyPr>
          <a:lstStyle/>
          <a:p>
            <a:pPr algn="ctr"/>
            <a:r>
              <a:rPr lang="fa-IR" sz="4800" b="1" dirty="0" smtClean="0">
                <a:latin typeface="+mn-lt"/>
                <a:cs typeface="B Titr" panose="00000700000000000000" pitchFamily="2" charset="-78"/>
              </a:rPr>
              <a:t>شیوه جمع آوری ، تفکیک و انتقال زباله های عفونی</a:t>
            </a:r>
            <a:endParaRPr lang="fa-IR" sz="4800" b="1" dirty="0" smtClean="0">
              <a:latin typeface="+mn-lt"/>
              <a:cs typeface="B Titr" panose="00000700000000000000"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2800" dirty="0" smtClean="0">
                <a:solidFill>
                  <a:srgbClr val="7030A0"/>
                </a:solidFill>
                <a:latin typeface="+mn-lt"/>
                <a:ea typeface="+mn-ea"/>
                <a:cs typeface="B Nazanin" pitchFamily="2" charset="-78"/>
              </a:rPr>
              <a:t>برای تمامی انواع پسماندها ،تسهیلات و ظروف نگهدارنده در بخش ها و اماکن بيمارستان موجود است</a:t>
            </a:r>
            <a:r>
              <a:rPr lang="ar-SA" sz="2800" dirty="0" smtClean="0">
                <a:solidFill>
                  <a:srgbClr val="7030A0"/>
                </a:solidFill>
                <a:effectLst/>
                <a:latin typeface="Arial" pitchFamily="34" charset="0"/>
                <a:ea typeface="+mn-ea"/>
                <a:cs typeface="+mn-cs"/>
              </a:rPr>
              <a:t>.</a:t>
            </a:r>
            <a:endParaRPr lang="fa-IR" sz="2800" dirty="0">
              <a:solidFill>
                <a:srgbClr val="7030A0"/>
              </a:solidFill>
              <a:effectLst/>
              <a:latin typeface="Arial" pitchFamily="34" charset="0"/>
              <a:ea typeface="+mn-ea"/>
              <a:cs typeface="+mn-cs"/>
            </a:endParaRPr>
          </a:p>
        </p:txBody>
      </p:sp>
      <p:sp>
        <p:nvSpPr>
          <p:cNvPr id="3" name="Content Placeholder 2"/>
          <p:cNvSpPr>
            <a:spLocks noGrp="1"/>
          </p:cNvSpPr>
          <p:nvPr>
            <p:ph idx="1"/>
          </p:nvPr>
        </p:nvSpPr>
        <p:spPr>
          <a:xfrm>
            <a:off x="457200" y="1981200"/>
            <a:ext cx="7239000" cy="4474536"/>
          </a:xfrm>
        </p:spPr>
        <p:txBody>
          <a:bodyPr>
            <a:normAutofit/>
          </a:bodyPr>
          <a:lstStyle/>
          <a:p>
            <a:pPr algn="r" rtl="1">
              <a:buNone/>
            </a:pPr>
            <a:r>
              <a:rPr lang="fa-IR" sz="2400" b="1" dirty="0" smtClean="0">
                <a:solidFill>
                  <a:srgbClr val="7030A0"/>
                </a:solidFill>
                <a:cs typeface="B Nazanin" pitchFamily="2" charset="-78"/>
              </a:rPr>
              <a:t>كیسه ھاي پلاستیكي حداقل بايد داراي ويژگيھاي زير باشند:</a:t>
            </a:r>
          </a:p>
          <a:p>
            <a:pPr algn="r" rtl="1">
              <a:buNone/>
            </a:pPr>
            <a:endParaRPr lang="fa-IR" sz="2100" b="1" dirty="0" smtClean="0">
              <a:solidFill>
                <a:srgbClr val="7030A0"/>
              </a:solidFill>
              <a:cs typeface="B Nazanin" pitchFamily="2" charset="-78"/>
            </a:endParaRPr>
          </a:p>
          <a:p>
            <a:pPr algn="r" rtl="1">
              <a:buNone/>
            </a:pPr>
            <a:r>
              <a:rPr lang="fa-IR" sz="2100" b="1" dirty="0" smtClean="0">
                <a:cs typeface="B Nazanin" pitchFamily="2" charset="-78"/>
              </a:rPr>
              <a:t>الف  براي جمع آوري و نگه داري پسماندھاي غیر از پسماندھاي تیز و برنده استفاده شوند.</a:t>
            </a:r>
          </a:p>
          <a:p>
            <a:pPr algn="r" rtl="1">
              <a:buNone/>
            </a:pPr>
            <a:r>
              <a:rPr lang="fa-IR" sz="2100" b="1" dirty="0" smtClean="0">
                <a:cs typeface="B Nazanin" pitchFamily="2" charset="-78"/>
              </a:rPr>
              <a:t>ب  بیش از دو سوم ظرفیت پر نشوند تا بتوان در آنھا را به خوبي بست.</a:t>
            </a:r>
          </a:p>
          <a:p>
            <a:pPr algn="r" rtl="1">
              <a:buNone/>
            </a:pPr>
            <a:endParaRPr lang="fa-IR" sz="2100" b="1" dirty="0" smtClean="0">
              <a:cs typeface="B Nazanin" pitchFamily="2" charset="-78"/>
            </a:endParaRPr>
          </a:p>
          <a:p>
            <a:pPr algn="r" rtl="1">
              <a:buNone/>
            </a:pPr>
            <a:r>
              <a:rPr lang="fa-IR" sz="2100" b="1" dirty="0" smtClean="0">
                <a:cs typeface="B Nazanin" pitchFamily="2" charset="-78"/>
              </a:rPr>
              <a:t>پ  با منگنه و يا روشھاي سوراخ كننده ديگر بسته نشوند</a:t>
            </a:r>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274320" indent="-274320" algn="ctr">
              <a:spcBef>
                <a:spcPts val="600"/>
              </a:spcBef>
              <a:buClr>
                <a:schemeClr val="tx2"/>
              </a:buClr>
              <a:buSzPct val="73000"/>
            </a:pPr>
            <a:r>
              <a:rPr lang="ar-SA" sz="2800" dirty="0" smtClean="0">
                <a:solidFill>
                  <a:srgbClr val="7030A0"/>
                </a:solidFill>
                <a:latin typeface="+mn-lt"/>
                <a:ea typeface="+mn-ea"/>
                <a:cs typeface="B Nazanin" pitchFamily="2" charset="-78"/>
              </a:rPr>
              <a:t>برای تمامی انواع پسماندها ،تسهیلات و ظروف نگهدارنده در بخش ها و اماکن بيمارستان موجود است</a:t>
            </a:r>
            <a:endParaRPr lang="fa-IR" sz="2800" dirty="0" smtClean="0">
              <a:solidFill>
                <a:srgbClr val="7030A0"/>
              </a:solidFill>
              <a:latin typeface="+mn-lt"/>
              <a:ea typeface="+mn-ea"/>
              <a:cs typeface="B Nazanin" pitchFamily="2" charset="-78"/>
            </a:endParaRPr>
          </a:p>
        </p:txBody>
      </p:sp>
      <p:sp>
        <p:nvSpPr>
          <p:cNvPr id="3" name="Content Placeholder 2"/>
          <p:cNvSpPr>
            <a:spLocks noGrp="1"/>
          </p:cNvSpPr>
          <p:nvPr>
            <p:ph idx="1"/>
          </p:nvPr>
        </p:nvSpPr>
        <p:spPr>
          <a:xfrm>
            <a:off x="304800" y="1828800"/>
            <a:ext cx="7772400" cy="4800600"/>
          </a:xfrm>
        </p:spPr>
        <p:txBody>
          <a:bodyPr>
            <a:normAutofit/>
          </a:bodyPr>
          <a:lstStyle/>
          <a:p>
            <a:pPr algn="r" rtl="1">
              <a:buNone/>
            </a:pPr>
            <a:r>
              <a:rPr lang="fa-IR" sz="2400" b="1" dirty="0" smtClean="0">
                <a:solidFill>
                  <a:srgbClr val="7030A0"/>
                </a:solidFill>
                <a:cs typeface="B Nazanin" pitchFamily="2" charset="-78"/>
              </a:rPr>
              <a:t>ظروف با ديواره ھاي سخت حداقل بايد داراي ويژگیھاي زير باشند:</a:t>
            </a:r>
          </a:p>
          <a:p>
            <a:pPr algn="r" rtl="1">
              <a:buNone/>
            </a:pPr>
            <a:endParaRPr lang="fa-IR" sz="2400" b="1" dirty="0" smtClean="0">
              <a:cs typeface="B Nazanin" pitchFamily="2" charset="-78"/>
            </a:endParaRPr>
          </a:p>
          <a:p>
            <a:pPr algn="r" rtl="1">
              <a:buNone/>
            </a:pPr>
            <a:r>
              <a:rPr lang="fa-IR" sz="2400" b="1" dirty="0" smtClean="0">
                <a:cs typeface="B Nazanin" pitchFamily="2" charset="-78"/>
              </a:rPr>
              <a:t>الف  در برابر نشت، ضربهھاي معمولي و شكستگي و خوردگي مقاوم باشند.</a:t>
            </a:r>
          </a:p>
          <a:p>
            <a:pPr algn="r" rtl="1">
              <a:buNone/>
            </a:pPr>
            <a:endParaRPr lang="fa-IR" sz="2400" b="1" dirty="0" smtClean="0">
              <a:cs typeface="B Nazanin" pitchFamily="2" charset="-78"/>
            </a:endParaRPr>
          </a:p>
          <a:p>
            <a:pPr algn="r" rtl="1">
              <a:buNone/>
            </a:pPr>
            <a:r>
              <a:rPr lang="fa-IR" sz="2400" b="1" dirty="0" smtClean="0">
                <a:cs typeface="B Nazanin" pitchFamily="2" charset="-78"/>
              </a:rPr>
              <a:t>ب  بايد پس از هر بار استفاده بررسي و كنترل شود تا از تمیز بودن، سالم بودن و عدم نشت اطمینان حاصل شود.</a:t>
            </a:r>
          </a:p>
          <a:p>
            <a:pPr algn="r" rtl="1">
              <a:buNone/>
            </a:pPr>
            <a:endParaRPr lang="fa-IR" sz="2400" b="1" dirty="0" smtClean="0">
              <a:cs typeface="B Nazanin" pitchFamily="2" charset="-78"/>
            </a:endParaRPr>
          </a:p>
          <a:p>
            <a:pPr algn="r" rtl="1">
              <a:buNone/>
            </a:pPr>
            <a:r>
              <a:rPr lang="fa-IR" sz="2400" b="1" dirty="0" smtClean="0">
                <a:cs typeface="B Nazanin" pitchFamily="2" charset="-78"/>
              </a:rPr>
              <a:t>پ  ظروف معیوب نبايستي مورد استفاده مجدد قرار گیرند.</a:t>
            </a:r>
          </a:p>
          <a:p>
            <a:pPr algn="r" rtl="1">
              <a:buNone/>
            </a:pPr>
            <a:endParaRPr lang="fa-IR" sz="2400" b="1" dirty="0" smtClean="0">
              <a:cs typeface="B Nazanin" pitchFamily="2" charset="-78"/>
            </a:endParaRPr>
          </a:p>
          <a:p>
            <a:pPr algn="r" rtl="1">
              <a:buNone/>
            </a:pPr>
            <a:r>
              <a:rPr lang="fa-IR" sz="2400" b="1" dirty="0" smtClean="0">
                <a:cs typeface="B Nazanin" pitchFamily="2" charset="-78"/>
              </a:rPr>
              <a:t>- مايعات، محصولات خوني و سیالات بدن نبايد در كیسهھاي پلاستیكي ريخته و حمل شوند مگر آنكه در ظروف يا كیسهھاي مخصوص باشند</a:t>
            </a:r>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239000" cy="5846136"/>
          </a:xfrm>
        </p:spPr>
        <p:txBody>
          <a:bodyPr>
            <a:noAutofit/>
          </a:bodyPr>
          <a:lstStyle/>
          <a:p>
            <a:pPr>
              <a:buNone/>
            </a:pPr>
            <a:r>
              <a:rPr lang="fa-IR" sz="2000" b="1" dirty="0" smtClean="0">
                <a:cs typeface="B Nazanin" pitchFamily="2" charset="-78"/>
              </a:rPr>
              <a:t>كلیه پسماندھاي تیز و برنده بايد در ظروف ايمن جمع آوري و نگھداري (</a:t>
            </a:r>
            <a:r>
              <a:rPr lang="en-US" sz="2000" b="1" dirty="0" smtClean="0">
                <a:cs typeface="B Nazanin" pitchFamily="2" charset="-78"/>
              </a:rPr>
              <a:t>Safety Box) </a:t>
            </a:r>
            <a:r>
              <a:rPr lang="fa-IR" sz="2000" b="1" dirty="0" smtClean="0">
                <a:cs typeface="B Nazanin" pitchFamily="2" charset="-78"/>
              </a:rPr>
              <a:t> شود كه اين ظروف بايد داراي ويژگیھاي زير باشند:</a:t>
            </a:r>
          </a:p>
          <a:p>
            <a:pPr>
              <a:buNone/>
            </a:pPr>
            <a:endParaRPr lang="fa-IR" sz="2000" b="1" dirty="0" smtClean="0">
              <a:cs typeface="B Nazanin" pitchFamily="2" charset="-78"/>
            </a:endParaRPr>
          </a:p>
          <a:p>
            <a:pPr>
              <a:buNone/>
            </a:pPr>
            <a:r>
              <a:rPr lang="fa-IR" sz="2000" b="1" dirty="0" smtClean="0">
                <a:cs typeface="B Nazanin" pitchFamily="2" charset="-78"/>
              </a:rPr>
              <a:t>الف  به آساني سوراخ يا پاره نشوند.</a:t>
            </a:r>
          </a:p>
          <a:p>
            <a:pPr>
              <a:buNone/>
            </a:pPr>
            <a:endParaRPr lang="fa-IR" sz="2000" b="1" dirty="0" smtClean="0">
              <a:cs typeface="B Nazanin" pitchFamily="2" charset="-78"/>
            </a:endParaRPr>
          </a:p>
          <a:p>
            <a:pPr>
              <a:buNone/>
            </a:pPr>
            <a:r>
              <a:rPr lang="fa-IR" sz="2000" b="1" dirty="0" smtClean="0">
                <a:cs typeface="B Nazanin" pitchFamily="2" charset="-78"/>
              </a:rPr>
              <a:t>ب  بتوان به آساني درب آن را بست و مھر و موم نمود.</a:t>
            </a:r>
          </a:p>
          <a:p>
            <a:pPr>
              <a:buNone/>
            </a:pPr>
            <a:endParaRPr lang="fa-IR" sz="2000" b="1" dirty="0" smtClean="0">
              <a:cs typeface="B Nazanin" pitchFamily="2" charset="-78"/>
            </a:endParaRPr>
          </a:p>
          <a:p>
            <a:pPr>
              <a:buNone/>
            </a:pPr>
            <a:r>
              <a:rPr lang="fa-IR" sz="2000" b="1" dirty="0" smtClean="0">
                <a:cs typeface="B Nazanin" pitchFamily="2" charset="-78"/>
              </a:rPr>
              <a:t>پ  دھانه ظرف بايد به اندازه اي باشد كه بتوان پسماند را بدون اعمال فشار دست، در ظروف انداخت و خارج كردن آنھا از ظرف ممكن نباشد.</a:t>
            </a:r>
          </a:p>
          <a:p>
            <a:pPr>
              <a:buNone/>
            </a:pPr>
            <a:endParaRPr lang="fa-IR" sz="2000" b="1" dirty="0" smtClean="0">
              <a:cs typeface="B Nazanin" pitchFamily="2" charset="-78"/>
            </a:endParaRPr>
          </a:p>
          <a:p>
            <a:pPr>
              <a:buNone/>
            </a:pPr>
            <a:r>
              <a:rPr lang="fa-IR" sz="2000" b="1" dirty="0" smtClean="0">
                <a:cs typeface="B Nazanin" pitchFamily="2" charset="-78"/>
              </a:rPr>
              <a:t>ت  ديوارهھاي ظرف نفوذ ناپذير باشد و سیالات نتوانند از آن خارج شوند.</a:t>
            </a:r>
          </a:p>
          <a:p>
            <a:pPr>
              <a:buNone/>
            </a:pPr>
            <a:endParaRPr lang="fa-IR" sz="2000" b="1" dirty="0" smtClean="0">
              <a:cs typeface="B Nazanin" pitchFamily="2" charset="-78"/>
            </a:endParaRPr>
          </a:p>
          <a:p>
            <a:pPr>
              <a:buNone/>
            </a:pPr>
            <a:r>
              <a:rPr lang="fa-IR" sz="2000" b="1" dirty="0" smtClean="0">
                <a:cs typeface="B Nazanin" pitchFamily="2" charset="-78"/>
              </a:rPr>
              <a:t>ث  پس از بستن درب، از عدم خروج مواد از آن اطمینان حاصل شود.</a:t>
            </a:r>
          </a:p>
          <a:p>
            <a:pPr>
              <a:buNone/>
            </a:pPr>
            <a:endParaRPr lang="fa-IR" sz="2000" b="1" dirty="0" smtClean="0">
              <a:cs typeface="B Nazanin" pitchFamily="2" charset="-78"/>
            </a:endParaRPr>
          </a:p>
          <a:p>
            <a:pPr>
              <a:buNone/>
            </a:pPr>
            <a:r>
              <a:rPr lang="fa-IR" sz="2000" b="1" dirty="0" smtClean="0">
                <a:cs typeface="B Nazanin" pitchFamily="2" charset="-78"/>
              </a:rPr>
              <a:t>ج  حمل و نقل ظرف آسان و راحت باشد</a:t>
            </a:r>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66800" y="304800"/>
            <a:ext cx="6477000" cy="762000"/>
          </a:xfrm>
        </p:spPr>
        <p:txBody>
          <a:bodyPr>
            <a:normAutofit fontScale="90000"/>
          </a:bodyPr>
          <a:lstStyle/>
          <a:p>
            <a:pPr algn="ctr"/>
            <a:r>
              <a:rPr lang="fa-IR" sz="3600" dirty="0" smtClean="0">
                <a:solidFill>
                  <a:srgbClr val="7030A0"/>
                </a:solidFill>
                <a:latin typeface="+mn-lt"/>
                <a:ea typeface="+mn-ea"/>
                <a:cs typeface="B Nazanin" pitchFamily="2" charset="-78"/>
              </a:rPr>
              <a:t>رفع الودگی از تسهیلات و ظروف نگدارنده </a:t>
            </a:r>
            <a:endParaRPr lang="en-US" sz="3600" dirty="0">
              <a:solidFill>
                <a:srgbClr val="7030A0"/>
              </a:solidFill>
              <a:latin typeface="+mn-lt"/>
              <a:ea typeface="+mn-ea"/>
              <a:cs typeface="B Nazanin" pitchFamily="2" charset="-78"/>
            </a:endParaRPr>
          </a:p>
        </p:txBody>
      </p:sp>
      <p:sp>
        <p:nvSpPr>
          <p:cNvPr id="3" name="Content Placeholder 2"/>
          <p:cNvSpPr>
            <a:spLocks noGrp="1"/>
          </p:cNvSpPr>
          <p:nvPr>
            <p:ph idx="1"/>
          </p:nvPr>
        </p:nvSpPr>
        <p:spPr>
          <a:xfrm>
            <a:off x="428596" y="1752600"/>
            <a:ext cx="7643866" cy="4344975"/>
          </a:xfrm>
        </p:spPr>
        <p:txBody>
          <a:bodyPr>
            <a:normAutofit fontScale="92500" lnSpcReduction="20000"/>
          </a:bodyPr>
          <a:lstStyle/>
          <a:p>
            <a:pPr algn="r" rtl="1"/>
            <a:endParaRPr lang="en-US" b="1" dirty="0">
              <a:cs typeface="B Nazanin" pitchFamily="2" charset="-78"/>
            </a:endParaRPr>
          </a:p>
          <a:p>
            <a:pPr algn="r" rtl="1"/>
            <a:r>
              <a:rPr lang="ar-SA" b="1" dirty="0" smtClean="0">
                <a:cs typeface="B Nazanin" pitchFamily="2" charset="-78"/>
              </a:rPr>
              <a:t>-سطلهای </a:t>
            </a:r>
            <a:r>
              <a:rPr lang="ar-SA" b="1" dirty="0">
                <a:cs typeface="B Nazanin" pitchFamily="2" charset="-78"/>
              </a:rPr>
              <a:t>جمع اوری پسماندهای پزشکی در صورتیکه قابل استفاده مجدد باشند  باید پس از هر بار خالی شدن </a:t>
            </a:r>
            <a:r>
              <a:rPr lang="fa-IR" b="1" dirty="0" smtClean="0">
                <a:cs typeface="B Nazanin" pitchFamily="2" charset="-78"/>
              </a:rPr>
              <a:t>شسته و ضد عفونی شوند</a:t>
            </a:r>
            <a:endParaRPr lang="en-US" b="1" dirty="0" smtClean="0">
              <a:cs typeface="B Nazanin" pitchFamily="2" charset="-78"/>
            </a:endParaRPr>
          </a:p>
          <a:p>
            <a:pPr algn="r" rtl="1">
              <a:buNone/>
            </a:pPr>
            <a:r>
              <a:rPr lang="ar-SA" b="1" dirty="0" smtClean="0">
                <a:cs typeface="B Nazanin" pitchFamily="2" charset="-78"/>
              </a:rPr>
              <a:t>جهت رفع آلودگي و گندزدايي از سطلها، از روشهاي زير استفاده مي‌شود:</a:t>
            </a:r>
            <a:endParaRPr lang="fa-IR" b="1" dirty="0" smtClean="0">
              <a:cs typeface="B Nazanin" pitchFamily="2" charset="-78"/>
            </a:endParaRPr>
          </a:p>
          <a:p>
            <a:pPr algn="r" rtl="1">
              <a:buNone/>
            </a:pPr>
            <a:r>
              <a:rPr lang="ar-SA" b="1" dirty="0" smtClean="0">
                <a:cs typeface="B Nazanin" pitchFamily="2" charset="-78"/>
              </a:rPr>
              <a:t> </a:t>
            </a:r>
            <a:br>
              <a:rPr lang="ar-SA" b="1" dirty="0" smtClean="0">
                <a:cs typeface="B Nazanin" pitchFamily="2" charset="-78"/>
              </a:rPr>
            </a:br>
            <a:r>
              <a:rPr lang="ar-SA" b="1" dirty="0" smtClean="0">
                <a:cs typeface="B Nazanin" pitchFamily="2" charset="-78"/>
              </a:rPr>
              <a:t>الف ـ شستشو با آب داغ حـداقـل 82 درجه سانتيـگراد (180 درجـه فارنـهايـت) به مدت حداقل 15 ثانيه</a:t>
            </a:r>
            <a:endParaRPr lang="fa-IR" b="1" dirty="0" smtClean="0">
              <a:cs typeface="B Nazanin" pitchFamily="2" charset="-78"/>
            </a:endParaRPr>
          </a:p>
          <a:p>
            <a:pPr algn="r" rtl="1">
              <a:buNone/>
            </a:pPr>
            <a:r>
              <a:rPr lang="ar-SA" b="1" dirty="0" smtClean="0">
                <a:cs typeface="B Nazanin" pitchFamily="2" charset="-78"/>
              </a:rPr>
              <a:t>ب ـ گندزدايي با مواد شيميايي زير به مدت دست كم سه دقيقه: </a:t>
            </a:r>
            <a:br>
              <a:rPr lang="ar-SA" b="1" dirty="0" smtClean="0">
                <a:cs typeface="B Nazanin" pitchFamily="2" charset="-78"/>
              </a:rPr>
            </a:br>
            <a:r>
              <a:rPr lang="ar-SA" b="1" dirty="0" smtClean="0">
                <a:cs typeface="B Nazanin" pitchFamily="2" charset="-78"/>
              </a:rPr>
              <a:t>1ـ محلول هيپوكلريت </a:t>
            </a:r>
            <a:r>
              <a:rPr lang="en-US" b="1" dirty="0" err="1" smtClean="0">
                <a:cs typeface="B Nazanin" pitchFamily="2" charset="-78"/>
              </a:rPr>
              <a:t>ppm</a:t>
            </a:r>
            <a:r>
              <a:rPr lang="en-US" b="1" dirty="0" smtClean="0">
                <a:cs typeface="B Nazanin" pitchFamily="2" charset="-78"/>
              </a:rPr>
              <a:t> 500</a:t>
            </a:r>
            <a:r>
              <a:rPr lang="ar-SA" b="1" dirty="0" smtClean="0">
                <a:cs typeface="B Nazanin" pitchFamily="2" charset="-78"/>
              </a:rPr>
              <a:t> كلر قابل دسترس. </a:t>
            </a:r>
            <a:br>
              <a:rPr lang="ar-SA" b="1" dirty="0" smtClean="0">
                <a:cs typeface="B Nazanin" pitchFamily="2" charset="-78"/>
              </a:rPr>
            </a:br>
            <a:r>
              <a:rPr lang="ar-SA" b="1" dirty="0" smtClean="0">
                <a:cs typeface="B Nazanin" pitchFamily="2" charset="-78"/>
              </a:rPr>
              <a:t>2ـ محلول فنل </a:t>
            </a:r>
            <a:r>
              <a:rPr lang="en-US" b="1" dirty="0" err="1" smtClean="0">
                <a:cs typeface="B Nazanin" pitchFamily="2" charset="-78"/>
              </a:rPr>
              <a:t>ppm</a:t>
            </a:r>
            <a:r>
              <a:rPr lang="en-US" b="1" dirty="0" smtClean="0">
                <a:cs typeface="B Nazanin" pitchFamily="2" charset="-78"/>
              </a:rPr>
              <a:t> 500</a:t>
            </a:r>
            <a:r>
              <a:rPr lang="ar-SA" b="1" dirty="0" smtClean="0">
                <a:cs typeface="B Nazanin" pitchFamily="2" charset="-78"/>
              </a:rPr>
              <a:t> عامل فعال. </a:t>
            </a:r>
            <a:br>
              <a:rPr lang="ar-SA" b="1" dirty="0" smtClean="0">
                <a:cs typeface="B Nazanin" pitchFamily="2" charset="-78"/>
              </a:rPr>
            </a:br>
            <a:r>
              <a:rPr lang="ar-SA" b="1" dirty="0" smtClean="0">
                <a:cs typeface="B Nazanin" pitchFamily="2" charset="-78"/>
              </a:rPr>
              <a:t>3ـ محلول يد </a:t>
            </a:r>
            <a:r>
              <a:rPr lang="en-US" b="1" dirty="0" err="1" smtClean="0">
                <a:cs typeface="B Nazanin" pitchFamily="2" charset="-78"/>
              </a:rPr>
              <a:t>ppm</a:t>
            </a:r>
            <a:r>
              <a:rPr lang="en-US" b="1" dirty="0" smtClean="0">
                <a:cs typeface="B Nazanin" pitchFamily="2" charset="-78"/>
              </a:rPr>
              <a:t> 100</a:t>
            </a:r>
            <a:r>
              <a:rPr lang="ar-SA" b="1" dirty="0" smtClean="0">
                <a:cs typeface="B Nazanin" pitchFamily="2" charset="-78"/>
              </a:rPr>
              <a:t> يد قابل دسترس. </a:t>
            </a:r>
            <a:br>
              <a:rPr lang="ar-SA" b="1" dirty="0" smtClean="0">
                <a:cs typeface="B Nazanin" pitchFamily="2" charset="-78"/>
              </a:rPr>
            </a:br>
            <a:r>
              <a:rPr lang="ar-SA" b="1" dirty="0" smtClean="0">
                <a:cs typeface="B Nazanin" pitchFamily="2" charset="-78"/>
              </a:rPr>
              <a:t>4ـ محلول آمونيوم كواترنري </a:t>
            </a:r>
            <a:r>
              <a:rPr lang="en-US" b="1" dirty="0" err="1" smtClean="0">
                <a:cs typeface="B Nazanin" pitchFamily="2" charset="-78"/>
              </a:rPr>
              <a:t>ppm</a:t>
            </a:r>
            <a:r>
              <a:rPr lang="ar-SA" b="1" dirty="0" smtClean="0">
                <a:cs typeface="B Nazanin" pitchFamily="2" charset="-78"/>
              </a:rPr>
              <a:t> 400 عامل فعال. </a:t>
            </a:r>
            <a:br>
              <a:rPr lang="ar-SA" b="1" dirty="0" smtClean="0">
                <a:cs typeface="B Nazanin" pitchFamily="2" charset="-78"/>
              </a:rPr>
            </a:br>
            <a:r>
              <a:rPr lang="ar-SA" b="1" dirty="0" smtClean="0">
                <a:cs typeface="B Nazanin" pitchFamily="2" charset="-78"/>
              </a:rPr>
              <a:t>5 ـ ساير مواد گندزدايي داراي مجوز با طيف متوسط. </a:t>
            </a:r>
            <a:endParaRPr lang="en-US" b="1" dirty="0">
              <a:cs typeface="B Nazanin" pitchFamily="2" charset="-78"/>
            </a:endParaRPr>
          </a:p>
          <a:p>
            <a:pPr algn="ctr" rtl="1"/>
            <a:endParaRPr lang="fa-IR" dirty="0" smtClean="0">
              <a:solidFill>
                <a:schemeClr val="tx1"/>
              </a:solidFill>
            </a:endParaRPr>
          </a:p>
          <a:p>
            <a:pPr algn="ctr" rtl="1"/>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ar-SA" sz="2400" b="0" dirty="0" smtClean="0">
                <a:solidFill>
                  <a:srgbClr val="7030A0"/>
                </a:solidFill>
                <a:effectLst/>
                <a:latin typeface="Arial" pitchFamily="34" charset="0"/>
                <a:ea typeface="+mn-ea"/>
                <a:cs typeface="+mn-cs"/>
              </a:rPr>
              <a:t>محل نگهداري موقت پسماندها (اتاقك زباله) مطابق ضوابط وزارت بهداشت، درمان و آموزش پزشكي در بيمارستان موجود  است</a:t>
            </a:r>
            <a:r>
              <a:rPr lang="ar-SA" sz="3600" dirty="0" smtClean="0">
                <a:solidFill>
                  <a:srgbClr val="7030A0"/>
                </a:solidFill>
              </a:rPr>
              <a:t>.</a:t>
            </a:r>
            <a:endParaRPr lang="fa-IR" sz="3600" dirty="0">
              <a:solidFill>
                <a:srgbClr val="7030A0"/>
              </a:solidFill>
            </a:endParaRPr>
          </a:p>
        </p:txBody>
      </p:sp>
      <p:sp>
        <p:nvSpPr>
          <p:cNvPr id="3" name="Content Placeholder 2"/>
          <p:cNvSpPr>
            <a:spLocks noGrp="1"/>
          </p:cNvSpPr>
          <p:nvPr>
            <p:ph idx="1"/>
          </p:nvPr>
        </p:nvSpPr>
        <p:spPr>
          <a:xfrm>
            <a:off x="457200" y="2514600"/>
            <a:ext cx="7239000" cy="3941136"/>
          </a:xfrm>
        </p:spPr>
        <p:txBody>
          <a:bodyPr>
            <a:normAutofit/>
          </a:bodyPr>
          <a:lstStyle/>
          <a:p>
            <a:pPr algn="just">
              <a:lnSpc>
                <a:spcPct val="80000"/>
              </a:lnSpc>
              <a:buFont typeface="Wingdings 2"/>
              <a:buNone/>
            </a:pPr>
            <a:r>
              <a:rPr lang="fa-IR" sz="2400" b="1" dirty="0" smtClean="0">
                <a:cs typeface="B Nazanin" pitchFamily="2" charset="-78"/>
              </a:rPr>
              <a:t>نگهداري پسماندھاي پزشكي بايد جدا از ساير پسماندھاي عادي انجام شود.</a:t>
            </a:r>
          </a:p>
          <a:p>
            <a:pPr algn="just">
              <a:lnSpc>
                <a:spcPct val="80000"/>
              </a:lnSpc>
              <a:buFont typeface="Wingdings 2"/>
              <a:buNone/>
            </a:pPr>
            <a:endParaRPr lang="fa-IR" sz="2400" b="1" dirty="0" smtClean="0">
              <a:cs typeface="B Nazanin" pitchFamily="2" charset="-78"/>
            </a:endParaRPr>
          </a:p>
          <a:p>
            <a:pPr algn="just">
              <a:lnSpc>
                <a:spcPct val="80000"/>
              </a:lnSpc>
              <a:buFont typeface="Wingdings 2"/>
              <a:buNone/>
            </a:pPr>
            <a:r>
              <a:rPr lang="fa-IR" sz="2400" b="1" dirty="0" smtClean="0">
                <a:cs typeface="B Nazanin" pitchFamily="2" charset="-78"/>
              </a:rPr>
              <a:t>محل ذخیره و نگهداري موقت بايد در داخل مركز تولید زباله طراحي شود</a:t>
            </a:r>
            <a:endParaRPr lang="fa-IR" sz="2400" b="1" dirty="0">
              <a:cs typeface="B Nazanin" pitchFamily="2" charset="-78"/>
            </a:endParaRPr>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fa-IR" sz="3200" dirty="0" smtClean="0">
                <a:solidFill>
                  <a:srgbClr val="7030A0"/>
                </a:solidFill>
                <a:cs typeface="B Nazanin" pitchFamily="2" charset="-78"/>
              </a:rPr>
              <a:t/>
            </a:r>
            <a:br>
              <a:rPr lang="fa-IR" sz="3200" dirty="0" smtClean="0">
                <a:solidFill>
                  <a:srgbClr val="7030A0"/>
                </a:solidFill>
                <a:cs typeface="B Nazanin" pitchFamily="2" charset="-78"/>
              </a:rPr>
            </a:br>
            <a:r>
              <a:rPr lang="fa-IR" sz="3200" dirty="0" smtClean="0">
                <a:solidFill>
                  <a:srgbClr val="7030A0"/>
                </a:solidFill>
                <a:cs typeface="B Nazanin" pitchFamily="2" charset="-78"/>
              </a:rPr>
              <a:t/>
            </a:r>
            <a:br>
              <a:rPr lang="fa-IR" sz="3200" dirty="0" smtClean="0">
                <a:solidFill>
                  <a:srgbClr val="7030A0"/>
                </a:solidFill>
                <a:cs typeface="B Nazanin" pitchFamily="2" charset="-78"/>
              </a:rPr>
            </a:br>
            <a:r>
              <a:rPr lang="fa-IR" sz="3200" dirty="0" smtClean="0">
                <a:solidFill>
                  <a:srgbClr val="7030A0"/>
                </a:solidFill>
                <a:cs typeface="B Nazanin" pitchFamily="2" charset="-78"/>
              </a:rPr>
              <a:t/>
            </a:r>
            <a:br>
              <a:rPr lang="fa-IR" sz="3200" dirty="0" smtClean="0">
                <a:solidFill>
                  <a:srgbClr val="7030A0"/>
                </a:solidFill>
                <a:cs typeface="B Nazanin" pitchFamily="2" charset="-78"/>
              </a:rPr>
            </a:br>
            <a:r>
              <a:rPr lang="fa-IR" sz="3200" dirty="0" smtClean="0">
                <a:solidFill>
                  <a:srgbClr val="7030A0"/>
                </a:solidFill>
                <a:cs typeface="B Nazanin" pitchFamily="2" charset="-78"/>
              </a:rPr>
              <a:t>محل نگهداري پسماند بايد داراي شرايط زير باشد: </a:t>
            </a:r>
            <a:br>
              <a:rPr lang="fa-IR" sz="3200" dirty="0" smtClean="0">
                <a:solidFill>
                  <a:srgbClr val="7030A0"/>
                </a:solidFill>
                <a:cs typeface="B Nazanin" pitchFamily="2" charset="-78"/>
              </a:rPr>
            </a:br>
            <a:endParaRPr lang="fa-IR" sz="3200" dirty="0">
              <a:solidFill>
                <a:srgbClr val="7030A0"/>
              </a:solidFill>
            </a:endParaRPr>
          </a:p>
        </p:txBody>
      </p:sp>
      <p:sp>
        <p:nvSpPr>
          <p:cNvPr id="3" name="Content Placeholder 2"/>
          <p:cNvSpPr>
            <a:spLocks noGrp="1"/>
          </p:cNvSpPr>
          <p:nvPr>
            <p:ph idx="1"/>
          </p:nvPr>
        </p:nvSpPr>
        <p:spPr/>
        <p:txBody>
          <a:bodyPr>
            <a:noAutofit/>
          </a:bodyPr>
          <a:lstStyle/>
          <a:p>
            <a:pPr algn="r" rtl="1">
              <a:buNone/>
            </a:pPr>
            <a:r>
              <a:rPr lang="fa-IR" sz="2400" b="1" dirty="0" smtClean="0">
                <a:cs typeface="B Nazanin" pitchFamily="2" charset="-78"/>
              </a:rPr>
              <a:t>الف  . پسماندھاي پزشكي بايد در محل به دور ازتاثیر عوامل جوي نگهداري شوند و وضعیت كلي بسته بندي يا ظرف آنھا در برابر شرايط نامساعدآب و هوايي مثل باران، برف، گرما، تابش خورشید و نظاير آن محافظت شود. </a:t>
            </a:r>
          </a:p>
          <a:p>
            <a:pPr algn="r" rtl="1">
              <a:buNone/>
            </a:pPr>
            <a:endParaRPr lang="fa-IR" sz="2400" b="1" dirty="0" smtClean="0">
              <a:cs typeface="B Nazanin" pitchFamily="2" charset="-78"/>
            </a:endParaRPr>
          </a:p>
          <a:p>
            <a:pPr algn="r" rtl="1">
              <a:buNone/>
            </a:pPr>
            <a:r>
              <a:rPr lang="fa-IR" sz="2400" b="1" dirty="0" smtClean="0">
                <a:cs typeface="B Nazanin" pitchFamily="2" charset="-78"/>
              </a:rPr>
              <a:t>ب  . جايگاه نگهداری  پسماندھا بايد به گونه اي ساخته شوند كه نسبت به رطوبت نفودناپذير بوده و قابلیت نگهداري آسان با شرايط بهداشتي مناسب را فراھم آورد.</a:t>
            </a:r>
          </a:p>
          <a:p>
            <a:pPr algn="r" rtl="1">
              <a:buNone/>
            </a:pPr>
            <a:endParaRPr lang="fa-IR" sz="2400" b="1" dirty="0" smtClean="0">
              <a:cs typeface="B Nazanin" pitchFamily="2" charset="-78"/>
            </a:endParaRPr>
          </a:p>
          <a:p>
            <a:pPr algn="r" rtl="1">
              <a:buNone/>
            </a:pPr>
            <a:r>
              <a:rPr lang="fa-IR" sz="2400" b="1" dirty="0" smtClean="0">
                <a:cs typeface="B Nazanin" pitchFamily="2" charset="-78"/>
              </a:rPr>
              <a:t>پ.   جايگاههای نگهداري بايد دور از محل خدمت كاركنان، آشپزخانه، سیستم تهويه و تبريد ومحل رفت و درآمد پرسنل، بیماران و مراجعان باشد</a:t>
            </a:r>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239000" cy="5769936"/>
          </a:xfrm>
        </p:spPr>
        <p:txBody>
          <a:bodyPr>
            <a:normAutofit fontScale="92500" lnSpcReduction="10000"/>
          </a:bodyPr>
          <a:lstStyle/>
          <a:p>
            <a:pPr algn="r" rtl="1">
              <a:buNone/>
            </a:pPr>
            <a:r>
              <a:rPr lang="fa-IR" sz="2400" b="1" dirty="0" smtClean="0">
                <a:cs typeface="B Nazanin" pitchFamily="2" charset="-78"/>
              </a:rPr>
              <a:t>ت . ورود و خروج حشرات، جوندگان، پرندگان و ... به محل نگهداری پسماندها ممكن نباشد.</a:t>
            </a:r>
          </a:p>
          <a:p>
            <a:pPr algn="r" rtl="1">
              <a:buNone/>
            </a:pPr>
            <a:endParaRPr lang="fa-IR" sz="2400" b="1" dirty="0" smtClean="0">
              <a:cs typeface="B Nazanin" pitchFamily="2" charset="-78"/>
            </a:endParaRPr>
          </a:p>
          <a:p>
            <a:pPr>
              <a:buNone/>
            </a:pPr>
            <a:r>
              <a:rPr lang="fa-IR" sz="2400" b="1" dirty="0" smtClean="0">
                <a:cs typeface="B Nazanin" pitchFamily="2" charset="-78"/>
              </a:rPr>
              <a:t>ث . محل نگهداری پسماند بايد داراي تابلوي گويا و واضح باشد</a:t>
            </a:r>
          </a:p>
          <a:p>
            <a:pPr algn="r" rtl="1">
              <a:buNone/>
            </a:pPr>
            <a:endParaRPr lang="fa-IR" sz="2400" b="1" dirty="0" smtClean="0">
              <a:cs typeface="B Nazanin" pitchFamily="2" charset="-78"/>
            </a:endParaRPr>
          </a:p>
          <a:p>
            <a:pPr>
              <a:buNone/>
            </a:pPr>
            <a:r>
              <a:rPr lang="fa-IR" sz="2400" b="1" dirty="0" smtClean="0">
                <a:cs typeface="B Nazanin" pitchFamily="2" charset="-78"/>
              </a:rPr>
              <a:t>ج  . محل نگهداری نبايد امكان فساد، گنديدن يا تجزيهزيستي پسماندھا را فراھم كند.</a:t>
            </a:r>
          </a:p>
          <a:p>
            <a:pPr algn="r" rtl="1">
              <a:buNone/>
            </a:pPr>
            <a:endParaRPr lang="fa-IR" sz="2400" b="1" dirty="0" smtClean="0">
              <a:cs typeface="B Nazanin" pitchFamily="2" charset="-78"/>
            </a:endParaRPr>
          </a:p>
          <a:p>
            <a:pPr algn="r" rtl="1">
              <a:buNone/>
            </a:pPr>
            <a:r>
              <a:rPr lang="fa-IR" sz="2400" b="1" dirty="0" smtClean="0">
                <a:cs typeface="B Nazanin" pitchFamily="2" charset="-78"/>
              </a:rPr>
              <a:t>چ .  انبارداري اين پسماندھا نبايد به شیوهاي باشد كه ظروف يا كیسهھا پاره و محتويات آنھا درمحیط رھا شود.</a:t>
            </a:r>
          </a:p>
          <a:p>
            <a:pPr algn="r" rtl="1">
              <a:buNone/>
            </a:pPr>
            <a:endParaRPr lang="fa-IR" sz="2400" b="1" dirty="0" smtClean="0">
              <a:cs typeface="B Nazanin" pitchFamily="2" charset="-78"/>
            </a:endParaRPr>
          </a:p>
          <a:p>
            <a:pPr>
              <a:buNone/>
            </a:pPr>
            <a:r>
              <a:rPr lang="fa-IR" sz="2400" b="1" dirty="0" smtClean="0">
                <a:cs typeface="B Nazanin" pitchFamily="2" charset="-78"/>
              </a:rPr>
              <a:t>ح .  امكان كنترل دما در انبار نگهداری و نیز نور كافي وجود داشتهباشد.</a:t>
            </a:r>
          </a:p>
          <a:p>
            <a:pPr algn="r" rtl="1">
              <a:buNone/>
            </a:pPr>
            <a:endParaRPr lang="fa-IR" sz="2400" b="1" dirty="0" smtClean="0">
              <a:cs typeface="B Nazanin" pitchFamily="2" charset="-78"/>
            </a:endParaRPr>
          </a:p>
          <a:p>
            <a:pPr algn="r" rtl="1">
              <a:buNone/>
            </a:pPr>
            <a:r>
              <a:rPr lang="fa-IR" sz="2400" b="1" dirty="0" smtClean="0">
                <a:cs typeface="B Nazanin" pitchFamily="2" charset="-78"/>
              </a:rPr>
              <a:t>خ .  سیستم تهويه مناسب با كنترل خروجي وجود داشته باشد. سیستم تهويه آن كنترل شود وجريان هواي طبیعي از آن به بخشھاي مجاور وجود نداشته باشد.</a:t>
            </a:r>
            <a:endParaRPr lang="en-US" sz="2400" b="1" dirty="0" smtClean="0">
              <a:cs typeface="B Nazanin" pitchFamily="2" charset="-78"/>
            </a:endParaRPr>
          </a:p>
          <a:p>
            <a:endParaRPr lang="fa-IR" sz="2000" b="0" dirty="0" smtClean="0">
              <a:solidFill>
                <a:schemeClr val="tx1"/>
              </a:solidFill>
              <a:effectLst/>
              <a:latin typeface="Arial" pitchFamily="34" charset="0"/>
            </a:endParaRPr>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7848600" cy="6172200"/>
          </a:xfrm>
        </p:spPr>
        <p:txBody>
          <a:bodyPr>
            <a:normAutofit/>
          </a:bodyPr>
          <a:lstStyle/>
          <a:p>
            <a:pPr algn="r" rtl="1">
              <a:buNone/>
            </a:pPr>
            <a:r>
              <a:rPr lang="fa-IR" b="1" dirty="0" smtClean="0">
                <a:cs typeface="B Nazanin" pitchFamily="2" charset="-78"/>
              </a:rPr>
              <a:t>د. امكان تمیز كردن و ضدعفوني محل و آلودگي زدايي وجودداشته باشد.</a:t>
            </a:r>
          </a:p>
          <a:p>
            <a:pPr algn="r" rtl="1">
              <a:buNone/>
            </a:pPr>
            <a:r>
              <a:rPr lang="fa-IR" b="1" dirty="0" smtClean="0">
                <a:cs typeface="B Nazanin" pitchFamily="2" charset="-78"/>
              </a:rPr>
              <a:t>ذ  . فضاي كافي در اختیار باشد تا از روي همريزي پسماند جلوگیري شود.</a:t>
            </a:r>
          </a:p>
          <a:p>
            <a:pPr algn="r" rtl="1">
              <a:buNone/>
            </a:pPr>
            <a:r>
              <a:rPr lang="fa-IR" b="1" dirty="0" smtClean="0">
                <a:cs typeface="B Nazanin" pitchFamily="2" charset="-78"/>
              </a:rPr>
              <a:t>ر .  داراي سقف محكم و سیستم فاضلاب مناسب باشد.</a:t>
            </a:r>
          </a:p>
          <a:p>
            <a:pPr algn="r" rtl="1">
              <a:buNone/>
            </a:pPr>
            <a:r>
              <a:rPr lang="fa-IR" b="1" dirty="0" smtClean="0">
                <a:cs typeface="B Nazanin" pitchFamily="2" charset="-78"/>
              </a:rPr>
              <a:t>ز  . دسترسي و حمل و نقل پسماند آسان باشد.</a:t>
            </a:r>
          </a:p>
          <a:p>
            <a:pPr algn="r" rtl="1">
              <a:buNone/>
            </a:pPr>
            <a:r>
              <a:rPr lang="fa-IR" b="1" dirty="0" smtClean="0">
                <a:cs typeface="B Nazanin" pitchFamily="2" charset="-78"/>
              </a:rPr>
              <a:t>س .  امكان بارگیري با كامیون، وانت و ساير خودروھاي باربري وجود داشتهباشد.</a:t>
            </a:r>
          </a:p>
          <a:p>
            <a:pPr algn="r" rtl="1">
              <a:buNone/>
            </a:pPr>
            <a:r>
              <a:rPr lang="fa-IR" b="1" dirty="0" smtClean="0">
                <a:cs typeface="B Nazanin" pitchFamily="2" charset="-78"/>
              </a:rPr>
              <a:t>ش  . انبار داراي ايمني مناسب باشد.</a:t>
            </a:r>
          </a:p>
          <a:p>
            <a:pPr algn="r" rtl="1">
              <a:buNone/>
            </a:pPr>
            <a:r>
              <a:rPr lang="fa-IR" b="1" dirty="0" smtClean="0">
                <a:cs typeface="B Nazanin" pitchFamily="2" charset="-78"/>
              </a:rPr>
              <a:t>ص.   محل بايستي مجهز به سیستم آب گرم و سرد و كف شوي باشد.</a:t>
            </a:r>
          </a:p>
          <a:p>
            <a:pPr>
              <a:buNone/>
            </a:pPr>
            <a:r>
              <a:rPr lang="fa-IR" b="1" dirty="0" smtClean="0">
                <a:cs typeface="B Nazanin" pitchFamily="2" charset="-78"/>
              </a:rPr>
              <a:t>ض.   چنانچه بيخطرسازي در محل اتاقك نگهداری تولید انجام ميشود بايد فضاي كافي براي استقرار سیستمھاي مورد نظر در محل نگهداری پسماند فراھم باشد.</a:t>
            </a:r>
            <a:endParaRPr lang="en-US" b="1" dirty="0" smtClean="0">
              <a:cs typeface="B Nazanin" pitchFamily="2" charset="-78"/>
            </a:endParaRPr>
          </a:p>
          <a:p>
            <a:endParaRPr lang="fa-IR"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just"/>
            <a:r>
              <a:rPr lang="fa-IR" b="1" dirty="0" smtClean="0">
                <a:cs typeface="B Nazanin" pitchFamily="2" charset="-78"/>
              </a:rPr>
              <a:t>محل نگهداری پسماند بايد سیستم امنیتي مناسب و مطمئن داشته و ورود و خروج پسماند با نظارت مسئول مربوطه صورت پذيرد و از ورود افراد غیرمسئول به آن جلوگیري به عمل آيد. (امكان قفل كردن فراھم باشد).</a:t>
            </a:r>
          </a:p>
          <a:p>
            <a:pPr algn="just"/>
            <a:endParaRPr lang="fa-IR" b="1" dirty="0" smtClean="0">
              <a:cs typeface="B Nazanin" pitchFamily="2" charset="-78"/>
            </a:endParaRPr>
          </a:p>
          <a:p>
            <a:pPr algn="just"/>
            <a:r>
              <a:rPr lang="fa-IR" b="1" dirty="0" smtClean="0">
                <a:cs typeface="B Nazanin" pitchFamily="2" charset="-78"/>
              </a:rPr>
              <a:t>بازديد از محل به منظور جلوگیري از نشت و يا ايجاد عفونت توسط تولیدكننده صورت پذيرد.</a:t>
            </a:r>
            <a:endParaRPr lang="en-US" b="1" dirty="0" smtClean="0">
              <a:cs typeface="B Nazanin" pitchFamily="2" charset="-78"/>
            </a:endParaRPr>
          </a:p>
          <a:p>
            <a:endParaRPr lang="fa-IR" dirty="0"/>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normAutofit lnSpcReduction="10000"/>
          </a:bodyPr>
          <a:lstStyle/>
          <a:p>
            <a:pPr algn="r" rtl="1"/>
            <a:r>
              <a:rPr lang="ar-SA" b="1" dirty="0" smtClean="0">
                <a:cs typeface="B Nazanin" pitchFamily="2" charset="-78"/>
              </a:rPr>
              <a:t>هر بخش داری یک فضای مشخص جهت نگهداري پسماندها، تا زمان جمع آوری می باشد.</a:t>
            </a:r>
            <a:endParaRPr lang="fa-IR" b="1" dirty="0" smtClean="0">
              <a:cs typeface="B Nazanin" pitchFamily="2" charset="-78"/>
            </a:endParaRPr>
          </a:p>
          <a:p>
            <a:pPr algn="r" rtl="1"/>
            <a:endParaRPr lang="fa-IR" b="1" dirty="0" smtClean="0">
              <a:cs typeface="B Nazanin" pitchFamily="2" charset="-78"/>
            </a:endParaRPr>
          </a:p>
          <a:p>
            <a:pPr algn="r" rtl="1"/>
            <a:r>
              <a:rPr lang="ar-SA" b="1" dirty="0" smtClean="0">
                <a:cs typeface="B Nazanin" pitchFamily="2" charset="-78"/>
              </a:rPr>
              <a:t>هر بخش دارای  ظروف مستحکم مناسب </a:t>
            </a:r>
            <a:r>
              <a:rPr lang="en-US" b="1" dirty="0" smtClean="0">
                <a:cs typeface="B Nazanin" pitchFamily="2" charset="-78"/>
              </a:rPr>
              <a:t>(Safety Box)</a:t>
            </a:r>
            <a:r>
              <a:rPr lang="ar-SA" b="1" dirty="0" smtClean="0">
                <a:cs typeface="B Nazanin" pitchFamily="2" charset="-78"/>
              </a:rPr>
              <a:t> جهت دفع پسماندهای نوک تیز و برنده می باشد.</a:t>
            </a:r>
            <a:endParaRPr lang="fa-IR" b="1" dirty="0" smtClean="0">
              <a:cs typeface="B Nazanin" pitchFamily="2" charset="-78"/>
            </a:endParaRPr>
          </a:p>
          <a:p>
            <a:pPr algn="r" rtl="1"/>
            <a:endParaRPr lang="fa-IR" b="1" dirty="0" smtClean="0">
              <a:cs typeface="B Nazanin" pitchFamily="2" charset="-78"/>
            </a:endParaRPr>
          </a:p>
          <a:p>
            <a:pPr algn="r" rtl="1"/>
            <a:r>
              <a:rPr lang="ar-SA" b="1" dirty="0" smtClean="0">
                <a:cs typeface="B Nazanin" pitchFamily="2" charset="-78"/>
              </a:rPr>
              <a:t>هر بخش داراي ظروف مستحكم </a:t>
            </a:r>
            <a:r>
              <a:rPr lang="en-GB" b="1" dirty="0" smtClean="0">
                <a:cs typeface="B Nazanin" pitchFamily="2" charset="-78"/>
              </a:rPr>
              <a:t>(Safety Box)</a:t>
            </a:r>
            <a:r>
              <a:rPr lang="ar-SA" b="1" dirty="0" smtClean="0">
                <a:cs typeface="B Nazanin" pitchFamily="2" charset="-78"/>
              </a:rPr>
              <a:t>مناسب مطابق استاندارد ملي ايران به شماره 8502 جهت دفع پسماندهاي نوك تيز و برنده مطابق بخشنامه شماره 98414 مورخ 25/3/87 </a:t>
            </a:r>
            <a:r>
              <a:rPr lang="fa-IR" b="1" dirty="0" smtClean="0">
                <a:cs typeface="B Nazanin" pitchFamily="2" charset="-78"/>
              </a:rPr>
              <a:t>باشد (مقوایی فعلا استاندارد ندارد)</a:t>
            </a:r>
          </a:p>
          <a:p>
            <a:pPr algn="r" rtl="1"/>
            <a:endParaRPr lang="fa-IR" b="1" dirty="0" smtClean="0">
              <a:cs typeface="B Nazanin" pitchFamily="2" charset="-78"/>
            </a:endParaRPr>
          </a:p>
          <a:p>
            <a:pPr algn="r" rtl="1"/>
            <a:r>
              <a:rPr lang="ar-SA" b="1" dirty="0" smtClean="0">
                <a:cs typeface="B Nazanin" pitchFamily="2" charset="-78"/>
              </a:rPr>
              <a:t>درپوش گذاري مجدد (</a:t>
            </a:r>
            <a:r>
              <a:rPr lang="en-GB" b="1" dirty="0" smtClean="0">
                <a:cs typeface="B Nazanin" pitchFamily="2" charset="-78"/>
              </a:rPr>
              <a:t>Recapping</a:t>
            </a:r>
            <a:r>
              <a:rPr lang="ar-SA" b="1" dirty="0" smtClean="0">
                <a:cs typeface="B Nazanin" pitchFamily="2" charset="-78"/>
              </a:rPr>
              <a:t>) صورت نمي گيرد.</a:t>
            </a:r>
            <a:endParaRPr lang="en-US" b="1" dirty="0" smtClean="0">
              <a:cs typeface="B Nazanin" pitchFamily="2" charset="-78"/>
            </a:endParaRPr>
          </a:p>
          <a:p>
            <a:pPr algn="r" rtl="1"/>
            <a:endParaRPr lang="fa-IR" dirty="0" smtClean="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905000"/>
            <a:ext cx="7848600" cy="4550736"/>
          </a:xfrm>
        </p:spPr>
        <p:txBody>
          <a:bodyPr>
            <a:normAutofit fontScale="92500" lnSpcReduction="20000"/>
          </a:bodyPr>
          <a:lstStyle/>
          <a:p>
            <a:pPr algn="just">
              <a:buClr>
                <a:schemeClr val="bg1"/>
              </a:buClr>
              <a:buFont typeface="Wingdings" pitchFamily="2" charset="2"/>
              <a:buChar char="v"/>
              <a:defRPr/>
            </a:pPr>
            <a:endParaRPr lang="en-US" sz="2800" b="1" dirty="0" smtClean="0">
              <a:cs typeface="B Nazanin" pitchFamily="2" charset="-78"/>
            </a:endParaRPr>
          </a:p>
          <a:p>
            <a:pPr algn="just">
              <a:buClr>
                <a:schemeClr val="bg1"/>
              </a:buClr>
              <a:buFont typeface="Wingdings" pitchFamily="2" charset="2"/>
              <a:buChar char="v"/>
              <a:defRPr/>
            </a:pPr>
            <a:r>
              <a:rPr lang="ar-SA" sz="2800" b="1" dirty="0" smtClean="0">
                <a:cs typeface="B Nazanin" pitchFamily="2" charset="-78"/>
              </a:rPr>
              <a:t>مراکز بهداشتی درمانی  از جمله بیمارستان ها </a:t>
            </a:r>
            <a:r>
              <a:rPr lang="fa-IR" sz="2800" b="1" dirty="0" smtClean="0">
                <a:cs typeface="B Nazanin" pitchFamily="2" charset="-78"/>
              </a:rPr>
              <a:t>و آزمایشگاهها </a:t>
            </a:r>
            <a:r>
              <a:rPr lang="ar-SA" sz="2800" b="1" dirty="0" smtClean="0">
                <a:cs typeface="B Nazanin" pitchFamily="2" charset="-78"/>
              </a:rPr>
              <a:t>در راستای انجام وظايف خود طی فرایندهای پذیرش، تشخیص و درمان بیماران علاوه بر تولید پسماندهای عادی، پسماندهای بیمارستانی (پزشکی ) که ناشی از فعالیت های خاص این مراکز است</a:t>
            </a:r>
            <a:r>
              <a:rPr lang="fa-IR" sz="2800" b="1" dirty="0" smtClean="0">
                <a:cs typeface="B Nazanin" pitchFamily="2" charset="-78"/>
              </a:rPr>
              <a:t>،</a:t>
            </a:r>
            <a:r>
              <a:rPr lang="ar-SA" sz="2800" b="1" dirty="0" smtClean="0">
                <a:cs typeface="B Nazanin" pitchFamily="2" charset="-78"/>
              </a:rPr>
              <a:t> تولید می کنند.</a:t>
            </a:r>
            <a:endParaRPr lang="en-US" sz="2800" b="1" dirty="0" smtClean="0">
              <a:cs typeface="B Nazanin" pitchFamily="2" charset="-78"/>
            </a:endParaRPr>
          </a:p>
          <a:p>
            <a:pPr algn="just">
              <a:buClr>
                <a:schemeClr val="bg1"/>
              </a:buClr>
              <a:buFont typeface="Wingdings" pitchFamily="2" charset="2"/>
              <a:buChar char="v"/>
              <a:defRPr/>
            </a:pPr>
            <a:endParaRPr lang="en-US" sz="2800" b="1" dirty="0" smtClean="0">
              <a:cs typeface="B Nazanin" pitchFamily="2" charset="-78"/>
            </a:endParaRPr>
          </a:p>
          <a:p>
            <a:r>
              <a:rPr lang="ar-SA" sz="2400" b="1" dirty="0" smtClean="0">
                <a:cs typeface="B Nazanin" pitchFamily="2" charset="-78"/>
              </a:rPr>
              <a:t>امروز یکی از معضلات بهداشتی و زیست</a:t>
            </a:r>
            <a:r>
              <a:rPr lang="fa-IR" sz="2400" b="1" dirty="0" smtClean="0">
                <a:cs typeface="B Nazanin" pitchFamily="2" charset="-78"/>
              </a:rPr>
              <a:t> </a:t>
            </a:r>
            <a:r>
              <a:rPr lang="ar-SA" sz="2400" b="1" dirty="0" smtClean="0">
                <a:cs typeface="B Nazanin" pitchFamily="2" charset="-78"/>
              </a:rPr>
              <a:t>‌محیطی کشور پسماندها بیمارستانی است که به علت دارا بودن عوامل خطرناک٬ سمی و بیماری‌زا از جمله زائدات پاتولوژیک٬ عفونی٬ داروئی٬ شیمیایی و رادیواکتیو از حساسیت خاصی برخوردار است.مدیریت پسماندهای بیمارستانی به دلیل پتانسیل عفونت‌زایی و وجود پسماندهای خطرناک بسیار حائز اهمیت است.عدم کنترل و بی‌توجهی نسبت به مدیریت صحیح پسماندهای بیمارستانی علاوه بر تهدید جدی برای سلامت جامعه و محیط زیست، باعث اتلاف هزینه‌های زیاد نیز می‌شود.</a:t>
            </a:r>
            <a:endParaRPr lang="fa-IR" sz="2400" b="1" dirty="0" smtClean="0">
              <a:cs typeface="B Nazanin" pitchFamily="2" charset="-78"/>
            </a:endParaRPr>
          </a:p>
          <a:p>
            <a:endParaRPr lang="fa-IR"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3</a:t>
            </a:fld>
            <a:endParaRPr lang="en-US"/>
          </a:p>
        </p:txBody>
      </p:sp>
      <p:sp>
        <p:nvSpPr>
          <p:cNvPr id="9" name="Rectangle 4"/>
          <p:cNvSpPr>
            <a:spLocks noChangeArrowheads="1"/>
          </p:cNvSpPr>
          <p:nvPr/>
        </p:nvSpPr>
        <p:spPr bwMode="auto">
          <a:xfrm>
            <a:off x="228600" y="1295400"/>
            <a:ext cx="1371600" cy="3810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467600" cy="990600"/>
          </a:xfrm>
        </p:spPr>
        <p:txBody>
          <a:bodyPr>
            <a:normAutofit fontScale="90000"/>
          </a:bodyPr>
          <a:lstStyle/>
          <a:p>
            <a:pPr algn="ctr" rtl="1"/>
            <a:r>
              <a:rPr lang="ar-SA" sz="2700" dirty="0" smtClean="0">
                <a:solidFill>
                  <a:schemeClr val="tx1"/>
                </a:solidFill>
                <a:latin typeface="+mn-lt"/>
                <a:ea typeface="+mn-ea"/>
                <a:cs typeface="B Nazanin" pitchFamily="2" charset="-78"/>
              </a:rPr>
              <a:t>حمل ظروف </a:t>
            </a:r>
            <a:r>
              <a:rPr lang="en-US" sz="2700" dirty="0" smtClean="0">
                <a:solidFill>
                  <a:schemeClr val="tx1"/>
                </a:solidFill>
                <a:latin typeface="+mn-lt"/>
                <a:ea typeface="+mn-ea"/>
                <a:cs typeface="B Nazanin" pitchFamily="2" charset="-78"/>
              </a:rPr>
              <a:t>(Safety Box)</a:t>
            </a:r>
            <a:r>
              <a:rPr lang="ar-SA" sz="2700" dirty="0" smtClean="0">
                <a:solidFill>
                  <a:schemeClr val="tx1"/>
                </a:solidFill>
                <a:latin typeface="+mn-lt"/>
                <a:ea typeface="+mn-ea"/>
                <a:cs typeface="B Nazanin" pitchFamily="2" charset="-78"/>
              </a:rPr>
              <a:t> و ساير پسماندها به محل جمع آوری  پسماندهای بیمارستانی با یک روش مطمئن انجام می شود</a:t>
            </a:r>
            <a:r>
              <a:rPr lang="ar-SA" dirty="0" smtClean="0"/>
              <a:t>.</a:t>
            </a:r>
            <a:endParaRPr lang="fa-IR" dirty="0"/>
          </a:p>
        </p:txBody>
      </p:sp>
      <p:sp>
        <p:nvSpPr>
          <p:cNvPr id="3" name="Content Placeholder 2"/>
          <p:cNvSpPr>
            <a:spLocks noGrp="1"/>
          </p:cNvSpPr>
          <p:nvPr>
            <p:ph idx="1"/>
          </p:nvPr>
        </p:nvSpPr>
        <p:spPr>
          <a:xfrm>
            <a:off x="304800" y="1752600"/>
            <a:ext cx="7620000" cy="4800600"/>
          </a:xfrm>
        </p:spPr>
        <p:txBody>
          <a:bodyPr>
            <a:normAutofit fontScale="77500" lnSpcReduction="20000"/>
          </a:bodyPr>
          <a:lstStyle/>
          <a:p>
            <a:pPr algn="r" rtl="1">
              <a:buNone/>
            </a:pPr>
            <a:r>
              <a:rPr lang="fa-IR" sz="2800" b="1" dirty="0" smtClean="0">
                <a:solidFill>
                  <a:srgbClr val="7030A0"/>
                </a:solidFill>
                <a:cs typeface="B Nazanin" pitchFamily="2" charset="-78"/>
              </a:rPr>
              <a:t>حمل و نقل در واحد تولیدكننده پسماند بايد به صورت زير صورت پذيرد:</a:t>
            </a:r>
          </a:p>
          <a:p>
            <a:pPr algn="r" rtl="1">
              <a:buNone/>
            </a:pPr>
            <a:endParaRPr lang="fa-IR" sz="2800" b="1" dirty="0" smtClean="0">
              <a:solidFill>
                <a:srgbClr val="7030A0"/>
              </a:solidFill>
              <a:cs typeface="B Nazanin" pitchFamily="2" charset="-78"/>
            </a:endParaRPr>
          </a:p>
          <a:p>
            <a:r>
              <a:rPr lang="fa-IR" sz="2800" b="1" dirty="0" smtClean="0">
                <a:cs typeface="B Nazanin" pitchFamily="2" charset="-78"/>
              </a:rPr>
              <a:t>حمل پسماند در درون مركز تولید پسماند به صورتي طراحي گردد كه با استفاده از چرخ دستي يا گاري براي بارگیري و تخلیه آسان پسماند، امكان پذير باشد.</a:t>
            </a:r>
          </a:p>
          <a:p>
            <a:endParaRPr lang="fa-IR" sz="2800" b="1" dirty="0" smtClean="0">
              <a:cs typeface="B Nazanin" pitchFamily="2" charset="-78"/>
            </a:endParaRPr>
          </a:p>
          <a:p>
            <a:r>
              <a:rPr lang="fa-IR" sz="2800" b="1" dirty="0" smtClean="0">
                <a:cs typeface="B Nazanin" pitchFamily="2" charset="-78"/>
              </a:rPr>
              <a:t>فاقد لبه ھاي تیزوبرنده باشد، به گونه اي كه كیسهھا يا ظروف را پاره نكند.</a:t>
            </a:r>
          </a:p>
          <a:p>
            <a:endParaRPr lang="fa-IR" sz="2800" b="1" dirty="0" smtClean="0">
              <a:cs typeface="B Nazanin" pitchFamily="2" charset="-78"/>
            </a:endParaRPr>
          </a:p>
          <a:p>
            <a:r>
              <a:rPr lang="fa-IR" sz="2800" b="1" dirty="0" smtClean="0">
                <a:cs typeface="B Nazanin" pitchFamily="2" charset="-78"/>
              </a:rPr>
              <a:t>شستشوي آن آسان باشد.وسايل ھر روز نظافت و ضدعفوني شوند.</a:t>
            </a:r>
          </a:p>
          <a:p>
            <a:endParaRPr lang="fa-IR" sz="2800" b="1" dirty="0" smtClean="0">
              <a:cs typeface="B Nazanin" pitchFamily="2" charset="-78"/>
            </a:endParaRPr>
          </a:p>
          <a:p>
            <a:r>
              <a:rPr lang="fa-IR" sz="2800" b="1" dirty="0" smtClean="0">
                <a:cs typeface="B Nazanin" pitchFamily="2" charset="-78"/>
              </a:rPr>
              <a:t>از چرخدستي پسماند و نشت ناپذير باشد.</a:t>
            </a:r>
            <a:r>
              <a:rPr lang="fa-IR" sz="2800" b="1" dirty="0" smtClean="0">
                <a:solidFill>
                  <a:srgbClr val="FF0000"/>
                </a:solidFill>
                <a:cs typeface="B Nazanin" pitchFamily="2" charset="-78"/>
              </a:rPr>
              <a:t> براي حمل مواد ديگر استفاده نشود </a:t>
            </a:r>
            <a:endParaRPr lang="fa-IR" sz="2800" b="1" dirty="0" smtClean="0">
              <a:cs typeface="B Nazanin" pitchFamily="2" charset="-78"/>
            </a:endParaRPr>
          </a:p>
          <a:p>
            <a:endParaRPr lang="fa-IR" sz="2800" b="1" dirty="0" smtClean="0">
              <a:cs typeface="B Nazanin" pitchFamily="2" charset="-78"/>
            </a:endParaRPr>
          </a:p>
          <a:p>
            <a:r>
              <a:rPr lang="fa-IR" sz="2800" b="1" dirty="0" smtClean="0">
                <a:cs typeface="B Nazanin" pitchFamily="2" charset="-78"/>
              </a:rPr>
              <a:t>از </a:t>
            </a:r>
            <a:r>
              <a:rPr lang="fa-IR" sz="2800" b="1" dirty="0" smtClean="0">
                <a:solidFill>
                  <a:srgbClr val="FF0000"/>
                </a:solidFill>
                <a:cs typeface="B Nazanin" pitchFamily="2" charset="-78"/>
              </a:rPr>
              <a:t>سیستم پرتاب براي انتقال زباله به محل </a:t>
            </a:r>
            <a:r>
              <a:rPr lang="fa-IR" sz="2400" b="1" dirty="0" smtClean="0">
                <a:solidFill>
                  <a:srgbClr val="FF0000"/>
                </a:solidFill>
                <a:cs typeface="B Nazanin" pitchFamily="2" charset="-78"/>
              </a:rPr>
              <a:t>نگهداری </a:t>
            </a:r>
            <a:r>
              <a:rPr lang="fa-IR" sz="2800" b="1" dirty="0" smtClean="0">
                <a:solidFill>
                  <a:srgbClr val="FF0000"/>
                </a:solidFill>
                <a:cs typeface="B Nazanin" pitchFamily="2" charset="-78"/>
              </a:rPr>
              <a:t>استفاده نشود.</a:t>
            </a:r>
            <a:endParaRPr lang="en-US" sz="2800" b="1" dirty="0" smtClean="0">
              <a:solidFill>
                <a:srgbClr val="FF0000"/>
              </a:solidFill>
              <a:cs typeface="B Nazanin" pitchFamily="2" charset="-78"/>
            </a:endParaRPr>
          </a:p>
          <a:p>
            <a:endParaRPr lang="fa-IR" sz="2400" b="0" dirty="0" smtClean="0">
              <a:solidFill>
                <a:schemeClr val="tx1"/>
              </a:solidFill>
              <a:effectLst/>
              <a:latin typeface="Arial" pitchFamily="34" charset="0"/>
            </a:endParaRPr>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315200" cy="1219200"/>
          </a:xfrm>
        </p:spPr>
        <p:txBody>
          <a:bodyPr>
            <a:noAutofit/>
          </a:bodyPr>
          <a:lstStyle/>
          <a:p>
            <a:pPr algn="ctr"/>
            <a:r>
              <a:rPr lang="ar-SA" sz="2000" dirty="0" smtClean="0">
                <a:solidFill>
                  <a:schemeClr val="tx1"/>
                </a:solidFill>
                <a:latin typeface="Arial" pitchFamily="34" charset="0"/>
              </a:rPr>
              <a:t>ا</a:t>
            </a:r>
            <a:r>
              <a:rPr lang="en-US" sz="2000" dirty="0" smtClean="0">
                <a:solidFill>
                  <a:schemeClr val="tx1"/>
                </a:solidFill>
                <a:latin typeface="Arial" pitchFamily="34" charset="0"/>
              </a:rPr>
              <a:t/>
            </a:r>
            <a:br>
              <a:rPr lang="en-US" sz="2000" dirty="0" smtClean="0">
                <a:solidFill>
                  <a:schemeClr val="tx1"/>
                </a:solidFill>
                <a:latin typeface="Arial" pitchFamily="34" charset="0"/>
              </a:rPr>
            </a:br>
            <a:r>
              <a:rPr lang="en-US" sz="2000" dirty="0" smtClean="0">
                <a:solidFill>
                  <a:schemeClr val="tx1"/>
                </a:solidFill>
                <a:latin typeface="Arial" pitchFamily="34" charset="0"/>
              </a:rPr>
              <a:t/>
            </a:r>
            <a:br>
              <a:rPr lang="en-US" sz="2000" dirty="0" smtClean="0">
                <a:solidFill>
                  <a:schemeClr val="tx1"/>
                </a:solidFill>
                <a:latin typeface="Arial" pitchFamily="34" charset="0"/>
              </a:rPr>
            </a:br>
            <a:r>
              <a:rPr lang="fa-IR" sz="2400" dirty="0" smtClean="0">
                <a:solidFill>
                  <a:schemeClr val="tx1"/>
                </a:solidFill>
                <a:cs typeface="B Nazanin" pitchFamily="2" charset="-78"/>
              </a:rPr>
              <a:t>از</a:t>
            </a:r>
            <a:r>
              <a:rPr lang="ar-SA" sz="2400" dirty="0" smtClean="0">
                <a:solidFill>
                  <a:schemeClr val="tx1"/>
                </a:solidFill>
                <a:cs typeface="B Nazanin" pitchFamily="2" charset="-78"/>
              </a:rPr>
              <a:t> روش های غیر سوز مورد تائید وزارت بهداشت برای بی خطر سازی پسماندهای عفونی ، تیز و برنده در مبدا تولید استفاده می شود </a:t>
            </a:r>
            <a:r>
              <a:rPr lang="en-US" sz="3200" dirty="0" smtClean="0"/>
              <a:t/>
            </a:r>
            <a:br>
              <a:rPr lang="en-US" sz="3200" dirty="0" smtClean="0"/>
            </a:br>
            <a:endParaRPr lang="fa-IR" sz="2400" dirty="0"/>
          </a:p>
        </p:txBody>
      </p:sp>
      <p:sp>
        <p:nvSpPr>
          <p:cNvPr id="3" name="Content Placeholder 2"/>
          <p:cNvSpPr>
            <a:spLocks noGrp="1"/>
          </p:cNvSpPr>
          <p:nvPr>
            <p:ph idx="1"/>
          </p:nvPr>
        </p:nvSpPr>
        <p:spPr>
          <a:xfrm>
            <a:off x="457200" y="1676400"/>
            <a:ext cx="7239000" cy="4779336"/>
          </a:xfrm>
        </p:spPr>
        <p:txBody>
          <a:bodyPr>
            <a:normAutofit lnSpcReduction="10000"/>
          </a:bodyPr>
          <a:lstStyle/>
          <a:p>
            <a:pPr algn="r" rtl="1"/>
            <a:r>
              <a:rPr lang="ar-SA" sz="2200" b="1" dirty="0" smtClean="0">
                <a:cs typeface="B Nazanin" pitchFamily="2" charset="-78"/>
              </a:rPr>
              <a:t>دستگاه بي خطر ساز فعا</a:t>
            </a:r>
            <a:r>
              <a:rPr lang="fa-IR" sz="2200" b="1" dirty="0" smtClean="0">
                <a:cs typeface="B Nazanin" pitchFamily="2" charset="-78"/>
              </a:rPr>
              <a:t>ل</a:t>
            </a:r>
          </a:p>
          <a:p>
            <a:pPr algn="r" rtl="1"/>
            <a:endParaRPr lang="fa-IR" sz="2200" b="1" dirty="0" smtClean="0">
              <a:cs typeface="B Nazanin" pitchFamily="2" charset="-78"/>
            </a:endParaRPr>
          </a:p>
          <a:p>
            <a:pPr algn="r" rtl="1"/>
            <a:r>
              <a:rPr lang="ar-SA" sz="2200" b="1" dirty="0" smtClean="0">
                <a:cs typeface="B Nazanin" pitchFamily="2" charset="-78"/>
              </a:rPr>
              <a:t> مورد تأييد وزارت بهداشت </a:t>
            </a:r>
            <a:r>
              <a:rPr lang="fa-IR" sz="2200" b="1" dirty="0" smtClean="0">
                <a:cs typeface="B Nazanin" pitchFamily="2" charset="-78"/>
              </a:rPr>
              <a:t>(</a:t>
            </a:r>
            <a:r>
              <a:rPr lang="ar-SA" sz="2200" b="1" dirty="0" smtClean="0">
                <a:cs typeface="B Nazanin" pitchFamily="2" charset="-78"/>
              </a:rPr>
              <a:t>نام دستگاه در ليست مورد تائيد اداره كل تجهيزات پزشكي وزارت متبوع موجود است.</a:t>
            </a:r>
            <a:r>
              <a:rPr lang="fa-IR" sz="2200" b="1" dirty="0" smtClean="0">
                <a:cs typeface="B Nazanin" pitchFamily="2" charset="-78"/>
              </a:rPr>
              <a:t>)</a:t>
            </a:r>
          </a:p>
          <a:p>
            <a:pPr algn="r" rtl="1"/>
            <a:endParaRPr lang="fa-IR" sz="2200" b="1" dirty="0" smtClean="0">
              <a:cs typeface="B Nazanin" pitchFamily="2" charset="-78"/>
            </a:endParaRPr>
          </a:p>
          <a:p>
            <a:pPr algn="r" rtl="1"/>
            <a:r>
              <a:rPr lang="ar-SA" sz="2200" b="1" dirty="0" smtClean="0">
                <a:cs typeface="B Nazanin" pitchFamily="2" charset="-78"/>
              </a:rPr>
              <a:t>ااستفاده از دستگاه بي خطر ساز پرتابل</a:t>
            </a:r>
            <a:r>
              <a:rPr lang="fa-IR" sz="2200" b="1" dirty="0" smtClean="0">
                <a:cs typeface="B Nazanin" pitchFamily="2" charset="-78"/>
              </a:rPr>
              <a:t> </a:t>
            </a:r>
            <a:r>
              <a:rPr lang="ar-SA" sz="2200" b="1" dirty="0" smtClean="0">
                <a:cs typeface="B Nazanin" pitchFamily="2" charset="-78"/>
              </a:rPr>
              <a:t>مورد تاييد وزارت بهداشت ، درمان و آموزش پزشكي نيز مورد قبول است</a:t>
            </a:r>
            <a:endParaRPr lang="fa-IR" sz="2200" b="1" dirty="0" smtClean="0">
              <a:cs typeface="B Nazanin" pitchFamily="2" charset="-78"/>
            </a:endParaRPr>
          </a:p>
          <a:p>
            <a:pPr algn="r" rtl="1"/>
            <a:endParaRPr lang="en-US" sz="2200" b="1" dirty="0" smtClean="0">
              <a:cs typeface="B Nazanin" pitchFamily="2" charset="-78"/>
            </a:endParaRPr>
          </a:p>
          <a:p>
            <a:pPr algn="r" rtl="1"/>
            <a:r>
              <a:rPr lang="ar-SA" sz="2200" b="1" dirty="0" smtClean="0">
                <a:cs typeface="B Nazanin" pitchFamily="2" charset="-78"/>
              </a:rPr>
              <a:t>بيمارستان هاي روانپزشكي مطابق بخشنامه شماره 3124/300د مورخ 27/9/91 مركز سلامت محيط وكار، مي توا نند از سايت هاي مركزي مجهز به دستگاه هاي غير سوز بي خطرساز و يا از امكانات ساير بيمارستان ها با رعايت ضوابط مقرر در مصوبه  استفاده نمايند (ارائه قرارداد)</a:t>
            </a:r>
            <a:endParaRPr lang="fa-IR" sz="2200" b="1" dirty="0" smtClean="0">
              <a:cs typeface="B Nazanin" pitchFamily="2" charset="-78"/>
            </a:endParaRPr>
          </a:p>
          <a:p>
            <a:pPr algn="r" rtl="1"/>
            <a:endParaRPr lang="fa-IR" sz="2400" dirty="0" smtClean="0">
              <a:solidFill>
                <a:schemeClr val="tx1"/>
              </a:solidFill>
              <a:effectLst/>
              <a:latin typeface="Arial" pitchFamily="34" charset="0"/>
            </a:endParaRPr>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7772400" cy="6248400"/>
          </a:xfrm>
        </p:spPr>
        <p:txBody>
          <a:bodyPr>
            <a:normAutofit/>
          </a:bodyPr>
          <a:lstStyle/>
          <a:p>
            <a:pPr algn="just" rtl="1"/>
            <a:r>
              <a:rPr lang="ar-SA" sz="2200" b="1" dirty="0" smtClean="0">
                <a:solidFill>
                  <a:srgbClr val="7030A0"/>
                </a:solidFill>
                <a:cs typeface="B Nazanin" pitchFamily="2" charset="-78"/>
              </a:rPr>
              <a:t>هر روش تبديل پسماند</a:t>
            </a:r>
            <a:r>
              <a:rPr lang="fa-IR" sz="2200" b="1" dirty="0" smtClean="0">
                <a:solidFill>
                  <a:srgbClr val="7030A0"/>
                </a:solidFill>
                <a:cs typeface="B Nazanin" pitchFamily="2" charset="-78"/>
              </a:rPr>
              <a:t>پزشکی</a:t>
            </a:r>
            <a:r>
              <a:rPr lang="ar-SA" sz="2200" b="1" dirty="0" smtClean="0">
                <a:solidFill>
                  <a:srgbClr val="7030A0"/>
                </a:solidFill>
                <a:cs typeface="B Nazanin" pitchFamily="2" charset="-78"/>
              </a:rPr>
              <a:t> ويژه به عادي بايد داراي ويژگيهاي زير باشد:</a:t>
            </a:r>
            <a:endParaRPr lang="fa-IR" sz="2200" b="1" dirty="0" smtClean="0">
              <a:solidFill>
                <a:srgbClr val="7030A0"/>
              </a:solidFill>
              <a:cs typeface="B Nazanin" pitchFamily="2" charset="-78"/>
            </a:endParaRPr>
          </a:p>
          <a:p>
            <a:pPr algn="just" rtl="1"/>
            <a:endParaRPr lang="en-US" sz="2200" b="1" dirty="0" smtClean="0">
              <a:cs typeface="B Nazanin" pitchFamily="2" charset="-78"/>
            </a:endParaRPr>
          </a:p>
          <a:p>
            <a:pPr algn="just" rtl="1"/>
            <a:r>
              <a:rPr lang="ar-SA" sz="2200" b="1" dirty="0" smtClean="0">
                <a:cs typeface="B Nazanin" pitchFamily="2" charset="-78"/>
              </a:rPr>
              <a:t>دستگاه بايد قابليت غير فعال سازي ميكروبي اسپورهاي باكتري(</a:t>
            </a:r>
            <a:r>
              <a:rPr lang="en-US" sz="2200" b="1" dirty="0" smtClean="0">
                <a:cs typeface="B Nazanin" pitchFamily="2" charset="-78"/>
              </a:rPr>
              <a:t>Microbial inactivation efficacy</a:t>
            </a:r>
            <a:r>
              <a:rPr lang="ar-SA" sz="2200" b="1" dirty="0" smtClean="0">
                <a:cs typeface="B Nazanin" pitchFamily="2" charset="-78"/>
              </a:rPr>
              <a:t>) به ميزان حداقل تا(6) کاهش لگاریتمی در پایه (10) را داشته باشد.( 10</a:t>
            </a:r>
            <a:r>
              <a:rPr lang="en-US" sz="2200" b="1" dirty="0" smtClean="0">
                <a:cs typeface="B Nazanin" pitchFamily="2" charset="-78"/>
              </a:rPr>
              <a:t>log</a:t>
            </a:r>
            <a:r>
              <a:rPr lang="ar-SA" sz="2200" b="1" dirty="0" smtClean="0">
                <a:cs typeface="B Nazanin" pitchFamily="2" charset="-78"/>
              </a:rPr>
              <a:t> 6  )</a:t>
            </a:r>
            <a:endParaRPr lang="en-US" sz="2200" b="1" dirty="0" smtClean="0">
              <a:cs typeface="B Nazanin" pitchFamily="2" charset="-78"/>
            </a:endParaRPr>
          </a:p>
          <a:p>
            <a:pPr algn="just" rtl="1"/>
            <a:r>
              <a:rPr lang="ar-SA" sz="2200" b="1" dirty="0" smtClean="0">
                <a:cs typeface="B Nazanin" pitchFamily="2" charset="-78"/>
              </a:rPr>
              <a:t>محصولات جانبي سمي يا خطرناك در حين بي خطرسازي توليد نگردد.</a:t>
            </a:r>
            <a:endParaRPr lang="en-US" sz="2200" b="1" dirty="0" smtClean="0">
              <a:cs typeface="B Nazanin" pitchFamily="2" charset="-78"/>
            </a:endParaRPr>
          </a:p>
          <a:p>
            <a:pPr algn="just" rtl="1"/>
            <a:r>
              <a:rPr lang="ar-SA" sz="2200" b="1" dirty="0" smtClean="0">
                <a:cs typeface="B Nazanin" pitchFamily="2" charset="-78"/>
              </a:rPr>
              <a:t>خطر و احتمال انتقال بيماري و عفونت را حذف نمايد.</a:t>
            </a:r>
            <a:endParaRPr lang="en-US" sz="2200" b="1" dirty="0" smtClean="0">
              <a:cs typeface="B Nazanin" pitchFamily="2" charset="-78"/>
            </a:endParaRPr>
          </a:p>
          <a:p>
            <a:pPr algn="just" rtl="1"/>
            <a:r>
              <a:rPr lang="ar-SA" sz="2200" b="1" dirty="0" smtClean="0">
                <a:cs typeface="B Nazanin" pitchFamily="2" charset="-78"/>
              </a:rPr>
              <a:t>مستندات مربوط به انجام فرآيند و بررسي صحت عملكرد دستگاه وجود داشته باشد.</a:t>
            </a:r>
            <a:endParaRPr lang="en-US" sz="2200" b="1" dirty="0" smtClean="0">
              <a:cs typeface="B Nazanin" pitchFamily="2" charset="-78"/>
            </a:endParaRPr>
          </a:p>
          <a:p>
            <a:pPr algn="just" rtl="1"/>
            <a:r>
              <a:rPr lang="ar-SA" sz="2200" b="1" dirty="0" smtClean="0">
                <a:cs typeface="B Nazanin" pitchFamily="2" charset="-78"/>
              </a:rPr>
              <a:t>خروجي هر روش بايستي براي انسان و محيط زيست بي خطر بوده و به راحتي و بدون انجام فرآيند ديگري قابل دفع باشد.</a:t>
            </a:r>
            <a:endParaRPr lang="fa-IR" sz="2200" b="1" dirty="0" smtClean="0">
              <a:cs typeface="B Nazanin" pitchFamily="2" charset="-78"/>
            </a:endParaRPr>
          </a:p>
          <a:p>
            <a:pPr algn="just" rtl="1"/>
            <a:r>
              <a:rPr lang="ar-SA" sz="2200" b="1" dirty="0" smtClean="0">
                <a:cs typeface="B Nazanin" pitchFamily="2" charset="-78"/>
              </a:rPr>
              <a:t>از لحاظ ايمني داراي شرايط مناسب باشد و در كليه مراحل كار ايمني سيستم حفظ شود.</a:t>
            </a:r>
            <a:endParaRPr lang="fa-IR" sz="2200" b="1" dirty="0" smtClean="0">
              <a:cs typeface="B Nazanin" pitchFamily="2" charset="-78"/>
            </a:endParaRPr>
          </a:p>
          <a:p>
            <a:pPr algn="just" rtl="1"/>
            <a:endParaRPr lang="en-US" sz="2200" b="1" dirty="0" smtClean="0">
              <a:cs typeface="B Nazanin" pitchFamily="2" charset="-78"/>
            </a:endParaRPr>
          </a:p>
          <a:p>
            <a:pPr algn="just" rtl="1"/>
            <a:r>
              <a:rPr lang="ar-SA" sz="2200" b="1" dirty="0" smtClean="0">
                <a:cs typeface="B Nazanin" pitchFamily="2" charset="-78"/>
              </a:rPr>
              <a:t>از نظر بهداشتی و ایمنی برای کارکنان و کاربران و .... بی خطر باشد و یا حداقل خطر را ایجاد نماید</a:t>
            </a:r>
            <a:r>
              <a:rPr lang="fa-IR" sz="2200" b="1" dirty="0" smtClean="0">
                <a:cs typeface="B Nazanin" pitchFamily="2" charset="-78"/>
              </a:rPr>
              <a:t>.</a:t>
            </a:r>
            <a:endParaRPr lang="en-US" sz="2200" b="1" dirty="0" smtClean="0">
              <a:cs typeface="B Nazanin" pitchFamily="2" charset="-78"/>
            </a:endParaRPr>
          </a:p>
          <a:p>
            <a:endParaRPr lang="fa-I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ctr" rtl="1"/>
            <a:endParaRPr lang="fa-IR" sz="2800" b="1" dirty="0" smtClean="0">
              <a:cs typeface="B Nazanin" pitchFamily="2" charset="-78"/>
            </a:endParaRPr>
          </a:p>
          <a:p>
            <a:pPr algn="ctr" rtl="1"/>
            <a:endParaRPr lang="fa-IR" sz="2800" b="1" dirty="0" smtClean="0">
              <a:solidFill>
                <a:srgbClr val="7030A0"/>
              </a:solidFill>
              <a:cs typeface="B Nazanin" pitchFamily="2" charset="-78"/>
            </a:endParaRPr>
          </a:p>
          <a:p>
            <a:pPr algn="ctr" rtl="1"/>
            <a:r>
              <a:rPr lang="fa-IR" sz="2800" b="1" dirty="0" smtClean="0">
                <a:solidFill>
                  <a:srgbClr val="7030A0"/>
                </a:solidFill>
                <a:cs typeface="B Nazanin" pitchFamily="2" charset="-78"/>
              </a:rPr>
              <a:t>ا</a:t>
            </a:r>
            <a:r>
              <a:rPr lang="ar-SA" sz="2800" b="1" dirty="0" smtClean="0">
                <a:solidFill>
                  <a:srgbClr val="7030A0"/>
                </a:solidFill>
                <a:cs typeface="B Nazanin" pitchFamily="2" charset="-78"/>
              </a:rPr>
              <a:t>ظهار نامه بي خطر سازي پسماندهاي عفوني و تيز و برنده م</a:t>
            </a:r>
            <a:r>
              <a:rPr lang="fa-IR" sz="2800" b="1" dirty="0" smtClean="0">
                <a:solidFill>
                  <a:srgbClr val="7030A0"/>
                </a:solidFill>
                <a:cs typeface="B Nazanin" pitchFamily="2" charset="-78"/>
              </a:rPr>
              <a:t>ط</a:t>
            </a:r>
            <a:r>
              <a:rPr lang="ar-SA" sz="2800" b="1" dirty="0" smtClean="0">
                <a:solidFill>
                  <a:srgbClr val="7030A0"/>
                </a:solidFill>
                <a:cs typeface="B Nazanin" pitchFamily="2" charset="-78"/>
              </a:rPr>
              <a:t>ابق بخشنامه مقام محترم وزارت به شماره 1136/100 مورخ 10/8/90 تكميل مي كردد</a:t>
            </a:r>
            <a:endParaRPr lang="fa-IR" sz="2800" b="1" dirty="0" smtClean="0">
              <a:solidFill>
                <a:srgbClr val="7030A0"/>
              </a:solidFill>
              <a:cs typeface="B Nazanin" pitchFamily="2" charset="-78"/>
            </a:endParaRPr>
          </a:p>
          <a:p>
            <a:endParaRPr lang="fa-IR"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7239000" cy="4550736"/>
          </a:xfrm>
        </p:spPr>
        <p:txBody>
          <a:bodyPr/>
          <a:lstStyle/>
          <a:p>
            <a:pPr algn="l" rtl="1">
              <a:lnSpc>
                <a:spcPct val="200000"/>
              </a:lnSpc>
              <a:buNone/>
            </a:pPr>
            <a:r>
              <a:rPr lang="fa-IR" sz="2800" b="1" dirty="0" smtClean="0">
                <a:solidFill>
                  <a:srgbClr val="7030A0"/>
                </a:solidFill>
                <a:cs typeface="B Nazanin" pitchFamily="2" charset="-78"/>
              </a:rPr>
              <a:t>به منظور وحدت رويه و مشخص نمودن اينكه بيمارستانها پسماند خود را بي خطر نموده و به مراجع ذيربط(شهرداري) تحويل مي نمايند بايستي،براساس فرمهاي مشخص اظهار نامه تكميل وارسال گردد</a:t>
            </a:r>
            <a:r>
              <a:rPr lang="fa-IR" sz="2400" b="0" dirty="0" smtClean="0">
                <a:solidFill>
                  <a:schemeClr val="tx1"/>
                </a:solidFill>
                <a:effectLst/>
                <a:cs typeface="B Homa" pitchFamily="2" charset="-78"/>
              </a:rPr>
              <a:t>.</a:t>
            </a:r>
            <a:endParaRPr lang="en-US" sz="2400" b="0" dirty="0">
              <a:solidFill>
                <a:schemeClr val="tx1"/>
              </a:solidFill>
              <a:effectLst/>
              <a:cs typeface="B Homa" pitchFamily="2" charset="-78"/>
            </a:endParaRPr>
          </a:p>
        </p:txBody>
      </p:sp>
      <p:sp>
        <p:nvSpPr>
          <p:cNvPr id="6" name="Rectangle 5"/>
          <p:cNvSpPr>
            <a:spLocks noChangeArrowheads="1"/>
          </p:cNvSpPr>
          <p:nvPr/>
        </p:nvSpPr>
        <p:spPr bwMode="auto">
          <a:xfrm>
            <a:off x="457200" y="1524000"/>
            <a:ext cx="1447800" cy="3048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7467600" cy="5257800"/>
          </a:xfrm>
        </p:spPr>
        <p:txBody>
          <a:bodyPr>
            <a:noAutofit/>
          </a:bodyPr>
          <a:lstStyle/>
          <a:p>
            <a:pPr algn="r" rtl="1"/>
            <a:r>
              <a:rPr lang="fa-IR" sz="2800" b="1" dirty="0" smtClean="0">
                <a:cs typeface="B Nazanin" pitchFamily="2" charset="-78"/>
              </a:rPr>
              <a:t>اظهار نامه داراي دو فرم ميباشد:</a:t>
            </a:r>
          </a:p>
          <a:p>
            <a:pPr algn="r" rtl="1"/>
            <a:r>
              <a:rPr lang="fa-IR" sz="2800" b="1" dirty="0" smtClean="0">
                <a:solidFill>
                  <a:srgbClr val="7030A0"/>
                </a:solidFill>
                <a:cs typeface="B Nazanin" pitchFamily="2" charset="-78"/>
              </a:rPr>
              <a:t>فرم شماره 1</a:t>
            </a:r>
          </a:p>
          <a:p>
            <a:pPr algn="r" rtl="1"/>
            <a:r>
              <a:rPr lang="fa-IR" sz="2800" b="1" dirty="0" smtClean="0">
                <a:cs typeface="B Nazanin" pitchFamily="2" charset="-78"/>
              </a:rPr>
              <a:t>توسط بيمارستان تكميل وبه امضاءافراد زير تهيه و ارسال مي شود:</a:t>
            </a:r>
          </a:p>
          <a:p>
            <a:pPr algn="r" rtl="1"/>
            <a:r>
              <a:rPr lang="fa-IR" sz="2800" b="1" dirty="0" smtClean="0">
                <a:cs typeface="B Nazanin" pitchFamily="2" charset="-78"/>
              </a:rPr>
              <a:t>كارشناس بهداشت محيط بيمارستان</a:t>
            </a:r>
          </a:p>
          <a:p>
            <a:pPr algn="r" rtl="1"/>
            <a:r>
              <a:rPr lang="fa-IR" sz="2800" b="1" dirty="0" smtClean="0">
                <a:cs typeface="B Nazanin" pitchFamily="2" charset="-78"/>
              </a:rPr>
              <a:t>كارشناس تجهيزات پزشكي بيمارستان</a:t>
            </a:r>
          </a:p>
          <a:p>
            <a:pPr algn="r" rtl="1"/>
            <a:r>
              <a:rPr lang="fa-IR" sz="2800" b="1" dirty="0" smtClean="0">
                <a:cs typeface="B Nazanin" pitchFamily="2" charset="-78"/>
              </a:rPr>
              <a:t>رئيس بيمارستان</a:t>
            </a:r>
          </a:p>
          <a:p>
            <a:pPr algn="r" rtl="1">
              <a:buNone/>
            </a:pPr>
            <a:r>
              <a:rPr lang="fa-IR" sz="2800" b="1" dirty="0" smtClean="0">
                <a:cs typeface="B Nazanin" pitchFamily="2" charset="-78"/>
              </a:rPr>
              <a:t>اين فرم به انضمام نتايج آزمونهاي ميكروبي كه توسط آزمايشگاه بيمارستان  يا آزمايشگاه معتمد محيط زيست انجام شده است توسط بيمارستان تكميل وهرماه يكبار به مركز بهداشت مربوطه ارسال مي شود.</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fa-IR" sz="2800" u="sng" dirty="0" smtClean="0">
                <a:solidFill>
                  <a:srgbClr val="7030A0"/>
                </a:solidFill>
                <a:effectLst/>
                <a:cs typeface="B Homa" pitchFamily="2" charset="-78"/>
              </a:rPr>
              <a:t>فرم شماره 2</a:t>
            </a:r>
          </a:p>
          <a:p>
            <a:pPr algn="just" rtl="1"/>
            <a:r>
              <a:rPr lang="fa-IR" sz="2800" b="1" dirty="0" smtClean="0">
                <a:cs typeface="B Nazanin" pitchFamily="2" charset="-78"/>
              </a:rPr>
              <a:t>پس از بررسي و احراز صحت فرم شماره1توسط مركز بهداشت تكميل  و در پايا ن هر فصل به معاونت بهداشتي دانشگاه ارسال مي گردد فرم مذكور بايدتوسط افراد زير امضاء و سپس  توسط معاونت بهداشتي دانشگاه به سازمان مديريت پسماند ارسال مي گردد:</a:t>
            </a:r>
          </a:p>
          <a:p>
            <a:pPr algn="r" rtl="1">
              <a:buNone/>
            </a:pPr>
            <a:endParaRPr lang="fa-IR" sz="2800" b="1" dirty="0" smtClean="0">
              <a:cs typeface="B Nazanin" pitchFamily="2" charset="-78"/>
            </a:endParaRPr>
          </a:p>
          <a:p>
            <a:pPr algn="r" rtl="1"/>
            <a:r>
              <a:rPr lang="fa-IR" sz="2800" b="1" dirty="0" smtClean="0">
                <a:cs typeface="B Nazanin" pitchFamily="2" charset="-78"/>
              </a:rPr>
              <a:t>معاون بهداشت</a:t>
            </a:r>
          </a:p>
          <a:p>
            <a:pPr algn="r" rtl="1"/>
            <a:r>
              <a:rPr lang="fa-IR" sz="2800" b="1" dirty="0" smtClean="0">
                <a:cs typeface="B Nazanin" pitchFamily="2" charset="-78"/>
              </a:rPr>
              <a:t>معاون توسعه مديريت ومنابع </a:t>
            </a:r>
          </a:p>
          <a:p>
            <a:pPr algn="r" rtl="1"/>
            <a:r>
              <a:rPr lang="fa-IR" sz="2800" b="1" dirty="0" smtClean="0">
                <a:cs typeface="B Nazanin" pitchFamily="2" charset="-78"/>
              </a:rPr>
              <a:t>معاون درمان</a:t>
            </a:r>
            <a:endParaRPr lang="en-US" sz="2800" b="1" dirty="0" smtClean="0">
              <a:cs typeface="B Nazanin" pitchFamily="2" charset="-78"/>
            </a:endParaRPr>
          </a:p>
          <a:p>
            <a:pPr algn="r" rtl="1"/>
            <a:endParaRPr lang="en-US" dirty="0"/>
          </a:p>
        </p:txBody>
      </p:sp>
      <p:sp>
        <p:nvSpPr>
          <p:cNvPr id="6" name="Rectangle 5"/>
          <p:cNvSpPr>
            <a:spLocks noChangeArrowheads="1"/>
          </p:cNvSpPr>
          <p:nvPr/>
        </p:nvSpPr>
        <p:spPr bwMode="auto">
          <a:xfrm>
            <a:off x="457200" y="1600200"/>
            <a:ext cx="1447800" cy="3048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just" rtl="1"/>
            <a:endParaRPr lang="fa-IR" sz="3200" b="1" dirty="0" smtClean="0">
              <a:solidFill>
                <a:srgbClr val="7030A0"/>
              </a:solidFill>
              <a:cs typeface="B Nazanin" pitchFamily="2" charset="-78"/>
            </a:endParaRPr>
          </a:p>
          <a:p>
            <a:pPr algn="just" rtl="1"/>
            <a:r>
              <a:rPr lang="ar-SA" sz="3200" b="1" dirty="0" smtClean="0">
                <a:solidFill>
                  <a:srgbClr val="7030A0"/>
                </a:solidFill>
                <a:cs typeface="B Nazanin" pitchFamily="2" charset="-78"/>
              </a:rPr>
              <a:t>حجم دستگاه مطابق با دستورالعمل شماره 172583/300 مورخ 16/9/89،متناسب با مقدار پسماند عفوني و تيز و برنده توليد شده است</a:t>
            </a:r>
            <a:endParaRPr lang="fa-IR" sz="3200" b="1" dirty="0" smtClean="0">
              <a:solidFill>
                <a:srgbClr val="7030A0"/>
              </a:solidFill>
              <a:cs typeface="B Nazanin" pitchFamily="2" charset="-78"/>
            </a:endParaRPr>
          </a:p>
          <a:p>
            <a:pPr algn="just" rtl="1">
              <a:buNone/>
            </a:pPr>
            <a:endParaRPr lang="fa-IR" sz="3200" b="1" dirty="0" smtClean="0">
              <a:solidFill>
                <a:srgbClr val="7030A0"/>
              </a:solidFill>
              <a:cs typeface="B Nazanin" pitchFamily="2" charset="-78"/>
            </a:endParaRPr>
          </a:p>
          <a:p>
            <a:pPr algn="just" rtl="1"/>
            <a:r>
              <a:rPr lang="ar-SA" sz="3200" b="1" dirty="0" smtClean="0">
                <a:solidFill>
                  <a:srgbClr val="7030A0"/>
                </a:solidFill>
                <a:cs typeface="B Nazanin" pitchFamily="2" charset="-78"/>
              </a:rPr>
              <a:t>توزین پسماندها براساس بخشنامه شماره 98414 مورخ 25/3/87انجام مي شود.</a:t>
            </a:r>
            <a:endParaRPr lang="en-US" sz="3200" b="1" dirty="0" smtClean="0">
              <a:solidFill>
                <a:srgbClr val="7030A0"/>
              </a:solidFill>
              <a:cs typeface="B Nazanin" pitchFamily="2" charset="-78"/>
            </a:endParaRPr>
          </a:p>
          <a:p>
            <a:endParaRPr lang="fa-IR" dirty="0"/>
          </a:p>
        </p:txBody>
      </p:sp>
      <p:sp>
        <p:nvSpPr>
          <p:cNvPr id="4" name="Footer Placeholder 3"/>
          <p:cNvSpPr>
            <a:spLocks noGrp="1"/>
          </p:cNvSpPr>
          <p:nvPr>
            <p:ph type="ftr" sz="quarter" idx="11"/>
          </p:nvPr>
        </p:nvSpPr>
        <p:spPr/>
        <p:txBody>
          <a:bodyPr/>
          <a:lstStyle/>
          <a:p>
            <a:pPr>
              <a:defRPr/>
            </a:pPr>
            <a:r>
              <a:rPr lang="fa-IR" smtClean="0"/>
              <a:t>مركز سلامت محيط و كار</a:t>
            </a:r>
            <a:endParaRPr lang="en-US"/>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2057400"/>
            <a:ext cx="6639744" cy="3505200"/>
          </a:xfrm>
        </p:spPr>
        <p:txBody>
          <a:bodyPr>
            <a:normAutofit/>
          </a:bodyPr>
          <a:lstStyle/>
          <a:p>
            <a:pPr algn="ctr">
              <a:lnSpc>
                <a:spcPct val="150000"/>
              </a:lnSpc>
              <a:buNone/>
            </a:pPr>
            <a:r>
              <a:rPr lang="fa-IR" sz="3200" b="1" dirty="0" smtClean="0">
                <a:solidFill>
                  <a:srgbClr val="7030A0"/>
                </a:solidFill>
                <a:cs typeface="B Nazanin" pitchFamily="2" charset="-78"/>
              </a:rPr>
              <a:t>راهنما و دستورالعمل انتخاب و نحوه تهیه دستگاههای غیر سوز بی خطر ساز پسماند پزشکی</a:t>
            </a:r>
            <a:endParaRPr lang="en-US" sz="3200" b="1" dirty="0">
              <a:solidFill>
                <a:srgbClr val="7030A0"/>
              </a:solidFill>
              <a:cs typeface="B Nazanin" pitchFamily="2" charset="-78"/>
            </a:endParaRPr>
          </a:p>
        </p:txBody>
      </p:sp>
      <p:sp>
        <p:nvSpPr>
          <p:cNvPr id="5" name="Rectangle 4"/>
          <p:cNvSpPr>
            <a:spLocks noChangeArrowheads="1"/>
          </p:cNvSpPr>
          <p:nvPr/>
        </p:nvSpPr>
        <p:spPr bwMode="auto">
          <a:xfrm>
            <a:off x="381000" y="1600200"/>
            <a:ext cx="1447800" cy="3048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algn="just">
              <a:lnSpc>
                <a:spcPct val="150000"/>
              </a:lnSpc>
              <a:buNone/>
            </a:pPr>
            <a:r>
              <a:rPr lang="fa-IR" sz="2800" b="1" dirty="0" smtClean="0">
                <a:cs typeface="B Nazanin" pitchFamily="2" charset="-78"/>
              </a:rPr>
              <a:t>با توجه به بررسی های انجام شده توسط مرکز سلامت محیط و کار و اداره کل تجهیزات پزشکی در خصوص دستگاه های غیر سوز بی خطر ساز پسماند پزشکی و لزوم اجرای مفاد مصوبه 15871/ت 38459 ک مورخ 8/2/87 هيئت دولت،راهنما و دستورالعمل انتخاب و نحوه تهیه دستگاههای غیر سوز بی خطر ساز پسماند پزشکی به شرح زیر تهیه و ابلاغ گردید</a:t>
            </a:r>
            <a:r>
              <a:rPr lang="en-US" sz="2800" b="1" dirty="0" smtClean="0">
                <a:cs typeface="B Nazanin" pitchFamily="2" charset="-78"/>
              </a:rPr>
              <a:t>:</a:t>
            </a:r>
          </a:p>
        </p:txBody>
      </p:sp>
      <p:sp>
        <p:nvSpPr>
          <p:cNvPr id="4" name="Rectangle 3"/>
          <p:cNvSpPr>
            <a:spLocks noChangeArrowheads="1"/>
          </p:cNvSpPr>
          <p:nvPr/>
        </p:nvSpPr>
        <p:spPr bwMode="auto">
          <a:xfrm>
            <a:off x="381000" y="1600200"/>
            <a:ext cx="1447800" cy="3048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685800" y="2438400"/>
            <a:ext cx="7772400" cy="2667000"/>
          </a:xfrm>
        </p:spPr>
        <p:txBody>
          <a:bodyPr/>
          <a:lstStyle/>
          <a:p>
            <a:pPr marL="342900" lvl="1" indent="-342900" algn="just" rtl="1">
              <a:buClr>
                <a:schemeClr val="bg1"/>
              </a:buClr>
              <a:buFont typeface="Wingdings" pitchFamily="2" charset="2"/>
              <a:buChar char="v"/>
              <a:defRPr/>
            </a:pPr>
            <a:r>
              <a:rPr lang="ar-SA" sz="2400" b="1" dirty="0" smtClean="0">
                <a:solidFill>
                  <a:schemeClr val="tx1"/>
                </a:solidFill>
                <a:cs typeface="B Nazanin" pitchFamily="2" charset="-78"/>
              </a:rPr>
              <a:t>25 -10 درصد پسماندهای مراکز فوق  را پسماندهای خاص تشکیل می دهند که در  قانون مدیریت پسماندها و دستورالعمل های آن تحت عنوان "پسماندهای پزشکی ویژه" ذكر شده اند و </a:t>
            </a:r>
            <a:r>
              <a:rPr lang="fa-IR" sz="2400" b="1" dirty="0" smtClean="0">
                <a:solidFill>
                  <a:schemeClr val="tx1"/>
                </a:solidFill>
                <a:cs typeface="B Nazanin" pitchFamily="2" charset="-78"/>
              </a:rPr>
              <a:t>لازم است </a:t>
            </a:r>
            <a:r>
              <a:rPr lang="ar-SA" sz="2400" b="1" dirty="0" smtClean="0">
                <a:solidFill>
                  <a:schemeClr val="tx1"/>
                </a:solidFill>
                <a:cs typeface="B Nazanin" pitchFamily="2" charset="-78"/>
              </a:rPr>
              <a:t>مدیریت خاص در مورد </a:t>
            </a:r>
            <a:r>
              <a:rPr lang="fa-IR" sz="2400" b="1" dirty="0" smtClean="0">
                <a:solidFill>
                  <a:schemeClr val="tx1"/>
                </a:solidFill>
                <a:cs typeface="B Nazanin" pitchFamily="2" charset="-78"/>
              </a:rPr>
              <a:t>آنها </a:t>
            </a:r>
            <a:r>
              <a:rPr lang="ar-SA" sz="2400" b="1" dirty="0" smtClean="0">
                <a:solidFill>
                  <a:schemeClr val="tx1"/>
                </a:solidFill>
                <a:cs typeface="B Nazanin" pitchFamily="2" charset="-78"/>
              </a:rPr>
              <a:t>اعمال گردد </a:t>
            </a:r>
            <a:r>
              <a:rPr lang="fa-IR" sz="2400" b="1" dirty="0" smtClean="0">
                <a:solidFill>
                  <a:schemeClr val="tx1"/>
                </a:solidFill>
                <a:cs typeface="B Nazanin" pitchFamily="2" charset="-78"/>
              </a:rPr>
              <a:t>.</a:t>
            </a:r>
          </a:p>
          <a:p>
            <a:pPr algn="r" rtl="1">
              <a:buClr>
                <a:schemeClr val="bg1"/>
              </a:buClr>
              <a:buFont typeface="Wingdings" pitchFamily="2" charset="2"/>
              <a:buChar char="v"/>
              <a:defRPr/>
            </a:pPr>
            <a:endParaRPr lang="en-US" sz="3600" b="0" dirty="0" smtClean="0">
              <a:solidFill>
                <a:schemeClr val="tx1"/>
              </a:solidFill>
              <a:effectLst/>
              <a:cs typeface="B Homa" pitchFamily="2" charset="-78"/>
            </a:endParaRPr>
          </a:p>
        </p:txBody>
      </p:sp>
      <p:sp>
        <p:nvSpPr>
          <p:cNvPr id="6151" name="Slide Number Placeholder 6"/>
          <p:cNvSpPr>
            <a:spLocks noGrp="1"/>
          </p:cNvSpPr>
          <p:nvPr>
            <p:ph type="sldNum" sz="quarter" idx="12"/>
          </p:nvPr>
        </p:nvSpPr>
        <p:spPr>
          <a:noFill/>
        </p:spPr>
        <p:txBody>
          <a:bodyPr/>
          <a:lstStyle/>
          <a:p>
            <a:fld id="{F3161C9A-0D44-41EB-9CD6-5DD17DE39D1F}" type="slidenum">
              <a:rPr lang="en-US" smtClean="0"/>
              <a:pPr/>
              <a:t>4</a:t>
            </a:fld>
            <a:endParaRPr lang="en-US" smtClean="0"/>
          </a:p>
        </p:txBody>
      </p:sp>
      <p:sp>
        <p:nvSpPr>
          <p:cNvPr id="6149" name="Rectangle 4"/>
          <p:cNvSpPr>
            <a:spLocks noChangeArrowheads="1"/>
          </p:cNvSpPr>
          <p:nvPr/>
        </p:nvSpPr>
        <p:spPr bwMode="auto">
          <a:xfrm>
            <a:off x="228600" y="1295400"/>
            <a:ext cx="1371600" cy="3810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cxnSp>
        <p:nvCxnSpPr>
          <p:cNvPr id="6150" name="Straight Connector 5"/>
          <p:cNvCxnSpPr>
            <a:cxnSpLocks noChangeShapeType="1"/>
          </p:cNvCxnSpPr>
          <p:nvPr/>
        </p:nvCxnSpPr>
        <p:spPr bwMode="auto">
          <a:xfrm rot="10800000">
            <a:off x="1752600" y="1446213"/>
            <a:ext cx="6781800" cy="1587"/>
          </a:xfrm>
          <a:prstGeom prst="line">
            <a:avLst/>
          </a:prstGeom>
          <a:noFill/>
          <a:ln w="171450" cmpd="tri" algn="ctr">
            <a:solidFill>
              <a:schemeClr val="bg1"/>
            </a:solidFill>
            <a:round/>
            <a:headEnd/>
            <a:tailEnd/>
          </a:ln>
        </p:spPr>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a:solidFill>
              <a:schemeClr val="accent1"/>
            </a:solidFill>
          </a:ln>
        </p:spPr>
        <p:txBody>
          <a:bodyPr>
            <a:normAutofit/>
          </a:bodyPr>
          <a:lstStyle/>
          <a:p>
            <a:pPr lvl="0" algn="just" rtl="1"/>
            <a:r>
              <a:rPr lang="fa-IR" sz="2800" b="1" dirty="0" smtClean="0">
                <a:cs typeface="B Nazanin" pitchFamily="2" charset="-78"/>
              </a:rPr>
              <a:t>جهت بی خطر سازی پسماندهای عفونی و </a:t>
            </a:r>
            <a:r>
              <a:rPr lang="fa-IR" sz="2800" b="1" i="1" dirty="0" smtClean="0">
                <a:cs typeface="B Nazanin" pitchFamily="2" charset="-78"/>
              </a:rPr>
              <a:t>تیز و برنده</a:t>
            </a:r>
            <a:r>
              <a:rPr lang="fa-IR" sz="2800" b="1" dirty="0" smtClean="0">
                <a:cs typeface="B Nazanin" pitchFamily="2" charset="-78"/>
              </a:rPr>
              <a:t>، دستگاه های غیر سوز بی خطر ساز پسماند با مکانیسم های مختلف وجود دارد که با توجه به تجارب سال های اخیر ، استفاده از دستگاه های غیر سوز بی خطر ساز با مکانیزم بخار، حرارتی مرطوب و خشک مناسب تر می باشد.</a:t>
            </a:r>
            <a:endParaRPr lang="en-US" sz="2800" b="1" dirty="0" smtClean="0">
              <a:cs typeface="B Nazanin" pitchFamily="2" charset="-78"/>
            </a:endParaRPr>
          </a:p>
          <a:p>
            <a:pPr lvl="0" algn="just" rtl="1"/>
            <a:endParaRPr lang="en-US" sz="2800" b="1" dirty="0" smtClean="0">
              <a:cs typeface="B Nazanin" pitchFamily="2" charset="-78"/>
            </a:endParaRPr>
          </a:p>
          <a:p>
            <a:pPr algn="just" rtl="1"/>
            <a:r>
              <a:rPr lang="fa-IR" sz="2800" b="1" dirty="0" smtClean="0">
                <a:cs typeface="B Nazanin" pitchFamily="2" charset="-78"/>
              </a:rPr>
              <a:t>انتخاب ظرفیت دستگاه  مورد نظر بر اساس میزان پسماندهای تولیدی صورت گیرد و محاسبه میزان پسماند بر اساس فرمول زیر انجام شود </a:t>
            </a:r>
            <a:r>
              <a:rPr lang="en-US" sz="2800" b="1" dirty="0" smtClean="0">
                <a:cs typeface="B Nazanin" pitchFamily="2" charset="-78"/>
              </a:rPr>
              <a:t>:</a:t>
            </a:r>
          </a:p>
        </p:txBody>
      </p:sp>
      <p:sp>
        <p:nvSpPr>
          <p:cNvPr id="6" name="Rectangle 5"/>
          <p:cNvSpPr>
            <a:spLocks noChangeArrowheads="1"/>
          </p:cNvSpPr>
          <p:nvPr/>
        </p:nvSpPr>
        <p:spPr bwMode="auto">
          <a:xfrm>
            <a:off x="381000" y="1600200"/>
            <a:ext cx="1447800" cy="304800"/>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90600"/>
            <a:ext cx="8153400" cy="5638800"/>
          </a:xfrm>
        </p:spPr>
        <p:txBody>
          <a:bodyPr>
            <a:noAutofit/>
          </a:bodyPr>
          <a:lstStyle/>
          <a:p>
            <a:pPr algn="r" rtl="1"/>
            <a:r>
              <a:rPr lang="en-US" sz="2400" b="1" dirty="0" smtClean="0">
                <a:cs typeface="B Nazanin" pitchFamily="2" charset="-78"/>
              </a:rPr>
              <a:t>K </a:t>
            </a:r>
            <a:r>
              <a:rPr lang="fa-IR" sz="2400" b="1" dirty="0" smtClean="0">
                <a:cs typeface="B Nazanin" pitchFamily="2" charset="-78"/>
              </a:rPr>
              <a:t>= میزان تولید پسماند ( عفونی وتیز و برنده ) به ازای هر تخت 1.2 کیلو گرم در روز</a:t>
            </a:r>
            <a:endParaRPr lang="en-US" sz="2400" b="1" dirty="0" smtClean="0">
              <a:cs typeface="B Nazanin" pitchFamily="2" charset="-78"/>
            </a:endParaRPr>
          </a:p>
          <a:p>
            <a:pPr algn="r" rtl="1"/>
            <a:r>
              <a:rPr lang="en-US" sz="2400" b="1" dirty="0" smtClean="0">
                <a:cs typeface="B Nazanin" pitchFamily="2" charset="-78"/>
              </a:rPr>
              <a:t>C</a:t>
            </a:r>
            <a:r>
              <a:rPr lang="fa-IR" sz="2400" b="1" dirty="0" smtClean="0">
                <a:cs typeface="B Nazanin" pitchFamily="2" charset="-78"/>
              </a:rPr>
              <a:t> = ضریب تبدیل وزن پسماند به حجم (بر حسب لیتر)= 12 </a:t>
            </a:r>
            <a:endParaRPr lang="en-US" sz="2400" b="1" dirty="0" smtClean="0">
              <a:cs typeface="B Nazanin" pitchFamily="2" charset="-78"/>
            </a:endParaRPr>
          </a:p>
          <a:p>
            <a:pPr algn="r" rtl="1"/>
            <a:r>
              <a:rPr lang="en-US" sz="2400" b="1" dirty="0" smtClean="0">
                <a:cs typeface="B Nazanin" pitchFamily="2" charset="-78"/>
              </a:rPr>
              <a:t>N</a:t>
            </a:r>
            <a:r>
              <a:rPr lang="fa-IR" sz="2400" b="1" dirty="0" smtClean="0">
                <a:cs typeface="B Nazanin" pitchFamily="2" charset="-78"/>
              </a:rPr>
              <a:t> = تعداد تخت مصوب</a:t>
            </a:r>
            <a:endParaRPr lang="en-US" sz="2400" b="1" dirty="0" smtClean="0">
              <a:cs typeface="B Nazanin" pitchFamily="2" charset="-78"/>
            </a:endParaRPr>
          </a:p>
          <a:p>
            <a:pPr algn="r" rtl="1"/>
            <a:r>
              <a:rPr lang="en-US" sz="2400" b="1" dirty="0" smtClean="0">
                <a:cs typeface="B Nazanin" pitchFamily="2" charset="-78"/>
              </a:rPr>
              <a:t>V</a:t>
            </a:r>
            <a:r>
              <a:rPr lang="fa-IR" sz="2400" b="1" dirty="0" smtClean="0">
                <a:cs typeface="B Nazanin" pitchFamily="2" charset="-78"/>
              </a:rPr>
              <a:t>=حجم پسماند برحسب لیتر در روز</a:t>
            </a:r>
            <a:endParaRPr lang="en-US" sz="2400" b="1" dirty="0" smtClean="0">
              <a:cs typeface="B Nazanin" pitchFamily="2" charset="-78"/>
            </a:endParaRPr>
          </a:p>
          <a:p>
            <a:pPr rtl="1">
              <a:buNone/>
            </a:pPr>
            <a:endParaRPr lang="en-US" sz="2400" b="1" dirty="0" smtClean="0">
              <a:cs typeface="B Nazanin" pitchFamily="2" charset="-78"/>
            </a:endParaRPr>
          </a:p>
          <a:p>
            <a:pPr algn="l" rtl="0"/>
            <a:r>
              <a:rPr lang="fa-IR" sz="2400" b="1" dirty="0" smtClean="0">
                <a:cs typeface="B Nazanin" pitchFamily="2" charset="-78"/>
              </a:rPr>
              <a:t> </a:t>
            </a:r>
            <a:r>
              <a:rPr lang="fa-IR" sz="2400" b="1" dirty="0" smtClean="0">
                <a:solidFill>
                  <a:srgbClr val="7030A0"/>
                </a:solidFill>
                <a:cs typeface="B Nazanin" pitchFamily="2" charset="-78"/>
              </a:rPr>
              <a:t>( حجم پسماند بر حسب لیتر در روز)</a:t>
            </a:r>
            <a:r>
              <a:rPr lang="en-US" sz="2400" b="1" dirty="0" smtClean="0">
                <a:solidFill>
                  <a:srgbClr val="7030A0"/>
                </a:solidFill>
                <a:cs typeface="B Nazanin" pitchFamily="2" charset="-78"/>
              </a:rPr>
              <a:t>V=k*C*N</a:t>
            </a:r>
          </a:p>
          <a:p>
            <a:pPr algn="r" rtl="1"/>
            <a:endParaRPr lang="en-US" sz="2400" b="1" dirty="0" smtClean="0">
              <a:cs typeface="B Nazanin" pitchFamily="2" charset="-78"/>
            </a:endParaRPr>
          </a:p>
          <a:p>
            <a:pPr algn="l">
              <a:buNone/>
            </a:pPr>
            <a:r>
              <a:rPr lang="fa-IR" sz="2400" b="1" dirty="0" smtClean="0">
                <a:solidFill>
                  <a:srgbClr val="7030A0"/>
                </a:solidFill>
                <a:cs typeface="B Nazanin" pitchFamily="2" charset="-78"/>
              </a:rPr>
              <a:t>زمان هر سیکل(برحسب ساعت) / شیفت کاری (برحسب ساعت)</a:t>
            </a:r>
            <a:r>
              <a:rPr lang="en-US" sz="2400" b="1" dirty="0" smtClean="0">
                <a:solidFill>
                  <a:srgbClr val="7030A0"/>
                </a:solidFill>
                <a:cs typeface="B Nazanin" pitchFamily="2" charset="-78"/>
              </a:rPr>
              <a:t> =</a:t>
            </a:r>
            <a:r>
              <a:rPr lang="fa-IR" sz="2400" b="1" dirty="0" smtClean="0">
                <a:solidFill>
                  <a:srgbClr val="7030A0"/>
                </a:solidFill>
                <a:cs typeface="B Nazanin" pitchFamily="2" charset="-78"/>
              </a:rPr>
              <a:t>تعداد سیکل در روز</a:t>
            </a:r>
            <a:endParaRPr lang="en-US" sz="2400" b="1" dirty="0" smtClean="0">
              <a:solidFill>
                <a:srgbClr val="7030A0"/>
              </a:solidFill>
              <a:cs typeface="B Nazanin" pitchFamily="2" charset="-78"/>
            </a:endParaRPr>
          </a:p>
          <a:p>
            <a:pPr algn="l">
              <a:buNone/>
            </a:pPr>
            <a:r>
              <a:rPr lang="fa-IR" sz="2400" b="1" dirty="0" smtClean="0">
                <a:solidFill>
                  <a:srgbClr val="7030A0"/>
                </a:solidFill>
                <a:cs typeface="B Nazanin" pitchFamily="2" charset="-78"/>
              </a:rPr>
              <a:t>تعداد سیکل/ حجم پسماند </a:t>
            </a:r>
            <a:r>
              <a:rPr lang="en-US" sz="2400" b="1" dirty="0" smtClean="0">
                <a:solidFill>
                  <a:srgbClr val="7030A0"/>
                </a:solidFill>
                <a:cs typeface="B Nazanin" pitchFamily="2" charset="-78"/>
              </a:rPr>
              <a:t>=</a:t>
            </a:r>
            <a:r>
              <a:rPr lang="fa-IR" sz="2400" b="1" dirty="0" smtClean="0">
                <a:solidFill>
                  <a:srgbClr val="7030A0"/>
                </a:solidFill>
                <a:cs typeface="B Nazanin" pitchFamily="2" charset="-78"/>
              </a:rPr>
              <a:t> ظرفیت دستگاه(بر حسب لیتر)</a:t>
            </a:r>
            <a:endParaRPr lang="en-US" sz="2400" b="1" dirty="0" smtClean="0">
              <a:solidFill>
                <a:srgbClr val="7030A0"/>
              </a:solidFill>
              <a:cs typeface="B Nazanin" pitchFamily="2" charset="-78"/>
            </a:endParaRPr>
          </a:p>
          <a:p>
            <a:pPr algn="r" rtl="1"/>
            <a:r>
              <a:rPr lang="fa-IR" sz="2400" b="1" dirty="0" smtClean="0">
                <a:cs typeface="B Nazanin" pitchFamily="2" charset="-78"/>
              </a:rPr>
              <a:t>- ارجح آن است که بیمارستانها سرانه پسماند عفونی و تیز و برنده را به کمتر از 1.2 کیلوگرم در روز به ازای هر تخت برسانند.</a:t>
            </a:r>
            <a:endParaRPr lang="en-US" sz="2400" b="1" dirty="0">
              <a:cs typeface="B Nazanin" pitchFamily="2" charset="-7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normAutofit/>
          </a:bodyPr>
          <a:lstStyle/>
          <a:p>
            <a:pPr algn="just" rtl="1"/>
            <a:r>
              <a:rPr lang="ar-SA" sz="3200" b="1" dirty="0" smtClean="0">
                <a:solidFill>
                  <a:srgbClr val="7030A0"/>
                </a:solidFill>
                <a:cs typeface="B Nazanin" pitchFamily="2" charset="-78"/>
              </a:rPr>
              <a:t>ارزيابي عملكرد و پايش  دستگاه بي خطر سازي پسماندها بر اساس بخشنامه شماره 98414 مورخ 25/3/87 و دستورالعمل وزارتي شماره      2667/300 مورخ 8/9/90 انجام می شود. </a:t>
            </a:r>
            <a:endParaRPr lang="fa-IR" sz="3200" b="1" dirty="0">
              <a:solidFill>
                <a:srgbClr val="7030A0"/>
              </a:solidFill>
              <a:cs typeface="B Nazanin" pitchFamily="2" charset="-78"/>
            </a:endParaRPr>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438400"/>
            <a:ext cx="7772400" cy="2667000"/>
          </a:xfrm>
        </p:spPr>
        <p:txBody>
          <a:bodyPr/>
          <a:lstStyle/>
          <a:p>
            <a:pPr algn="ctr" rtl="1">
              <a:buNone/>
            </a:pPr>
            <a:r>
              <a:rPr lang="fa-IR" sz="3200" b="1" dirty="0" smtClean="0">
                <a:solidFill>
                  <a:srgbClr val="7030A0"/>
                </a:solidFill>
                <a:cs typeface="B Nazanin" pitchFamily="2" charset="-78"/>
              </a:rPr>
              <a:t>دستورالعمل ارزيابي عملكرد و پايش ميكروبي، شيميايي و مكانيكي دستگاه هاي غيرسوز بي خطرساز پسماند</a:t>
            </a:r>
            <a:endParaRPr lang="en-US" sz="3200" b="1" dirty="0" smtClean="0">
              <a:solidFill>
                <a:srgbClr val="7030A0"/>
              </a:solidFill>
              <a:cs typeface="B Nazanin" pitchFamily="2" charset="-78"/>
            </a:endParaRPr>
          </a:p>
          <a:p>
            <a:pPr algn="ctr"/>
            <a:endParaRPr lang="fa-IR" dirty="0"/>
          </a:p>
        </p:txBody>
      </p:sp>
      <p:sp>
        <p:nvSpPr>
          <p:cNvPr id="8" name="Rectangle 7"/>
          <p:cNvSpPr>
            <a:spLocks noChangeArrowheads="1"/>
          </p:cNvSpPr>
          <p:nvPr/>
        </p:nvSpPr>
        <p:spPr bwMode="auto">
          <a:xfrm>
            <a:off x="457200" y="1371600"/>
            <a:ext cx="1447800" cy="270487"/>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76400"/>
            <a:ext cx="7239000" cy="4779336"/>
          </a:xfrm>
        </p:spPr>
        <p:txBody>
          <a:bodyPr/>
          <a:lstStyle/>
          <a:p>
            <a:pPr algn="just" rtl="1">
              <a:buNone/>
            </a:pPr>
            <a:r>
              <a:rPr lang="fa-IR" sz="2800" b="1" dirty="0" smtClean="0">
                <a:cs typeface="B Nazanin" pitchFamily="2" charset="-78"/>
              </a:rPr>
              <a:t>در اين دستورالعمل كه توسط آزمايشگاه مرجع سلامت تهيه شده است انواع پايش دستگاههاي بي خطر ساز پسماند  به شرح زير توضيح داده شده است:</a:t>
            </a:r>
          </a:p>
          <a:p>
            <a:pPr algn="r" rtl="1">
              <a:buNone/>
            </a:pPr>
            <a:endParaRPr lang="en-US" sz="2800" b="1" dirty="0" smtClean="0">
              <a:cs typeface="B Nazanin" pitchFamily="2" charset="-78"/>
            </a:endParaRPr>
          </a:p>
          <a:p>
            <a:pPr lvl="0" algn="r" rtl="1"/>
            <a:r>
              <a:rPr lang="fa-IR" sz="2800" b="1" dirty="0" smtClean="0">
                <a:cs typeface="B Nazanin" pitchFamily="2" charset="-78"/>
              </a:rPr>
              <a:t>پايش مكانيكي</a:t>
            </a:r>
            <a:endParaRPr lang="en-US" sz="2800" b="1" dirty="0" smtClean="0">
              <a:cs typeface="B Nazanin" pitchFamily="2" charset="-78"/>
            </a:endParaRPr>
          </a:p>
          <a:p>
            <a:pPr lvl="0" algn="r" rtl="1"/>
            <a:r>
              <a:rPr lang="fa-IR" sz="2800" b="1" dirty="0" smtClean="0">
                <a:cs typeface="B Nazanin" pitchFamily="2" charset="-78"/>
              </a:rPr>
              <a:t>پايش شيميايي</a:t>
            </a:r>
          </a:p>
          <a:p>
            <a:pPr lvl="0" algn="r" rtl="1"/>
            <a:r>
              <a:rPr lang="fa-IR" sz="2800" b="1" dirty="0" smtClean="0">
                <a:cs typeface="B Nazanin" pitchFamily="2" charset="-78"/>
              </a:rPr>
              <a:t>پايش بيولوژيك</a:t>
            </a:r>
            <a:endParaRPr lang="en-US" sz="2800" b="1" dirty="0" smtClean="0">
              <a:cs typeface="B Nazanin" pitchFamily="2" charset="-78"/>
            </a:endParaRPr>
          </a:p>
          <a:p>
            <a:pPr algn="r" rtl="1"/>
            <a:endParaRPr lang="en-US" dirty="0"/>
          </a:p>
        </p:txBody>
      </p:sp>
      <p:sp>
        <p:nvSpPr>
          <p:cNvPr id="6" name="Rectangle 5"/>
          <p:cNvSpPr>
            <a:spLocks noChangeArrowheads="1"/>
          </p:cNvSpPr>
          <p:nvPr/>
        </p:nvSpPr>
        <p:spPr bwMode="auto">
          <a:xfrm>
            <a:off x="304800" y="1524000"/>
            <a:ext cx="1447800" cy="270487"/>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828800"/>
            <a:ext cx="7010400" cy="4572000"/>
          </a:xfrm>
        </p:spPr>
        <p:txBody>
          <a:bodyPr>
            <a:normAutofit fontScale="92500" lnSpcReduction="20000"/>
          </a:bodyPr>
          <a:lstStyle/>
          <a:p>
            <a:pPr algn="r" rtl="1"/>
            <a:endParaRPr lang="fa-IR" b="0" dirty="0" smtClean="0"/>
          </a:p>
          <a:p>
            <a:pPr algn="r" rtl="1"/>
            <a:r>
              <a:rPr lang="fa-IR" sz="3300" b="1" dirty="0" smtClean="0">
                <a:cs typeface="B Nazanin" pitchFamily="2" charset="-78"/>
              </a:rPr>
              <a:t>روش كار براي انجام پايشها در سه سطح زير ارائه شده است:</a:t>
            </a:r>
          </a:p>
          <a:p>
            <a:pPr algn="r" rtl="1"/>
            <a:endParaRPr lang="fa-IR" sz="3300" b="1" dirty="0" smtClean="0">
              <a:cs typeface="B Nazanin" pitchFamily="2" charset="-78"/>
            </a:endParaRPr>
          </a:p>
          <a:p>
            <a:pPr algn="r" rtl="1"/>
            <a:r>
              <a:rPr lang="fa-IR" sz="3300" b="1" dirty="0" smtClean="0">
                <a:cs typeface="B Nazanin" pitchFamily="2" charset="-78"/>
              </a:rPr>
              <a:t>روش كار براي اعتباربخشي توسط بيمارستان</a:t>
            </a:r>
          </a:p>
          <a:p>
            <a:pPr algn="r" rtl="1"/>
            <a:endParaRPr lang="fa-IR" sz="3300" b="1" dirty="0" smtClean="0">
              <a:cs typeface="B Nazanin" pitchFamily="2" charset="-78"/>
            </a:endParaRPr>
          </a:p>
          <a:p>
            <a:pPr algn="r" rtl="1"/>
            <a:r>
              <a:rPr lang="fa-IR" sz="3300" b="1" dirty="0" smtClean="0">
                <a:cs typeface="B Nazanin" pitchFamily="2" charset="-78"/>
              </a:rPr>
              <a:t>روش كار براي پايش مستمر توسط بيمارستان</a:t>
            </a:r>
          </a:p>
          <a:p>
            <a:pPr algn="r" rtl="1"/>
            <a:endParaRPr lang="fa-IR" sz="3300" b="1" dirty="0" smtClean="0">
              <a:cs typeface="B Nazanin" pitchFamily="2" charset="-78"/>
            </a:endParaRPr>
          </a:p>
          <a:p>
            <a:pPr algn="r" rtl="1"/>
            <a:r>
              <a:rPr lang="fa-IR" sz="3300" b="1" dirty="0" smtClean="0">
                <a:cs typeface="B Nazanin" pitchFamily="2" charset="-78"/>
              </a:rPr>
              <a:t>روش كار براي پايش دوره اي توسط شركت سازنده يا واردكننده</a:t>
            </a:r>
            <a:endParaRPr lang="en-US" sz="3300" b="1" dirty="0" smtClean="0">
              <a:cs typeface="B Nazanin" pitchFamily="2" charset="-78"/>
            </a:endParaRPr>
          </a:p>
          <a:p>
            <a:pPr algn="r" rtl="1"/>
            <a:endParaRPr lang="en-US" dirty="0" smtClean="0"/>
          </a:p>
          <a:p>
            <a:pPr algn="r" rtl="1"/>
            <a:endParaRPr lang="en-US" dirty="0" smtClean="0"/>
          </a:p>
          <a:p>
            <a:endParaRPr lang="en-US" dirty="0"/>
          </a:p>
        </p:txBody>
      </p:sp>
      <p:sp>
        <p:nvSpPr>
          <p:cNvPr id="6" name="Rectangle 5"/>
          <p:cNvSpPr>
            <a:spLocks noChangeArrowheads="1"/>
          </p:cNvSpPr>
          <p:nvPr/>
        </p:nvSpPr>
        <p:spPr bwMode="auto">
          <a:xfrm>
            <a:off x="457200" y="1524000"/>
            <a:ext cx="1447800" cy="270487"/>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ctr"/>
            <a:endParaRPr lang="fa-IR" sz="3600" dirty="0" smtClean="0">
              <a:solidFill>
                <a:srgbClr val="7030A0"/>
              </a:solidFill>
              <a:cs typeface="B Homa" pitchFamily="2" charset="-78"/>
            </a:endParaRPr>
          </a:p>
          <a:p>
            <a:pPr algn="ctr"/>
            <a:r>
              <a:rPr lang="fa-IR" sz="3600" dirty="0" smtClean="0">
                <a:solidFill>
                  <a:srgbClr val="7030A0"/>
                </a:solidFill>
                <a:cs typeface="B Homa" pitchFamily="2" charset="-78"/>
              </a:rPr>
              <a:t>جدول ارزيابي و پايش ميكروبي،شيميايي و مكانيكي دستگاههاي غير سوز بي خطر ساز پسماند</a:t>
            </a:r>
            <a:endParaRPr lang="fa-IR" sz="3200"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381001"/>
          <a:ext cx="9144000" cy="6248399"/>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143000">
                  <a:extLst>
                    <a:ext uri="{9D8B030D-6E8A-4147-A177-3AD203B41FA5}">
                      <a16:colId xmlns:a16="http://schemas.microsoft.com/office/drawing/2014/main" val="20005"/>
                    </a:ext>
                  </a:extLst>
                </a:gridCol>
                <a:gridCol w="1143000">
                  <a:extLst>
                    <a:ext uri="{9D8B030D-6E8A-4147-A177-3AD203B41FA5}">
                      <a16:colId xmlns:a16="http://schemas.microsoft.com/office/drawing/2014/main" val="20006"/>
                    </a:ext>
                  </a:extLst>
                </a:gridCol>
                <a:gridCol w="1143000">
                  <a:extLst>
                    <a:ext uri="{9D8B030D-6E8A-4147-A177-3AD203B41FA5}">
                      <a16:colId xmlns:a16="http://schemas.microsoft.com/office/drawing/2014/main" val="20007"/>
                    </a:ext>
                  </a:extLst>
                </a:gridCol>
              </a:tblGrid>
              <a:tr h="543381">
                <a:tc rowSpan="2" gridSpan="3">
                  <a:txBody>
                    <a:bodyPr/>
                    <a:lstStyle/>
                    <a:p>
                      <a:pPr algn="ctr" rtl="1">
                        <a:lnSpc>
                          <a:spcPct val="115000"/>
                        </a:lnSpc>
                        <a:spcAft>
                          <a:spcPts val="1000"/>
                        </a:spcAft>
                      </a:pPr>
                      <a:r>
                        <a:rPr kumimoji="0" lang="ar-SA" sz="1200" b="1" kern="1200" baseline="0" dirty="0">
                          <a:solidFill>
                            <a:schemeClr val="tx1"/>
                          </a:solidFill>
                          <a:latin typeface="+mn-lt"/>
                          <a:ea typeface="+mn-ea"/>
                          <a:cs typeface="B Nazanin" pitchFamily="2" charset="-78"/>
                        </a:rPr>
                        <a:t>پایشدوره اي توسط شرکت سازنده یا </a:t>
                      </a:r>
                      <a:r>
                        <a:rPr kumimoji="0" lang="ar-SA" sz="1200" b="1" kern="1200" baseline="0" dirty="0" smtClean="0">
                          <a:solidFill>
                            <a:schemeClr val="tx1"/>
                          </a:solidFill>
                          <a:latin typeface="+mn-lt"/>
                          <a:ea typeface="+mn-ea"/>
                          <a:cs typeface="B Nazanin" pitchFamily="2" charset="-78"/>
                        </a:rPr>
                        <a:t>واردکننده</a:t>
                      </a:r>
                      <a:endParaRPr kumimoji="0" lang="en-US" sz="1200" b="1" kern="1200" baseline="0" dirty="0">
                        <a:solidFill>
                          <a:schemeClr val="tx1"/>
                        </a:solidFill>
                        <a:latin typeface="+mn-lt"/>
                        <a:ea typeface="+mn-ea"/>
                        <a:cs typeface="B Nazanin" pitchFamily="2" charset="-78"/>
                      </a:endParaRPr>
                    </a:p>
                  </a:txBody>
                  <a:tcPr marL="114300" marR="114300" marT="0" marB="0" anchor="ctr"/>
                </a:tc>
                <a:tc rowSpan="2" hMerge="1">
                  <a:txBody>
                    <a:bodyPr/>
                    <a:lstStyle/>
                    <a:p>
                      <a:pPr algn="ctr" rtl="1">
                        <a:lnSpc>
                          <a:spcPct val="115000"/>
                        </a:lnSpc>
                        <a:spcAft>
                          <a:spcPts val="1000"/>
                        </a:spcAft>
                      </a:pPr>
                      <a:endParaRPr lang="en-US" sz="1100">
                        <a:latin typeface="Calibri"/>
                        <a:ea typeface="Calibri"/>
                        <a:cs typeface="Arial"/>
                      </a:endParaRPr>
                    </a:p>
                  </a:txBody>
                  <a:tcPr marL="114300" marR="114300" marT="0" marB="0"/>
                </a:tc>
                <a:tc rowSpan="2" hMerge="1">
                  <a:txBody>
                    <a:bodyPr/>
                    <a:lstStyle/>
                    <a:p>
                      <a:pPr algn="ctr" rtl="1">
                        <a:lnSpc>
                          <a:spcPct val="115000"/>
                        </a:lnSpc>
                        <a:spcAft>
                          <a:spcPts val="1000"/>
                        </a:spcAft>
                      </a:pPr>
                      <a:endParaRPr lang="en-US" sz="1100" dirty="0">
                        <a:latin typeface="Calibri"/>
                        <a:ea typeface="Calibri"/>
                        <a:cs typeface="Arial"/>
                      </a:endParaRPr>
                    </a:p>
                  </a:txBody>
                  <a:tcPr marL="114300" marR="114300" marT="0" marB="0"/>
                </a:tc>
                <a:tc gridSpan="4">
                  <a:txBody>
                    <a:bodyPr/>
                    <a:lstStyle/>
                    <a:p>
                      <a:pPr algn="ctr"/>
                      <a:r>
                        <a:rPr kumimoji="0" lang="ar-SA" sz="1800" b="1" kern="1200" dirty="0" smtClean="0">
                          <a:solidFill>
                            <a:schemeClr val="lt1"/>
                          </a:solidFill>
                          <a:latin typeface="+mn-lt"/>
                          <a:ea typeface="+mn-ea"/>
                          <a:cs typeface="B Homa" pitchFamily="2" charset="-78"/>
                        </a:rPr>
                        <a:t>پايش توسط كاربر</a:t>
                      </a:r>
                      <a:endParaRPr lang="en-US" dirty="0">
                        <a:cs typeface="B Homa" pitchFamily="2" charset="-78"/>
                      </a:endParaRPr>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rowSpan="3">
                  <a:txBody>
                    <a:bodyPr/>
                    <a:lstStyle/>
                    <a:p>
                      <a:pPr algn="ctr"/>
                      <a:r>
                        <a:rPr lang="fa-IR" sz="2000" dirty="0" smtClean="0">
                          <a:cs typeface="B Homa" pitchFamily="2" charset="-78"/>
                        </a:rPr>
                        <a:t>سيستم</a:t>
                      </a:r>
                      <a:endParaRPr lang="en-US" sz="2000" dirty="0">
                        <a:cs typeface="B Homa" pitchFamily="2" charset="-78"/>
                      </a:endParaRPr>
                    </a:p>
                  </a:txBody>
                  <a:tcPr anchor="ctr"/>
                </a:tc>
                <a:extLst>
                  <a:ext uri="{0D108BD9-81ED-4DB2-BD59-A6C34878D82A}">
                    <a16:rowId xmlns:a16="http://schemas.microsoft.com/office/drawing/2014/main" val="10000"/>
                  </a:ext>
                </a:extLst>
              </a:tr>
              <a:tr h="448837">
                <a:tc gridSpan="3" vMerge="1">
                  <a:txBody>
                    <a:bodyPr/>
                    <a:lstStyle/>
                    <a:p>
                      <a:pPr algn="ctr" rtl="1">
                        <a:lnSpc>
                          <a:spcPct val="115000"/>
                        </a:lnSpc>
                        <a:spcAft>
                          <a:spcPts val="1000"/>
                        </a:spcAft>
                      </a:pPr>
                      <a:endParaRPr lang="en-US" sz="1100">
                        <a:latin typeface="Calibri"/>
                        <a:ea typeface="Calibri"/>
                        <a:cs typeface="Arial"/>
                      </a:endParaRPr>
                    </a:p>
                  </a:txBody>
                  <a:tcPr marL="114300" marR="114300" marT="0" marB="0"/>
                </a:tc>
                <a:tc hMerge="1" vMerge="1">
                  <a:txBody>
                    <a:bodyPr/>
                    <a:lstStyle/>
                    <a:p>
                      <a:pPr algn="ctr" rtl="1">
                        <a:lnSpc>
                          <a:spcPct val="115000"/>
                        </a:lnSpc>
                        <a:spcAft>
                          <a:spcPts val="1000"/>
                        </a:spcAft>
                      </a:pPr>
                      <a:endParaRPr lang="en-US" sz="1100">
                        <a:latin typeface="Calibri"/>
                        <a:ea typeface="Calibri"/>
                        <a:cs typeface="Arial"/>
                      </a:endParaRPr>
                    </a:p>
                  </a:txBody>
                  <a:tcPr marL="114300" marR="114300" marT="0" marB="0"/>
                </a:tc>
                <a:tc hMerge="1" vMerge="1">
                  <a:txBody>
                    <a:bodyPr/>
                    <a:lstStyle/>
                    <a:p>
                      <a:pPr algn="ctr" rtl="1">
                        <a:lnSpc>
                          <a:spcPct val="115000"/>
                        </a:lnSpc>
                        <a:spcAft>
                          <a:spcPts val="1000"/>
                        </a:spcAft>
                      </a:pPr>
                      <a:endParaRPr lang="en-US" sz="1100" dirty="0">
                        <a:latin typeface="Calibri"/>
                        <a:ea typeface="Calibri"/>
                        <a:cs typeface="Arial"/>
                      </a:endParaRPr>
                    </a:p>
                  </a:txBody>
                  <a:tcPr marL="114300" marR="114300" marT="0" marB="0"/>
                </a:tc>
                <a:tc gridSpan="2">
                  <a:txBody>
                    <a:bodyPr/>
                    <a:lstStyle/>
                    <a:p>
                      <a:pPr algn="ctr">
                        <a:lnSpc>
                          <a:spcPct val="115000"/>
                        </a:lnSpc>
                        <a:spcAft>
                          <a:spcPts val="0"/>
                        </a:spcAft>
                      </a:pPr>
                      <a:r>
                        <a:rPr kumimoji="0" lang="ar-SA" sz="1200" b="1" kern="1200" baseline="0" dirty="0">
                          <a:solidFill>
                            <a:schemeClr val="tx1"/>
                          </a:solidFill>
                          <a:latin typeface="+mn-lt"/>
                          <a:ea typeface="+mn-ea"/>
                          <a:cs typeface="B Nazanin" pitchFamily="2" charset="-78"/>
                        </a:rPr>
                        <a:t>اعتبار </a:t>
                      </a:r>
                      <a:r>
                        <a:rPr kumimoji="0" lang="ar-SA" sz="1200" b="1" kern="1200" baseline="0" dirty="0" smtClean="0">
                          <a:solidFill>
                            <a:schemeClr val="tx1"/>
                          </a:solidFill>
                          <a:latin typeface="+mn-lt"/>
                          <a:ea typeface="+mn-ea"/>
                          <a:cs typeface="B Nazanin" pitchFamily="2" charset="-78"/>
                        </a:rPr>
                        <a:t>بخشي</a:t>
                      </a:r>
                      <a:endParaRPr kumimoji="0" lang="en-US" sz="1200" b="1" kern="1200" baseline="0" dirty="0">
                        <a:solidFill>
                          <a:schemeClr val="tx1"/>
                        </a:solidFill>
                        <a:latin typeface="+mn-lt"/>
                        <a:ea typeface="+mn-ea"/>
                        <a:cs typeface="B Nazanin" pitchFamily="2" charset="-78"/>
                      </a:endParaRPr>
                    </a:p>
                  </a:txBody>
                  <a:tcPr marL="68580" marR="68580" marT="0" marB="0" anchor="ctr"/>
                </a:tc>
                <a:tc hMerge="1">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gridSpan="2">
                  <a:txBody>
                    <a:bodyPr/>
                    <a:lstStyle/>
                    <a:p>
                      <a:pPr algn="ctr" rtl="1">
                        <a:lnSpc>
                          <a:spcPct val="115000"/>
                        </a:lnSpc>
                        <a:spcAft>
                          <a:spcPts val="0"/>
                        </a:spcAft>
                      </a:pPr>
                      <a:r>
                        <a:rPr kumimoji="0" lang="ar-SA" sz="1200" b="1" kern="1200" baseline="0" dirty="0" smtClean="0">
                          <a:solidFill>
                            <a:schemeClr val="tx1"/>
                          </a:solidFill>
                          <a:latin typeface="+mn-lt"/>
                          <a:ea typeface="+mn-ea"/>
                          <a:cs typeface="B Nazanin" pitchFamily="2" charset="-78"/>
                        </a:rPr>
                        <a:t>پایش </a:t>
                      </a:r>
                      <a:r>
                        <a:rPr kumimoji="0" lang="ar-SA" sz="1200" b="1" kern="1200" baseline="0" dirty="0">
                          <a:solidFill>
                            <a:schemeClr val="tx1"/>
                          </a:solidFill>
                          <a:latin typeface="+mn-lt"/>
                          <a:ea typeface="+mn-ea"/>
                          <a:cs typeface="B Nazanin" pitchFamily="2" charset="-78"/>
                        </a:rPr>
                        <a:t>مستمر (هر بار</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استفاده از دستگاه)</a:t>
                      </a:r>
                      <a:endParaRPr kumimoji="0" lang="en-US" sz="1200" b="1" kern="1200" baseline="0" dirty="0">
                        <a:solidFill>
                          <a:schemeClr val="tx1"/>
                        </a:solidFill>
                        <a:latin typeface="+mn-lt"/>
                        <a:ea typeface="+mn-ea"/>
                        <a:cs typeface="B Nazanin" pitchFamily="2" charset="-78"/>
                      </a:endParaRPr>
                    </a:p>
                  </a:txBody>
                  <a:tcPr marL="68580" marR="68580" marT="0" marB="0" anchor="ctr"/>
                </a:tc>
                <a:tc hMerge="1">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vMerge="1">
                  <a:txBody>
                    <a:bodyPr/>
                    <a:lstStyle/>
                    <a:p>
                      <a:endParaRPr lang="en-US" dirty="0"/>
                    </a:p>
                  </a:txBody>
                  <a:tcPr/>
                </a:tc>
                <a:extLst>
                  <a:ext uri="{0D108BD9-81ED-4DB2-BD59-A6C34878D82A}">
                    <a16:rowId xmlns:a16="http://schemas.microsoft.com/office/drawing/2014/main" val="10001"/>
                  </a:ext>
                </a:extLst>
              </a:tr>
              <a:tr h="543381">
                <a:tc>
                  <a:txBody>
                    <a:bodyPr/>
                    <a:lstStyle/>
                    <a:p>
                      <a:pPr algn="ctr">
                        <a:lnSpc>
                          <a:spcPct val="115000"/>
                        </a:lnSpc>
                        <a:spcAft>
                          <a:spcPts val="0"/>
                        </a:spcAft>
                      </a:pPr>
                      <a:r>
                        <a:rPr kumimoji="0" lang="ar-SA" sz="1200" b="1" kern="1200" baseline="0">
                          <a:solidFill>
                            <a:schemeClr val="tx1"/>
                          </a:solidFill>
                          <a:latin typeface="+mn-lt"/>
                          <a:ea typeface="+mn-ea"/>
                          <a:cs typeface="B Nazanin" pitchFamily="2" charset="-78"/>
                        </a:rPr>
                        <a:t>پايش بيولوژيك</a:t>
                      </a:r>
                      <a:endParaRPr kumimoji="0" lang="en-US" sz="1200" b="1" kern="1200" baseline="0">
                        <a:solidFill>
                          <a:schemeClr val="tx1"/>
                        </a:solidFill>
                        <a:latin typeface="+mn-lt"/>
                        <a:ea typeface="+mn-ea"/>
                        <a:cs typeface="B Nazanin" pitchFamily="2" charset="-78"/>
                      </a:endParaRPr>
                    </a:p>
                  </a:txBody>
                  <a:tcPr marL="68580" marR="68580" marT="0" marB="0" anchor="ctr"/>
                </a:tc>
                <a:tc>
                  <a:txBody>
                    <a:bodyPr/>
                    <a:lstStyle/>
                    <a:p>
                      <a:pPr algn="ctr">
                        <a:lnSpc>
                          <a:spcPct val="115000"/>
                        </a:lnSpc>
                        <a:spcAft>
                          <a:spcPts val="0"/>
                        </a:spcAft>
                      </a:pPr>
                      <a:r>
                        <a:rPr kumimoji="0" lang="ar-SA" sz="1200" b="1" kern="1200" baseline="0" dirty="0">
                          <a:solidFill>
                            <a:schemeClr val="tx1"/>
                          </a:solidFill>
                          <a:latin typeface="+mn-lt"/>
                          <a:ea typeface="+mn-ea"/>
                          <a:cs typeface="B Nazanin" pitchFamily="2" charset="-78"/>
                        </a:rPr>
                        <a:t>پايش شيميايي</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پايش مكانيكي</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a:lnSpc>
                          <a:spcPct val="115000"/>
                        </a:lnSpc>
                        <a:spcAft>
                          <a:spcPts val="0"/>
                        </a:spcAft>
                      </a:pPr>
                      <a:r>
                        <a:rPr kumimoji="0" lang="ar-SA" sz="1200" b="1" kern="1200" baseline="0" dirty="0">
                          <a:solidFill>
                            <a:schemeClr val="tx1"/>
                          </a:solidFill>
                          <a:latin typeface="+mn-lt"/>
                          <a:ea typeface="+mn-ea"/>
                          <a:cs typeface="B Nazanin" pitchFamily="2" charset="-78"/>
                        </a:rPr>
                        <a:t>پايش بيولوژيك</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a:lnSpc>
                          <a:spcPct val="115000"/>
                        </a:lnSpc>
                        <a:spcAft>
                          <a:spcPts val="0"/>
                        </a:spcAft>
                      </a:pPr>
                      <a:r>
                        <a:rPr kumimoji="0" lang="ar-SA" sz="1200" b="1" kern="1200" baseline="0" dirty="0">
                          <a:solidFill>
                            <a:schemeClr val="tx1"/>
                          </a:solidFill>
                          <a:latin typeface="+mn-lt"/>
                          <a:ea typeface="+mn-ea"/>
                          <a:cs typeface="B Nazanin" pitchFamily="2" charset="-78"/>
                        </a:rPr>
                        <a:t>پايش شيميايي</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a:lnSpc>
                          <a:spcPct val="115000"/>
                        </a:lnSpc>
                        <a:spcAft>
                          <a:spcPts val="0"/>
                        </a:spcAft>
                      </a:pPr>
                      <a:r>
                        <a:rPr kumimoji="0" lang="ar-SA" sz="1200" b="1" kern="1200" baseline="0">
                          <a:solidFill>
                            <a:schemeClr val="tx1"/>
                          </a:solidFill>
                          <a:latin typeface="+mn-lt"/>
                          <a:ea typeface="+mn-ea"/>
                          <a:cs typeface="B Nazanin" pitchFamily="2" charset="-78"/>
                        </a:rPr>
                        <a:t>پايش شيميايي</a:t>
                      </a:r>
                      <a:endParaRPr kumimoji="0" lang="en-US" sz="1200" b="1" kern="1200" baseline="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پايش مكانيكي</a:t>
                      </a:r>
                      <a:endParaRPr kumimoji="0" lang="en-US" sz="1200" b="1" kern="1200" baseline="0" dirty="0">
                        <a:solidFill>
                          <a:schemeClr val="tx1"/>
                        </a:solidFill>
                        <a:latin typeface="+mn-lt"/>
                        <a:ea typeface="+mn-ea"/>
                        <a:cs typeface="B Nazanin" pitchFamily="2" charset="-78"/>
                      </a:endParaRPr>
                    </a:p>
                  </a:txBody>
                  <a:tcPr marL="68580" marR="68580" marT="0" marB="0" anchor="ctr"/>
                </a:tc>
                <a:tc vMerge="1">
                  <a:txBody>
                    <a:bodyPr/>
                    <a:lstStyle/>
                    <a:p>
                      <a:endParaRPr lang="en-US" dirty="0"/>
                    </a:p>
                  </a:txBody>
                  <a:tcPr/>
                </a:tc>
                <a:extLst>
                  <a:ext uri="{0D108BD9-81ED-4DB2-BD59-A6C34878D82A}">
                    <a16:rowId xmlns:a16="http://schemas.microsoft.com/office/drawing/2014/main" val="10002"/>
                  </a:ext>
                </a:extLst>
              </a:tr>
              <a:tr h="3141866">
                <a:tc>
                  <a:txBody>
                    <a:bodyPr/>
                    <a:lstStyle/>
                    <a:p>
                      <a:pPr algn="ctr" rtl="1">
                        <a:lnSpc>
                          <a:spcPct val="115000"/>
                        </a:lnSpc>
                        <a:spcAft>
                          <a:spcPts val="0"/>
                        </a:spcAft>
                      </a:pPr>
                      <a:r>
                        <a:rPr kumimoji="0" lang="ar-SA" sz="1200" b="1" kern="1200" baseline="0">
                          <a:solidFill>
                            <a:schemeClr val="tx1"/>
                          </a:solidFill>
                          <a:latin typeface="+mn-lt"/>
                          <a:ea typeface="+mn-ea"/>
                          <a:cs typeface="B Nazanin" pitchFamily="2" charset="-78"/>
                        </a:rPr>
                        <a:t>ویال اندیکاتور بیولوژیک</a:t>
                      </a:r>
                      <a:endParaRPr kumimoji="0" lang="en-US" sz="1200" b="1" kern="1200" baseline="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a:solidFill>
                            <a:schemeClr val="tx1"/>
                          </a:solidFill>
                          <a:latin typeface="+mn-lt"/>
                          <a:ea typeface="+mn-ea"/>
                          <a:cs typeface="B Nazanin" pitchFamily="2" charset="-78"/>
                        </a:rPr>
                        <a:t>Geobacillus</a:t>
                      </a:r>
                    </a:p>
                    <a:p>
                      <a:pPr algn="ctr" rtl="1">
                        <a:lnSpc>
                          <a:spcPct val="115000"/>
                        </a:lnSpc>
                        <a:spcAft>
                          <a:spcPts val="0"/>
                        </a:spcAft>
                      </a:pPr>
                      <a:r>
                        <a:rPr kumimoji="0" lang="en-US" sz="1200" b="1" kern="1200" baseline="0">
                          <a:solidFill>
                            <a:schemeClr val="tx1"/>
                          </a:solidFill>
                          <a:latin typeface="+mn-lt"/>
                          <a:ea typeface="+mn-ea"/>
                          <a:cs typeface="B Nazanin" pitchFamily="2" charset="-78"/>
                        </a:rPr>
                        <a:t>stearothermophilus</a:t>
                      </a:r>
                    </a:p>
                    <a:p>
                      <a:pPr algn="ctr" rtl="1">
                        <a:lnSpc>
                          <a:spcPct val="115000"/>
                        </a:lnSpc>
                        <a:spcAft>
                          <a:spcPts val="0"/>
                        </a:spcAft>
                      </a:pPr>
                      <a:r>
                        <a:rPr kumimoji="0" lang="ar-SA" sz="1200" b="1" kern="1200" baseline="0">
                          <a:solidFill>
                            <a:schemeClr val="tx1"/>
                          </a:solidFill>
                          <a:latin typeface="+mn-lt"/>
                          <a:ea typeface="+mn-ea"/>
                          <a:cs typeface="B Nazanin" pitchFamily="2" charset="-78"/>
                        </a:rPr>
                        <a:t>(با رعایت برنامه استاندارد</a:t>
                      </a:r>
                      <a:endParaRPr kumimoji="0" lang="en-US" sz="1200" b="1" kern="1200" baseline="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a:solidFill>
                            <a:schemeClr val="tx1"/>
                          </a:solidFill>
                          <a:latin typeface="+mn-lt"/>
                          <a:ea typeface="+mn-ea"/>
                          <a:cs typeface="B Nazanin" pitchFamily="2" charset="-78"/>
                        </a:rPr>
                        <a:t>سترون سازي)</a:t>
                      </a:r>
                      <a:endParaRPr kumimoji="0" lang="en-US" sz="1200" b="1" kern="1200" baseline="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آزمون بوویدیک </a:t>
                      </a:r>
                      <a:r>
                        <a:rPr kumimoji="0" lang="en-US" sz="1200" b="1" kern="1200" baseline="0" dirty="0">
                          <a:solidFill>
                            <a:schemeClr val="tx1"/>
                          </a:solidFill>
                          <a:latin typeface="+mn-lt"/>
                          <a:ea typeface="+mn-ea"/>
                          <a:cs typeface="B Nazanin" pitchFamily="2" charset="-78"/>
                        </a:rPr>
                        <a:t>/ </a:t>
                      </a:r>
                      <a:r>
                        <a:rPr kumimoji="0" lang="ar-SA" sz="1200" b="1" kern="1200" baseline="0" dirty="0">
                          <a:solidFill>
                            <a:schemeClr val="tx1"/>
                          </a:solidFill>
                          <a:latin typeface="+mn-lt"/>
                          <a:ea typeface="+mn-ea"/>
                          <a:cs typeface="B Nazanin" pitchFamily="2" charset="-78"/>
                        </a:rPr>
                        <a:t>و</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اندیکاتور شیمیایی داخل</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بسته </a:t>
                      </a:r>
                      <a:r>
                        <a:rPr kumimoji="0" lang="ar-SA" sz="1200" b="1" kern="1200" baseline="0" dirty="0" smtClean="0">
                          <a:solidFill>
                            <a:schemeClr val="tx1"/>
                          </a:solidFill>
                          <a:latin typeface="+mn-lt"/>
                          <a:ea typeface="+mn-ea"/>
                          <a:cs typeface="B Nazanin" pitchFamily="2" charset="-78"/>
                        </a:rPr>
                        <a:t>بندي </a:t>
                      </a:r>
                      <a:r>
                        <a:rPr kumimoji="0" lang="en-US" sz="1200" b="1" kern="1200" baseline="0" dirty="0" smtClean="0">
                          <a:solidFill>
                            <a:schemeClr val="tx1"/>
                          </a:solidFill>
                          <a:latin typeface="+mn-lt"/>
                          <a:ea typeface="+mn-ea"/>
                          <a:cs typeface="B Nazanin" pitchFamily="2" charset="-78"/>
                        </a:rPr>
                        <a:t>/ (TST)</a:t>
                      </a:r>
                    </a:p>
                    <a:p>
                      <a:pPr algn="ctr" rtl="1">
                        <a:lnSpc>
                          <a:spcPct val="115000"/>
                        </a:lnSpc>
                        <a:spcAft>
                          <a:spcPts val="0"/>
                        </a:spcAft>
                      </a:pPr>
                      <a:r>
                        <a:rPr kumimoji="0" lang="ar-SA" sz="1200" b="1" kern="1200" baseline="0" dirty="0" smtClean="0">
                          <a:solidFill>
                            <a:schemeClr val="tx1"/>
                          </a:solidFill>
                          <a:latin typeface="+mn-lt"/>
                          <a:ea typeface="+mn-ea"/>
                          <a:cs typeface="B Nazanin" pitchFamily="2" charset="-78"/>
                        </a:rPr>
                        <a:t>واندیکاتور شیمیایی</a:t>
                      </a:r>
                      <a:endParaRPr kumimoji="0" lang="en-US" sz="1200" b="1" kern="1200" baseline="0" dirty="0" smtClean="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smtClean="0">
                          <a:solidFill>
                            <a:schemeClr val="tx1"/>
                          </a:solidFill>
                          <a:latin typeface="+mn-lt"/>
                          <a:ea typeface="+mn-ea"/>
                          <a:cs typeface="B Nazanin" pitchFamily="2" charset="-78"/>
                        </a:rPr>
                        <a:t>پایش </a:t>
                      </a:r>
                      <a:r>
                        <a:rPr kumimoji="0" lang="ar-SA" sz="1200" b="1" kern="1200" baseline="0" dirty="0">
                          <a:solidFill>
                            <a:schemeClr val="tx1"/>
                          </a:solidFill>
                          <a:latin typeface="+mn-lt"/>
                          <a:ea typeface="+mn-ea"/>
                          <a:cs typeface="B Nazanin" pitchFamily="2" charset="-78"/>
                        </a:rPr>
                        <a:t>نفوذ بخار</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a:solidFill>
                            <a:schemeClr val="tx1"/>
                          </a:solidFill>
                          <a:latin typeface="+mn-lt"/>
                          <a:ea typeface="+mn-ea"/>
                          <a:cs typeface="B Nazanin" pitchFamily="2" charset="-78"/>
                        </a:rPr>
                        <a:t>(</a:t>
                      </a:r>
                      <a:r>
                        <a:rPr kumimoji="0" lang="en-US" sz="1200" b="1" kern="1200" baseline="0" dirty="0" smtClean="0">
                          <a:solidFill>
                            <a:schemeClr val="tx1"/>
                          </a:solidFill>
                          <a:latin typeface="+mn-lt"/>
                          <a:ea typeface="+mn-ea"/>
                          <a:cs typeface="B Nazanin" pitchFamily="2" charset="-78"/>
                        </a:rPr>
                        <a:t>BMS)</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(با رعايت</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برنامه استاندارد سترون</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سازي)</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ثبت شاخص</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هاي فیزیکی</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نشان داده</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شده توسط</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درجه ها و</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ثبات ها</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ویال اندیکاتور بیولوژیک</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err="1">
                          <a:solidFill>
                            <a:schemeClr val="tx1"/>
                          </a:solidFill>
                          <a:latin typeface="+mn-lt"/>
                          <a:ea typeface="+mn-ea"/>
                          <a:cs typeface="B Nazanin" pitchFamily="2" charset="-78"/>
                        </a:rPr>
                        <a:t>Geobacillus</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err="1">
                          <a:solidFill>
                            <a:schemeClr val="tx1"/>
                          </a:solidFill>
                          <a:latin typeface="+mn-lt"/>
                          <a:ea typeface="+mn-ea"/>
                          <a:cs typeface="B Nazanin" pitchFamily="2" charset="-78"/>
                        </a:rPr>
                        <a:t>stearothermophilus</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(به طور هفتگی)</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آزمون</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بوویدیک</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(به طور</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روزانه بعد از</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شروع کار</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دستگاه)</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اندیکاتورهاي</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شیمیایی پایش</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نفوذ بخار</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a:solidFill>
                            <a:schemeClr val="tx1"/>
                          </a:solidFill>
                          <a:latin typeface="+mn-lt"/>
                          <a:ea typeface="+mn-ea"/>
                          <a:cs typeface="B Nazanin" pitchFamily="2" charset="-78"/>
                        </a:rPr>
                        <a:t>(BMS)</a:t>
                      </a:r>
                      <a:r>
                        <a:rPr kumimoji="0" lang="ar-SA" sz="1200" b="1" kern="1200" baseline="0" dirty="0">
                          <a:solidFill>
                            <a:schemeClr val="tx1"/>
                          </a:solidFill>
                          <a:latin typeface="+mn-lt"/>
                          <a:ea typeface="+mn-ea"/>
                          <a:cs typeface="B Nazanin" pitchFamily="2" charset="-78"/>
                        </a:rPr>
                        <a:t>و</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داخل بسته بندي</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a:solidFill>
                            <a:schemeClr val="tx1"/>
                          </a:solidFill>
                          <a:latin typeface="+mn-lt"/>
                          <a:ea typeface="+mn-ea"/>
                          <a:cs typeface="B Nazanin" pitchFamily="2" charset="-78"/>
                        </a:rPr>
                        <a:t>(TST)</a:t>
                      </a: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ثبت شاخص</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هاي فیزیکی</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نشان داده</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شده توسط</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درجه ها و</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ثبات ها</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سیستم بخار</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(حرارت</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مرطوب)</a:t>
                      </a:r>
                      <a:endParaRPr kumimoji="0" lang="en-US" sz="1600" b="1" kern="1200" baseline="0" dirty="0">
                        <a:solidFill>
                          <a:schemeClr val="tx1"/>
                        </a:solidFill>
                        <a:latin typeface="+mn-lt"/>
                        <a:ea typeface="+mn-ea"/>
                        <a:cs typeface="B Nazanin" pitchFamily="2" charset="-78"/>
                      </a:endParaRPr>
                    </a:p>
                  </a:txBody>
                  <a:tcPr marL="68580" marR="68580" marT="0" marB="0" anchor="ctr"/>
                </a:tc>
                <a:extLst>
                  <a:ext uri="{0D108BD9-81ED-4DB2-BD59-A6C34878D82A}">
                    <a16:rowId xmlns:a16="http://schemas.microsoft.com/office/drawing/2014/main" val="10003"/>
                  </a:ext>
                </a:extLst>
              </a:tr>
              <a:tr h="1570934">
                <a:tc>
                  <a:txBody>
                    <a:bodyPr/>
                    <a:lstStyle/>
                    <a:p>
                      <a:pPr algn="ctr" rtl="1">
                        <a:lnSpc>
                          <a:spcPct val="115000"/>
                        </a:lnSpc>
                        <a:spcAft>
                          <a:spcPts val="0"/>
                        </a:spcAft>
                      </a:pPr>
                      <a:r>
                        <a:rPr kumimoji="0" lang="ar-SA" sz="1200" b="1" kern="1200" baseline="0">
                          <a:solidFill>
                            <a:schemeClr val="tx1"/>
                          </a:solidFill>
                          <a:latin typeface="+mn-lt"/>
                          <a:ea typeface="+mn-ea"/>
                          <a:cs typeface="B Nazanin" pitchFamily="2" charset="-78"/>
                        </a:rPr>
                        <a:t>آمپول یا ویال اندیکاتور</a:t>
                      </a:r>
                      <a:endParaRPr kumimoji="0" lang="en-US" sz="1200" b="1" kern="1200" baseline="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a:solidFill>
                            <a:schemeClr val="tx1"/>
                          </a:solidFill>
                          <a:latin typeface="+mn-lt"/>
                          <a:ea typeface="+mn-ea"/>
                          <a:cs typeface="B Nazanin" pitchFamily="2" charset="-78"/>
                        </a:rPr>
                        <a:t>بیولوژیک</a:t>
                      </a:r>
                      <a:endParaRPr kumimoji="0" lang="en-US" sz="1200" b="1" kern="1200" baseline="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a:solidFill>
                            <a:schemeClr val="tx1"/>
                          </a:solidFill>
                          <a:latin typeface="+mn-lt"/>
                          <a:ea typeface="+mn-ea"/>
                          <a:cs typeface="B Nazanin" pitchFamily="2" charset="-78"/>
                        </a:rPr>
                        <a:t>Geobacillus</a:t>
                      </a:r>
                    </a:p>
                    <a:p>
                      <a:pPr algn="ctr" rtl="1">
                        <a:lnSpc>
                          <a:spcPct val="115000"/>
                        </a:lnSpc>
                        <a:spcAft>
                          <a:spcPts val="0"/>
                        </a:spcAft>
                      </a:pPr>
                      <a:r>
                        <a:rPr kumimoji="0" lang="en-US" sz="1200" b="1" kern="1200" baseline="0">
                          <a:solidFill>
                            <a:schemeClr val="tx1"/>
                          </a:solidFill>
                          <a:latin typeface="+mn-lt"/>
                          <a:ea typeface="+mn-ea"/>
                          <a:cs typeface="B Nazanin" pitchFamily="2" charset="-78"/>
                        </a:rPr>
                        <a:t>stearothermophilus</a:t>
                      </a:r>
                    </a:p>
                  </a:txBody>
                  <a:tcPr marL="68580" marR="68580" marT="0" marB="0" anchor="ctr"/>
                </a:tc>
                <a:tc>
                  <a:txBody>
                    <a:bodyPr/>
                    <a:lstStyle/>
                    <a:p>
                      <a:pPr algn="ctr" rtl="1">
                        <a:lnSpc>
                          <a:spcPct val="115000"/>
                        </a:lnSpc>
                        <a:spcAft>
                          <a:spcPts val="0"/>
                        </a:spcAft>
                      </a:pPr>
                      <a:r>
                        <a:rPr kumimoji="0" lang="ar-SA" sz="1200" b="1" kern="1200" baseline="0" dirty="0" smtClean="0">
                          <a:solidFill>
                            <a:schemeClr val="tx1"/>
                          </a:solidFill>
                          <a:latin typeface="+mn-lt"/>
                          <a:ea typeface="+mn-ea"/>
                          <a:cs typeface="B Nazanin" pitchFamily="2" charset="-78"/>
                        </a:rPr>
                        <a:t>-</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ثبت شاخص</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هاي فیزیکی</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نشان داده</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شده توسط</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درجه ها و</a:t>
                      </a:r>
                      <a:endParaRPr kumimoji="0" lang="en-US" sz="1200" b="1" kern="1200" baseline="0" dirty="0">
                        <a:solidFill>
                          <a:schemeClr val="tx1"/>
                        </a:solidFill>
                        <a:latin typeface="+mn-lt"/>
                        <a:ea typeface="+mn-ea"/>
                        <a:cs typeface="B Nazanin" pitchFamily="2" charset="-78"/>
                      </a:endParaRPr>
                    </a:p>
                    <a:p>
                      <a:pPr algn="ctr">
                        <a:lnSpc>
                          <a:spcPct val="115000"/>
                        </a:lnSpc>
                        <a:spcAft>
                          <a:spcPts val="0"/>
                        </a:spcAft>
                      </a:pPr>
                      <a:r>
                        <a:rPr kumimoji="0" lang="ar-SA" sz="1200" b="1" kern="1200" baseline="0" dirty="0">
                          <a:solidFill>
                            <a:schemeClr val="tx1"/>
                          </a:solidFill>
                          <a:latin typeface="+mn-lt"/>
                          <a:ea typeface="+mn-ea"/>
                          <a:cs typeface="B Nazanin" pitchFamily="2" charset="-78"/>
                        </a:rPr>
                        <a:t>ثبات ها</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آمپول یا ویال اندیکاتور</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بیولوژیک</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err="1">
                          <a:solidFill>
                            <a:schemeClr val="tx1"/>
                          </a:solidFill>
                          <a:latin typeface="+mn-lt"/>
                          <a:ea typeface="+mn-ea"/>
                          <a:cs typeface="B Nazanin" pitchFamily="2" charset="-78"/>
                        </a:rPr>
                        <a:t>Geobacillus</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en-US" sz="1200" b="1" kern="1200" baseline="0" dirty="0" err="1">
                          <a:solidFill>
                            <a:schemeClr val="tx1"/>
                          </a:solidFill>
                          <a:latin typeface="+mn-lt"/>
                          <a:ea typeface="+mn-ea"/>
                          <a:cs typeface="B Nazanin" pitchFamily="2" charset="-78"/>
                        </a:rPr>
                        <a:t>stearothermophilus</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(به طور روزانه)</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ثبت شاخص</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هاي فیزیکی</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نشان داده</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شده توسط</a:t>
                      </a:r>
                      <a:endParaRPr kumimoji="0" lang="en-US" sz="1200" b="1" kern="1200" baseline="0" dirty="0">
                        <a:solidFill>
                          <a:schemeClr val="tx1"/>
                        </a:solidFill>
                        <a:latin typeface="+mn-lt"/>
                        <a:ea typeface="+mn-ea"/>
                        <a:cs typeface="B Nazanin" pitchFamily="2" charset="-78"/>
                      </a:endParaRPr>
                    </a:p>
                    <a:p>
                      <a:pPr algn="ctr" rtl="1">
                        <a:lnSpc>
                          <a:spcPct val="115000"/>
                        </a:lnSpc>
                        <a:spcAft>
                          <a:spcPts val="0"/>
                        </a:spcAft>
                      </a:pPr>
                      <a:r>
                        <a:rPr kumimoji="0" lang="ar-SA" sz="1200" b="1" kern="1200" baseline="0" dirty="0">
                          <a:solidFill>
                            <a:schemeClr val="tx1"/>
                          </a:solidFill>
                          <a:latin typeface="+mn-lt"/>
                          <a:ea typeface="+mn-ea"/>
                          <a:cs typeface="B Nazanin" pitchFamily="2" charset="-78"/>
                        </a:rPr>
                        <a:t>درجه ها و</a:t>
                      </a:r>
                      <a:endParaRPr kumimoji="0" lang="en-US" sz="1200" b="1" kern="1200" baseline="0" dirty="0">
                        <a:solidFill>
                          <a:schemeClr val="tx1"/>
                        </a:solidFill>
                        <a:latin typeface="+mn-lt"/>
                        <a:ea typeface="+mn-ea"/>
                        <a:cs typeface="B Nazanin" pitchFamily="2" charset="-78"/>
                      </a:endParaRPr>
                    </a:p>
                    <a:p>
                      <a:pPr algn="ctr">
                        <a:lnSpc>
                          <a:spcPct val="115000"/>
                        </a:lnSpc>
                        <a:spcAft>
                          <a:spcPts val="0"/>
                        </a:spcAft>
                      </a:pPr>
                      <a:r>
                        <a:rPr kumimoji="0" lang="ar-SA" sz="1200" b="1" kern="1200" baseline="0" dirty="0">
                          <a:solidFill>
                            <a:schemeClr val="tx1"/>
                          </a:solidFill>
                          <a:latin typeface="+mn-lt"/>
                          <a:ea typeface="+mn-ea"/>
                          <a:cs typeface="B Nazanin" pitchFamily="2" charset="-78"/>
                        </a:rPr>
                        <a:t>ثبات</a:t>
                      </a:r>
                      <a:endParaRPr kumimoji="0" lang="en-US" sz="12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سیستم</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هیدروکلاو به</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همراه خردکن</a:t>
                      </a:r>
                      <a:endParaRPr kumimoji="0" lang="en-US" sz="1600" b="1" kern="1200" baseline="0" dirty="0">
                        <a:solidFill>
                          <a:schemeClr val="tx1"/>
                        </a:solidFill>
                        <a:latin typeface="+mn-lt"/>
                        <a:ea typeface="+mn-ea"/>
                        <a:cs typeface="B Nazanin" pitchFamily="2" charset="-78"/>
                      </a:endParaRP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1"/>
          <a:ext cx="9144000" cy="7077864"/>
        </p:xfrm>
        <a:graphic>
          <a:graphicData uri="http://schemas.openxmlformats.org/drawingml/2006/table">
            <a:tbl>
              <a:tblPr firstRow="1" bandRow="1">
                <a:tableStyleId>{5C22544A-7EE6-4342-B048-85BDC9FD1C3A}</a:tableStyleId>
              </a:tblPr>
              <a:tblGrid>
                <a:gridCol w="1584485">
                  <a:extLst>
                    <a:ext uri="{9D8B030D-6E8A-4147-A177-3AD203B41FA5}">
                      <a16:colId xmlns:a16="http://schemas.microsoft.com/office/drawing/2014/main" val="20000"/>
                    </a:ext>
                  </a:extLst>
                </a:gridCol>
                <a:gridCol w="701515">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143000">
                  <a:extLst>
                    <a:ext uri="{9D8B030D-6E8A-4147-A177-3AD203B41FA5}">
                      <a16:colId xmlns:a16="http://schemas.microsoft.com/office/drawing/2014/main" val="20005"/>
                    </a:ext>
                  </a:extLst>
                </a:gridCol>
                <a:gridCol w="1143000">
                  <a:extLst>
                    <a:ext uri="{9D8B030D-6E8A-4147-A177-3AD203B41FA5}">
                      <a16:colId xmlns:a16="http://schemas.microsoft.com/office/drawing/2014/main" val="20006"/>
                    </a:ext>
                  </a:extLst>
                </a:gridCol>
                <a:gridCol w="1143000">
                  <a:extLst>
                    <a:ext uri="{9D8B030D-6E8A-4147-A177-3AD203B41FA5}">
                      <a16:colId xmlns:a16="http://schemas.microsoft.com/office/drawing/2014/main" val="20007"/>
                    </a:ext>
                  </a:extLst>
                </a:gridCol>
              </a:tblGrid>
              <a:tr h="501382">
                <a:tc rowSpan="2" gridSpan="3">
                  <a:txBody>
                    <a:bodyPr/>
                    <a:lstStyle/>
                    <a:p>
                      <a:pPr marL="0" algn="ctr" rtl="1" eaLnBrk="1" latinLnBrk="0" hangingPunct="1">
                        <a:lnSpc>
                          <a:spcPct val="115000"/>
                        </a:lnSpc>
                        <a:spcAft>
                          <a:spcPts val="0"/>
                        </a:spcAft>
                      </a:pPr>
                      <a:r>
                        <a:rPr kumimoji="0" lang="ar-SA" sz="1600" b="1" kern="1200" baseline="0" dirty="0" smtClean="0">
                          <a:solidFill>
                            <a:schemeClr val="tx1"/>
                          </a:solidFill>
                          <a:latin typeface="+mn-lt"/>
                          <a:ea typeface="+mn-ea"/>
                          <a:cs typeface="B Nazanin" pitchFamily="2" charset="-78"/>
                        </a:rPr>
                        <a:t>پایش</a:t>
                      </a:r>
                      <a:r>
                        <a:rPr kumimoji="0" lang="fa-IR" sz="1600" b="1" kern="1200" baseline="0" dirty="0" smtClean="0">
                          <a:solidFill>
                            <a:schemeClr val="tx1"/>
                          </a:solidFill>
                          <a:latin typeface="+mn-lt"/>
                          <a:ea typeface="+mn-ea"/>
                          <a:cs typeface="B Nazanin" pitchFamily="2" charset="-78"/>
                        </a:rPr>
                        <a:t> </a:t>
                      </a:r>
                      <a:r>
                        <a:rPr kumimoji="0" lang="ar-SA" sz="1600" b="1" kern="1200" baseline="0" dirty="0" smtClean="0">
                          <a:solidFill>
                            <a:schemeClr val="tx1"/>
                          </a:solidFill>
                          <a:latin typeface="+mn-lt"/>
                          <a:ea typeface="+mn-ea"/>
                          <a:cs typeface="B Nazanin" pitchFamily="2" charset="-78"/>
                        </a:rPr>
                        <a:t>دوره </a:t>
                      </a:r>
                      <a:r>
                        <a:rPr kumimoji="0" lang="ar-SA" sz="1600" b="1" kern="1200" baseline="0" dirty="0">
                          <a:solidFill>
                            <a:schemeClr val="tx1"/>
                          </a:solidFill>
                          <a:latin typeface="+mn-lt"/>
                          <a:ea typeface="+mn-ea"/>
                          <a:cs typeface="B Nazanin" pitchFamily="2" charset="-78"/>
                        </a:rPr>
                        <a:t>اي توسط شرکت سازنده یا </a:t>
                      </a:r>
                      <a:r>
                        <a:rPr kumimoji="0" lang="ar-SA" sz="1600" b="1" kern="1200" baseline="0" dirty="0" smtClean="0">
                          <a:solidFill>
                            <a:schemeClr val="tx1"/>
                          </a:solidFill>
                          <a:latin typeface="+mn-lt"/>
                          <a:ea typeface="+mn-ea"/>
                          <a:cs typeface="B Nazanin" pitchFamily="2" charset="-78"/>
                        </a:rPr>
                        <a:t>واردکننده</a:t>
                      </a:r>
                      <a:endParaRPr kumimoji="0" lang="en-US" sz="1600" b="1" kern="1200" baseline="0" dirty="0">
                        <a:solidFill>
                          <a:schemeClr val="tx1"/>
                        </a:solidFill>
                        <a:latin typeface="+mn-lt"/>
                        <a:ea typeface="+mn-ea"/>
                        <a:cs typeface="B Nazanin" pitchFamily="2" charset="-78"/>
                      </a:endParaRPr>
                    </a:p>
                  </a:txBody>
                  <a:tcPr marL="114300" marR="114300" marT="0" marB="0" anchor="ctr"/>
                </a:tc>
                <a:tc rowSpan="2" hMerge="1">
                  <a:txBody>
                    <a:bodyPr/>
                    <a:lstStyle/>
                    <a:p>
                      <a:pPr algn="ctr" rtl="1">
                        <a:lnSpc>
                          <a:spcPct val="115000"/>
                        </a:lnSpc>
                        <a:spcAft>
                          <a:spcPts val="1000"/>
                        </a:spcAft>
                      </a:pPr>
                      <a:endParaRPr lang="en-US" sz="1100">
                        <a:latin typeface="Calibri"/>
                        <a:ea typeface="Calibri"/>
                        <a:cs typeface="Arial"/>
                      </a:endParaRPr>
                    </a:p>
                  </a:txBody>
                  <a:tcPr marL="114300" marR="114300" marT="0" marB="0"/>
                </a:tc>
                <a:tc rowSpan="2" hMerge="1">
                  <a:txBody>
                    <a:bodyPr/>
                    <a:lstStyle/>
                    <a:p>
                      <a:pPr algn="ctr" rtl="1">
                        <a:lnSpc>
                          <a:spcPct val="115000"/>
                        </a:lnSpc>
                        <a:spcAft>
                          <a:spcPts val="1000"/>
                        </a:spcAft>
                      </a:pPr>
                      <a:endParaRPr lang="en-US" sz="1100" dirty="0">
                        <a:latin typeface="Calibri"/>
                        <a:ea typeface="Calibri"/>
                        <a:cs typeface="Arial"/>
                      </a:endParaRPr>
                    </a:p>
                  </a:txBody>
                  <a:tcPr marL="114300" marR="114300" marT="0" marB="0"/>
                </a:tc>
                <a:tc gridSpan="4">
                  <a:txBody>
                    <a:bodyPr/>
                    <a:lstStyle/>
                    <a:p>
                      <a:pPr algn="ctr"/>
                      <a:r>
                        <a:rPr kumimoji="0" lang="ar-SA" sz="2400" b="1" kern="1200" dirty="0" smtClean="0">
                          <a:solidFill>
                            <a:schemeClr val="lt1"/>
                          </a:solidFill>
                          <a:latin typeface="+mn-lt"/>
                          <a:ea typeface="+mn-ea"/>
                          <a:cs typeface="+mn-cs"/>
                        </a:rPr>
                        <a:t>پايش توسط كاربر</a:t>
                      </a:r>
                      <a:endParaRPr lang="en-US" sz="2400"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rowSpan="3">
                  <a:txBody>
                    <a:bodyPr/>
                    <a:lstStyle/>
                    <a:p>
                      <a:r>
                        <a:rPr lang="fa-IR" sz="2000" dirty="0" smtClean="0"/>
                        <a:t>سيستم</a:t>
                      </a:r>
                      <a:endParaRPr lang="en-US" sz="2000" dirty="0"/>
                    </a:p>
                  </a:txBody>
                  <a:tcPr anchor="ctr"/>
                </a:tc>
                <a:extLst>
                  <a:ext uri="{0D108BD9-81ED-4DB2-BD59-A6C34878D82A}">
                    <a16:rowId xmlns:a16="http://schemas.microsoft.com/office/drawing/2014/main" val="10000"/>
                  </a:ext>
                </a:extLst>
              </a:tr>
              <a:tr h="456466">
                <a:tc gridSpan="3" vMerge="1">
                  <a:txBody>
                    <a:bodyPr/>
                    <a:lstStyle/>
                    <a:p>
                      <a:pPr algn="ctr" rtl="1">
                        <a:lnSpc>
                          <a:spcPct val="115000"/>
                        </a:lnSpc>
                        <a:spcAft>
                          <a:spcPts val="1000"/>
                        </a:spcAft>
                      </a:pPr>
                      <a:endParaRPr lang="en-US" sz="1100">
                        <a:latin typeface="Calibri"/>
                        <a:ea typeface="Calibri"/>
                        <a:cs typeface="Arial"/>
                      </a:endParaRPr>
                    </a:p>
                  </a:txBody>
                  <a:tcPr marL="114300" marR="114300" marT="0" marB="0"/>
                </a:tc>
                <a:tc hMerge="1" vMerge="1">
                  <a:txBody>
                    <a:bodyPr/>
                    <a:lstStyle/>
                    <a:p>
                      <a:pPr algn="ctr" rtl="1">
                        <a:lnSpc>
                          <a:spcPct val="115000"/>
                        </a:lnSpc>
                        <a:spcAft>
                          <a:spcPts val="1000"/>
                        </a:spcAft>
                      </a:pPr>
                      <a:endParaRPr lang="en-US" sz="1100">
                        <a:latin typeface="Calibri"/>
                        <a:ea typeface="Calibri"/>
                        <a:cs typeface="Arial"/>
                      </a:endParaRPr>
                    </a:p>
                  </a:txBody>
                  <a:tcPr marL="114300" marR="114300" marT="0" marB="0"/>
                </a:tc>
                <a:tc hMerge="1" vMerge="1">
                  <a:txBody>
                    <a:bodyPr/>
                    <a:lstStyle/>
                    <a:p>
                      <a:pPr algn="ctr" rtl="1">
                        <a:lnSpc>
                          <a:spcPct val="115000"/>
                        </a:lnSpc>
                        <a:spcAft>
                          <a:spcPts val="1000"/>
                        </a:spcAft>
                      </a:pPr>
                      <a:endParaRPr lang="en-US" sz="1100" dirty="0">
                        <a:latin typeface="Calibri"/>
                        <a:ea typeface="Calibri"/>
                        <a:cs typeface="Arial"/>
                      </a:endParaRPr>
                    </a:p>
                  </a:txBody>
                  <a:tcPr marL="114300" marR="114300" marT="0" marB="0"/>
                </a:tc>
                <a:tc gridSpan="2">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اعتبار </a:t>
                      </a:r>
                      <a:r>
                        <a:rPr kumimoji="0" lang="ar-SA" sz="1400" b="1" kern="1200" baseline="0" dirty="0" smtClean="0">
                          <a:solidFill>
                            <a:schemeClr val="tx1"/>
                          </a:solidFill>
                          <a:latin typeface="+mn-lt"/>
                          <a:ea typeface="+mn-ea"/>
                          <a:cs typeface="B Nazanin" pitchFamily="2" charset="-78"/>
                        </a:rPr>
                        <a:t>بخشي</a:t>
                      </a:r>
                      <a:endParaRPr kumimoji="0" lang="en-US" sz="1400" b="1" kern="1200" baseline="0" dirty="0">
                        <a:solidFill>
                          <a:schemeClr val="tx1"/>
                        </a:solidFill>
                        <a:latin typeface="+mn-lt"/>
                        <a:ea typeface="+mn-ea"/>
                        <a:cs typeface="B Nazanin" pitchFamily="2" charset="-78"/>
                      </a:endParaRPr>
                    </a:p>
                  </a:txBody>
                  <a:tcPr marL="68580" marR="68580" marT="0" marB="0" anchor="ctr"/>
                </a:tc>
                <a:tc hMerge="1">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gridSpan="2">
                  <a:txBody>
                    <a:bodyPr/>
                    <a:lstStyle/>
                    <a:p>
                      <a:pPr marL="0" algn="ctr" rtl="1" eaLnBrk="1" latinLnBrk="0" hangingPunct="1">
                        <a:lnSpc>
                          <a:spcPct val="115000"/>
                        </a:lnSpc>
                        <a:spcAft>
                          <a:spcPts val="0"/>
                        </a:spcAft>
                      </a:pPr>
                      <a:r>
                        <a:rPr kumimoji="0" lang="ar-SA" sz="1400" b="1" kern="1200" baseline="0" dirty="0" smtClean="0">
                          <a:solidFill>
                            <a:schemeClr val="tx1"/>
                          </a:solidFill>
                          <a:latin typeface="+mn-lt"/>
                          <a:ea typeface="+mn-ea"/>
                          <a:cs typeface="B Nazanin" pitchFamily="2" charset="-78"/>
                        </a:rPr>
                        <a:t>پایش </a:t>
                      </a:r>
                      <a:r>
                        <a:rPr kumimoji="0" lang="ar-SA" sz="1400" b="1" kern="1200" baseline="0" dirty="0">
                          <a:solidFill>
                            <a:schemeClr val="tx1"/>
                          </a:solidFill>
                          <a:latin typeface="+mn-lt"/>
                          <a:ea typeface="+mn-ea"/>
                          <a:cs typeface="B Nazanin" pitchFamily="2" charset="-78"/>
                        </a:rPr>
                        <a:t>مستمر (هر بار</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استفاده از دستگاه)</a:t>
                      </a:r>
                      <a:endParaRPr kumimoji="0" lang="en-US" sz="1400" b="1" kern="1200" baseline="0" dirty="0">
                        <a:solidFill>
                          <a:schemeClr val="tx1"/>
                        </a:solidFill>
                        <a:latin typeface="+mn-lt"/>
                        <a:ea typeface="+mn-ea"/>
                        <a:cs typeface="B Nazanin" pitchFamily="2" charset="-78"/>
                      </a:endParaRPr>
                    </a:p>
                  </a:txBody>
                  <a:tcPr marL="68580" marR="68580" marT="0" marB="0" anchor="ctr"/>
                </a:tc>
                <a:tc hMerge="1">
                  <a:txBody>
                    <a:bodyPr/>
                    <a:lstStyle/>
                    <a:p>
                      <a:pPr algn="ctr" rtl="1">
                        <a:lnSpc>
                          <a:spcPct val="115000"/>
                        </a:lnSpc>
                        <a:spcAft>
                          <a:spcPts val="0"/>
                        </a:spcAft>
                      </a:pPr>
                      <a:endParaRPr lang="en-US" sz="1100" dirty="0">
                        <a:latin typeface="Calibri"/>
                        <a:ea typeface="Calibri"/>
                        <a:cs typeface="Arial"/>
                      </a:endParaRPr>
                    </a:p>
                  </a:txBody>
                  <a:tcPr marL="68580" marR="68580" marT="0" marB="0" anchor="ctr"/>
                </a:tc>
                <a:tc vMerge="1">
                  <a:txBody>
                    <a:bodyPr/>
                    <a:lstStyle/>
                    <a:p>
                      <a:endParaRPr lang="en-US" dirty="0"/>
                    </a:p>
                  </a:txBody>
                  <a:tcPr/>
                </a:tc>
                <a:extLst>
                  <a:ext uri="{0D108BD9-81ED-4DB2-BD59-A6C34878D82A}">
                    <a16:rowId xmlns:a16="http://schemas.microsoft.com/office/drawing/2014/main" val="10001"/>
                  </a:ext>
                </a:extLst>
              </a:tr>
              <a:tr h="644099">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پايش بيولوژيك</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پايش شيميايي</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پايش مكانيكي</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پايش بيولوژيك</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پايش شيميايي</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پايش شيميايي</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پايش مكانيكي</a:t>
                      </a:r>
                      <a:endParaRPr kumimoji="0" lang="en-US" sz="1400" b="1" kern="1200" baseline="0" dirty="0">
                        <a:solidFill>
                          <a:schemeClr val="tx1"/>
                        </a:solidFill>
                        <a:latin typeface="+mn-lt"/>
                        <a:ea typeface="+mn-ea"/>
                        <a:cs typeface="B Nazanin" pitchFamily="2" charset="-78"/>
                      </a:endParaRPr>
                    </a:p>
                  </a:txBody>
                  <a:tcPr marL="68580" marR="68580" marT="0" marB="0" anchor="ctr"/>
                </a:tc>
                <a:tc vMerge="1">
                  <a:txBody>
                    <a:bodyPr/>
                    <a:lstStyle/>
                    <a:p>
                      <a:endParaRPr lang="en-US" dirty="0"/>
                    </a:p>
                  </a:txBody>
                  <a:tcPr/>
                </a:tc>
                <a:extLst>
                  <a:ext uri="{0D108BD9-81ED-4DB2-BD59-A6C34878D82A}">
                    <a16:rowId xmlns:a16="http://schemas.microsoft.com/office/drawing/2014/main" val="10002"/>
                  </a:ext>
                </a:extLst>
              </a:tr>
              <a:tr h="1369398">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نوار اندیکاتور بیولوژیک</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a:solidFill>
                            <a:schemeClr val="tx1"/>
                          </a:solidFill>
                          <a:latin typeface="+mn-lt"/>
                          <a:ea typeface="+mn-ea"/>
                          <a:cs typeface="B Nazanin" pitchFamily="2" charset="-78"/>
                        </a:rPr>
                        <a:t>Bacillus atrophaeus</a:t>
                      </a: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ثبت شاخص</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هاي فیزیکی</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نشان داده</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شده توسط</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درجه ها و</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ثبات ها</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نوار اندیکاتور بیولوژیک</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a:solidFill>
                            <a:schemeClr val="tx1"/>
                          </a:solidFill>
                          <a:latin typeface="+mn-lt"/>
                          <a:ea typeface="+mn-ea"/>
                          <a:cs typeface="B Nazanin" pitchFamily="2" charset="-78"/>
                        </a:rPr>
                        <a:t>Bacillus </a:t>
                      </a:r>
                      <a:r>
                        <a:rPr kumimoji="0" lang="en-US" sz="1400" b="1" kern="1200" baseline="0" dirty="0" err="1">
                          <a:solidFill>
                            <a:schemeClr val="tx1"/>
                          </a:solidFill>
                          <a:latin typeface="+mn-lt"/>
                          <a:ea typeface="+mn-ea"/>
                          <a:cs typeface="B Nazanin" pitchFamily="2" charset="-78"/>
                        </a:rPr>
                        <a:t>atrophaeus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(به طور روزانه)</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ثبت شاخص</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هاي فیزیکی</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نشان داده</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شده توسط</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درجه ها و</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ثبات</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سیستم</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گندزدایی</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شیمیایی</a:t>
                      </a:r>
                      <a:endParaRPr kumimoji="0" lang="en-US" sz="1600" b="1" kern="1200" baseline="0" dirty="0">
                        <a:solidFill>
                          <a:schemeClr val="tx1"/>
                        </a:solidFill>
                        <a:latin typeface="+mn-lt"/>
                        <a:ea typeface="+mn-ea"/>
                        <a:cs typeface="B Nazanin" pitchFamily="2" charset="-78"/>
                      </a:endParaRPr>
                    </a:p>
                  </a:txBody>
                  <a:tcPr marL="68580" marR="68580" marT="0" marB="0" anchor="ctr"/>
                </a:tc>
                <a:extLst>
                  <a:ext uri="{0D108BD9-81ED-4DB2-BD59-A6C34878D82A}">
                    <a16:rowId xmlns:a16="http://schemas.microsoft.com/office/drawing/2014/main" val="10003"/>
                  </a:ext>
                </a:extLst>
              </a:tr>
              <a:tr h="1515831">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آمپول اندیکاتور بیولوژیک</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err="1">
                          <a:solidFill>
                            <a:schemeClr val="tx1"/>
                          </a:solidFill>
                          <a:latin typeface="+mn-lt"/>
                          <a:ea typeface="+mn-ea"/>
                          <a:cs typeface="B Nazanin" pitchFamily="2" charset="-78"/>
                        </a:rPr>
                        <a:t>Geobacillus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err="1" smtClean="0">
                          <a:solidFill>
                            <a:schemeClr val="tx1"/>
                          </a:solidFill>
                          <a:latin typeface="+mn-lt"/>
                          <a:ea typeface="+mn-ea"/>
                          <a:cs typeface="B Nazanin" pitchFamily="2" charset="-78"/>
                        </a:rPr>
                        <a:t>stearothermophilus</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ثبت شاخص</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هاي فیزیکی</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نشان داده</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شده توسط</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درجه ها و</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ثبات ها</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آمپول اندیکاتور بیولوژیک</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a:solidFill>
                            <a:schemeClr val="tx1"/>
                          </a:solidFill>
                          <a:latin typeface="+mn-lt"/>
                          <a:ea typeface="+mn-ea"/>
                          <a:cs typeface="B Nazanin" pitchFamily="2" charset="-78"/>
                        </a:rPr>
                        <a:t>Geobacillus</a:t>
                      </a:r>
                    </a:p>
                    <a:p>
                      <a:pPr marL="0" algn="ctr" rtl="1" eaLnBrk="1" latinLnBrk="0" hangingPunct="1">
                        <a:lnSpc>
                          <a:spcPct val="115000"/>
                        </a:lnSpc>
                        <a:spcAft>
                          <a:spcPts val="0"/>
                        </a:spcAft>
                      </a:pPr>
                      <a:r>
                        <a:rPr kumimoji="0" lang="en-US" sz="1400" b="1" kern="1200" baseline="0">
                          <a:solidFill>
                            <a:schemeClr val="tx1"/>
                          </a:solidFill>
                          <a:latin typeface="+mn-lt"/>
                          <a:ea typeface="+mn-ea"/>
                          <a:cs typeface="B Nazanin" pitchFamily="2" charset="-78"/>
                        </a:rPr>
                        <a:t>stearothermophilus</a:t>
                      </a: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(به طور روزانه)</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ثبت شاخص</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هاي فیزیکی</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نشان داده</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شده توسط</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درجه ها و</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ثبات</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سیستم حرارت</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خشک به همراه</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خردکن</a:t>
                      </a:r>
                      <a:endParaRPr kumimoji="0" lang="en-US" sz="1600" b="1" kern="1200" baseline="0" dirty="0">
                        <a:solidFill>
                          <a:schemeClr val="tx1"/>
                        </a:solidFill>
                        <a:latin typeface="+mn-lt"/>
                        <a:ea typeface="+mn-ea"/>
                        <a:cs typeface="B Nazanin" pitchFamily="2" charset="-78"/>
                      </a:endParaRPr>
                    </a:p>
                  </a:txBody>
                  <a:tcPr marL="68580" marR="68580" marT="0" marB="0" anchor="ctr"/>
                </a:tc>
                <a:extLst>
                  <a:ext uri="{0D108BD9-81ED-4DB2-BD59-A6C34878D82A}">
                    <a16:rowId xmlns:a16="http://schemas.microsoft.com/office/drawing/2014/main" val="10004"/>
                  </a:ext>
                </a:extLst>
              </a:tr>
              <a:tr h="2273746">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نوار اندیکاتور بیولوژیک</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a:solidFill>
                            <a:schemeClr val="tx1"/>
                          </a:solidFill>
                          <a:latin typeface="+mn-lt"/>
                          <a:ea typeface="+mn-ea"/>
                          <a:cs typeface="B Nazanin" pitchFamily="2" charset="-78"/>
                        </a:rPr>
                        <a:t>Bacillus </a:t>
                      </a:r>
                      <a:r>
                        <a:rPr kumimoji="0" lang="en-US" sz="1400" b="1" kern="1200" baseline="0" dirty="0" err="1">
                          <a:solidFill>
                            <a:schemeClr val="tx1"/>
                          </a:solidFill>
                          <a:latin typeface="+mn-lt"/>
                          <a:ea typeface="+mn-ea"/>
                          <a:cs typeface="B Nazanin" pitchFamily="2" charset="-78"/>
                        </a:rPr>
                        <a:t>atrophaeus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و ویال اندیکاتور بیولوژیک</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err="1">
                          <a:solidFill>
                            <a:schemeClr val="tx1"/>
                          </a:solidFill>
                          <a:latin typeface="+mn-lt"/>
                          <a:ea typeface="+mn-ea"/>
                          <a:cs typeface="B Nazanin" pitchFamily="2" charset="-78"/>
                        </a:rPr>
                        <a:t>Geobacillus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err="1">
                          <a:solidFill>
                            <a:schemeClr val="tx1"/>
                          </a:solidFill>
                          <a:latin typeface="+mn-lt"/>
                          <a:ea typeface="+mn-ea"/>
                          <a:cs typeface="B Nazanin" pitchFamily="2" charset="-78"/>
                        </a:rPr>
                        <a:t>stearothermophilus</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اندیکاتور شیمیایی داخل</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a:solidFill>
                            <a:schemeClr val="tx1"/>
                          </a:solidFill>
                          <a:latin typeface="+mn-lt"/>
                          <a:ea typeface="+mn-ea"/>
                          <a:cs typeface="B Nazanin" pitchFamily="2" charset="-78"/>
                        </a:rPr>
                        <a:t>(TST) </a:t>
                      </a:r>
                      <a:r>
                        <a:rPr kumimoji="0" lang="ar-SA" sz="1400" b="1" kern="1200" baseline="0">
                          <a:solidFill>
                            <a:schemeClr val="tx1"/>
                          </a:solidFill>
                          <a:latin typeface="+mn-lt"/>
                          <a:ea typeface="+mn-ea"/>
                          <a:cs typeface="B Nazanin" pitchFamily="2" charset="-78"/>
                        </a:rPr>
                        <a:t>بسته بندي</a:t>
                      </a:r>
                      <a:endParaRPr kumimoji="0" lang="en-US" sz="1400" b="1" kern="1200" baseline="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ثبت شاخص</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هاي فیزیکی</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نشان داده</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شده توسط</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درجه ها و</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ثبات ها</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نوار اندیکاتور بیولوژیک</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a:solidFill>
                            <a:schemeClr val="tx1"/>
                          </a:solidFill>
                          <a:latin typeface="+mn-lt"/>
                          <a:ea typeface="+mn-ea"/>
                          <a:cs typeface="B Nazanin" pitchFamily="2" charset="-78"/>
                        </a:rPr>
                        <a:t>Bacillus </a:t>
                      </a:r>
                      <a:r>
                        <a:rPr kumimoji="0" lang="en-US" sz="1400" b="1" kern="1200" baseline="0" dirty="0" err="1">
                          <a:solidFill>
                            <a:schemeClr val="tx1"/>
                          </a:solidFill>
                          <a:latin typeface="+mn-lt"/>
                          <a:ea typeface="+mn-ea"/>
                          <a:cs typeface="B Nazanin" pitchFamily="2" charset="-78"/>
                        </a:rPr>
                        <a:t>atrophaeus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و ویال اندیکاتور بیولوژیک</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err="1">
                          <a:solidFill>
                            <a:schemeClr val="tx1"/>
                          </a:solidFill>
                          <a:latin typeface="+mn-lt"/>
                          <a:ea typeface="+mn-ea"/>
                          <a:cs typeface="B Nazanin" pitchFamily="2" charset="-78"/>
                        </a:rPr>
                        <a:t>Geobacillus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dirty="0" err="1">
                          <a:solidFill>
                            <a:schemeClr val="tx1"/>
                          </a:solidFill>
                          <a:latin typeface="+mn-lt"/>
                          <a:ea typeface="+mn-ea"/>
                          <a:cs typeface="B Nazanin" pitchFamily="2" charset="-78"/>
                        </a:rPr>
                        <a:t>stearothermophilus</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(به طور هفتگی)</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اندیکاتور</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شیمیایی داخل</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a:solidFill>
                            <a:schemeClr val="tx1"/>
                          </a:solidFill>
                          <a:latin typeface="+mn-lt"/>
                          <a:ea typeface="+mn-ea"/>
                          <a:cs typeface="B Nazanin" pitchFamily="2" charset="-78"/>
                        </a:rPr>
                        <a:t>بسته بندي</a:t>
                      </a:r>
                      <a:endParaRPr kumimoji="0" lang="en-US" sz="1400" b="1" kern="1200" baseline="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en-US" sz="1400" b="1" kern="1200" baseline="0">
                          <a:solidFill>
                            <a:schemeClr val="tx1"/>
                          </a:solidFill>
                          <a:latin typeface="+mn-lt"/>
                          <a:ea typeface="+mn-ea"/>
                          <a:cs typeface="B Nazanin" pitchFamily="2" charset="-78"/>
                        </a:rPr>
                        <a:t>(TST)</a:t>
                      </a:r>
                    </a:p>
                  </a:txBody>
                  <a:tcPr marL="68580" marR="68580" marT="0" marB="0" anchor="ctr"/>
                </a:tc>
                <a:tc>
                  <a:txBody>
                    <a:bodyPr/>
                    <a:lstStyle/>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ثبت شاخص</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هاي فیزیکی</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نشان داده</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شده توسط</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درجه ها و</a:t>
                      </a:r>
                      <a:endParaRPr kumimoji="0" lang="en-US" sz="14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400" b="1" kern="1200" baseline="0" dirty="0">
                          <a:solidFill>
                            <a:schemeClr val="tx1"/>
                          </a:solidFill>
                          <a:latin typeface="+mn-lt"/>
                          <a:ea typeface="+mn-ea"/>
                          <a:cs typeface="B Nazanin" pitchFamily="2" charset="-78"/>
                        </a:rPr>
                        <a:t>ثبات ها</a:t>
                      </a:r>
                      <a:endParaRPr kumimoji="0" lang="en-US" sz="1400" b="1" kern="1200" baseline="0" dirty="0">
                        <a:solidFill>
                          <a:schemeClr val="tx1"/>
                        </a:solidFill>
                        <a:latin typeface="+mn-lt"/>
                        <a:ea typeface="+mn-ea"/>
                        <a:cs typeface="B Nazanin" pitchFamily="2" charset="-78"/>
                      </a:endParaRPr>
                    </a:p>
                  </a:txBody>
                  <a:tcPr marL="68580" marR="68580" marT="0" marB="0" anchor="ctr"/>
                </a:tc>
                <a:tc>
                  <a:txBody>
                    <a:bodyPr/>
                    <a:lstStyle/>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سیستم تلفیقی</a:t>
                      </a:r>
                      <a:endParaRPr kumimoji="0" lang="en-US" sz="1600" b="1" kern="1200" baseline="0" dirty="0">
                        <a:solidFill>
                          <a:schemeClr val="tx1"/>
                        </a:solidFill>
                        <a:latin typeface="+mn-lt"/>
                        <a:ea typeface="+mn-ea"/>
                        <a:cs typeface="B Nazanin" pitchFamily="2" charset="-78"/>
                      </a:endParaRP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مایکروویو</a:t>
                      </a:r>
                      <a:r>
                        <a:rPr kumimoji="0" lang="en-US" sz="1600" b="1" kern="1200" baseline="0" dirty="0">
                          <a:solidFill>
                            <a:schemeClr val="tx1"/>
                          </a:solidFill>
                          <a:latin typeface="+mn-lt"/>
                          <a:ea typeface="+mn-ea"/>
                          <a:cs typeface="B Nazanin" pitchFamily="2" charset="-78"/>
                        </a:rPr>
                        <a:t>/</a:t>
                      </a:r>
                    </a:p>
                    <a:p>
                      <a:pPr marL="0" algn="ctr" rtl="1" eaLnBrk="1" latinLnBrk="0" hangingPunct="1">
                        <a:lnSpc>
                          <a:spcPct val="115000"/>
                        </a:lnSpc>
                        <a:spcAft>
                          <a:spcPts val="0"/>
                        </a:spcAft>
                      </a:pPr>
                      <a:r>
                        <a:rPr kumimoji="0" lang="ar-SA" sz="1600" b="1" kern="1200" baseline="0" dirty="0">
                          <a:solidFill>
                            <a:schemeClr val="tx1"/>
                          </a:solidFill>
                          <a:latin typeface="+mn-lt"/>
                          <a:ea typeface="+mn-ea"/>
                          <a:cs typeface="B Nazanin" pitchFamily="2" charset="-78"/>
                        </a:rPr>
                        <a:t>اتوکلاو</a:t>
                      </a:r>
                      <a:endParaRPr kumimoji="0" lang="en-US" sz="1600" b="1" kern="1200" baseline="0" dirty="0">
                        <a:solidFill>
                          <a:schemeClr val="tx1"/>
                        </a:solidFill>
                        <a:latin typeface="+mn-lt"/>
                        <a:ea typeface="+mn-ea"/>
                        <a:cs typeface="B Nazanin" pitchFamily="2" charset="-78"/>
                      </a:endParaRPr>
                    </a:p>
                  </a:txBody>
                  <a:tcPr marL="68580" marR="68580" marT="0" marB="0" anchor="ctr"/>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92500" lnSpcReduction="10000"/>
          </a:bodyPr>
          <a:lstStyle/>
          <a:p>
            <a:pPr marL="0">
              <a:lnSpc>
                <a:spcPct val="115000"/>
              </a:lnSpc>
            </a:pPr>
            <a:r>
              <a:rPr lang="ar-SA" sz="2800" b="1" dirty="0" smtClean="0">
                <a:cs typeface="B Nazanin" pitchFamily="2" charset="-78"/>
              </a:rPr>
              <a:t>بيمارستان براي كاهش ميزان توليد پسماند داراي برنامه عملياتي است.</a:t>
            </a:r>
            <a:endParaRPr lang="fa-IR" sz="2800" b="1" dirty="0" smtClean="0">
              <a:cs typeface="B Nazanin" pitchFamily="2" charset="-78"/>
            </a:endParaRPr>
          </a:p>
          <a:p>
            <a:pPr marL="0">
              <a:lnSpc>
                <a:spcPct val="115000"/>
              </a:lnSpc>
            </a:pPr>
            <a:endParaRPr lang="fa-IR" sz="2800" b="1" dirty="0" smtClean="0">
              <a:cs typeface="B Nazanin" pitchFamily="2" charset="-78"/>
            </a:endParaRPr>
          </a:p>
          <a:p>
            <a:pPr marL="0">
              <a:lnSpc>
                <a:spcPct val="115000"/>
              </a:lnSpc>
            </a:pPr>
            <a:r>
              <a:rPr lang="ar-SA" sz="2800" b="1" dirty="0" smtClean="0">
                <a:cs typeface="B Nazanin" pitchFamily="2" charset="-78"/>
              </a:rPr>
              <a:t>بيمارستان داراي برنامه عملياتي مديريت پسماند پزشكي ويژه مطابق ماده 12بخشنامه شماره 98414 مورخ 25/3/87 </a:t>
            </a:r>
            <a:endParaRPr lang="fa-IR" sz="2800" b="1" dirty="0" smtClean="0">
              <a:cs typeface="B Nazanin" pitchFamily="2" charset="-78"/>
            </a:endParaRPr>
          </a:p>
          <a:p>
            <a:pPr marL="0">
              <a:lnSpc>
                <a:spcPct val="115000"/>
              </a:lnSpc>
              <a:buNone/>
            </a:pPr>
            <a:r>
              <a:rPr lang="ar-SA" sz="2800" b="1" dirty="0" smtClean="0">
                <a:cs typeface="B Nazanin" pitchFamily="2" charset="-78"/>
              </a:rPr>
              <a:t>مي باشد.</a:t>
            </a:r>
            <a:endParaRPr lang="fa-IR" sz="2800" b="1" dirty="0" smtClean="0">
              <a:cs typeface="B Nazanin" pitchFamily="2" charset="-78"/>
            </a:endParaRPr>
          </a:p>
          <a:p>
            <a:pPr marL="0">
              <a:lnSpc>
                <a:spcPct val="115000"/>
              </a:lnSpc>
            </a:pPr>
            <a:endParaRPr lang="fa-IR" sz="2800" b="1" dirty="0" smtClean="0">
              <a:cs typeface="B Nazanin" pitchFamily="2" charset="-78"/>
            </a:endParaRPr>
          </a:p>
          <a:p>
            <a:pPr marL="0">
              <a:lnSpc>
                <a:spcPct val="115000"/>
              </a:lnSpc>
            </a:pPr>
            <a:r>
              <a:rPr lang="fa-IR" sz="2800" b="1" dirty="0" smtClean="0">
                <a:cs typeface="B Nazanin" pitchFamily="2" charset="-78"/>
              </a:rPr>
              <a:t>رعایت </a:t>
            </a:r>
            <a:r>
              <a:rPr lang="ar-SA" sz="2800" b="1" dirty="0" smtClean="0">
                <a:cs typeface="B Nazanin" pitchFamily="2" charset="-78"/>
              </a:rPr>
              <a:t>ممنوعيت بازيافت پسماند پزشكي مطابق ماده 13بخشنامه شماره 98414 مورخ 25/3/87 ( قانون مديريت پسماند)</a:t>
            </a:r>
            <a:endParaRPr lang="en-US" sz="2800" b="1" dirty="0" smtClean="0">
              <a:cs typeface="B Nazanin" pitchFamily="2" charset="-78"/>
            </a:endParaRPr>
          </a:p>
          <a:p>
            <a:pPr algn="r" rtl="1"/>
            <a:endParaRPr lang="fa-IR" sz="2400" dirty="0" smtClean="0">
              <a:solidFill>
                <a:schemeClr val="tx1"/>
              </a:solidFill>
              <a:effectLst/>
              <a:latin typeface="Arial" pitchFamily="34" charset="0"/>
            </a:endParaRPr>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AE4704F3-FCC4-4406-8DD9-9780B1EF386E}" type="slidenum">
              <a:rPr lang="en-US" smtClean="0"/>
              <a:pPr>
                <a:defRPr/>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676400"/>
            <a:ext cx="7696200" cy="4876800"/>
          </a:xfrm>
        </p:spPr>
        <p:txBody>
          <a:bodyPr>
            <a:normAutofit/>
          </a:bodyPr>
          <a:lstStyle/>
          <a:p>
            <a:pPr algn="just" rtl="1">
              <a:lnSpc>
                <a:spcPct val="150000"/>
              </a:lnSpc>
            </a:pPr>
            <a:r>
              <a:rPr lang="ar-SA" sz="2400" b="1" dirty="0" smtClean="0">
                <a:cs typeface="B Nazanin" pitchFamily="2" charset="-78"/>
              </a:rPr>
              <a:t>در سال های اخیر در کشور ما توجه ویژه به پسماندهای پزشکی معطوف شده  وپس از تصویب" قانون مدیریت پسماندها" ضوابط خاصی در مورد آنها تدوین شده است.</a:t>
            </a:r>
            <a:endParaRPr lang="fa-IR" sz="2400" b="1" dirty="0" smtClean="0">
              <a:cs typeface="B Nazanin" pitchFamily="2" charset="-78"/>
            </a:endParaRPr>
          </a:p>
        </p:txBody>
      </p:sp>
      <p:sp>
        <p:nvSpPr>
          <p:cNvPr id="7175" name="Slide Number Placeholder 6"/>
          <p:cNvSpPr>
            <a:spLocks noGrp="1"/>
          </p:cNvSpPr>
          <p:nvPr>
            <p:ph type="sldNum" sz="quarter" idx="12"/>
          </p:nvPr>
        </p:nvSpPr>
        <p:spPr>
          <a:noFill/>
        </p:spPr>
        <p:txBody>
          <a:bodyPr/>
          <a:lstStyle/>
          <a:p>
            <a:fld id="{22B72079-729F-4866-8210-276A9896459E}" type="slidenum">
              <a:rPr lang="en-US" smtClean="0"/>
              <a:pPr/>
              <a:t>5</a:t>
            </a:fld>
            <a:endParaRPr lang="en-US" smtClean="0"/>
          </a:p>
        </p:txBody>
      </p:sp>
      <p:cxnSp>
        <p:nvCxnSpPr>
          <p:cNvPr id="7174" name="Straight Connector 5"/>
          <p:cNvCxnSpPr>
            <a:cxnSpLocks noChangeShapeType="1"/>
          </p:cNvCxnSpPr>
          <p:nvPr/>
        </p:nvCxnSpPr>
        <p:spPr bwMode="auto">
          <a:xfrm rot="10800000">
            <a:off x="1752600" y="1446213"/>
            <a:ext cx="6781800" cy="1587"/>
          </a:xfrm>
          <a:prstGeom prst="line">
            <a:avLst/>
          </a:prstGeom>
          <a:noFill/>
          <a:ln w="171450" cmpd="tri" algn="ctr">
            <a:solidFill>
              <a:schemeClr val="bg1"/>
            </a:solidFill>
            <a:round/>
            <a:headEnd/>
            <a:tailEnd/>
          </a:ln>
        </p:spPr>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609600" y="2819400"/>
            <a:ext cx="7772400" cy="3429000"/>
          </a:xfrm>
        </p:spPr>
        <p:txBody>
          <a:bodyPr/>
          <a:lstStyle/>
          <a:p>
            <a:pPr algn="ctr" rtl="1">
              <a:buClr>
                <a:schemeClr val="bg1"/>
              </a:buClr>
              <a:buFontTx/>
              <a:buNone/>
              <a:defRPr/>
            </a:pPr>
            <a:r>
              <a:rPr lang="fa-IR" sz="6000" b="0" dirty="0" smtClean="0">
                <a:solidFill>
                  <a:srgbClr val="FFC000"/>
                </a:solidFill>
                <a:cs typeface="B Homa" pitchFamily="2" charset="-78"/>
              </a:rPr>
              <a:t>با تشكر از توجه شما</a:t>
            </a:r>
            <a:endParaRPr lang="en-US" sz="6000" b="0" dirty="0" smtClean="0">
              <a:solidFill>
                <a:srgbClr val="FFC000"/>
              </a:solidFill>
              <a:cs typeface="B Homa" pitchFamily="2" charset="-78"/>
            </a:endParaRPr>
          </a:p>
        </p:txBody>
      </p:sp>
      <p:cxnSp>
        <p:nvCxnSpPr>
          <p:cNvPr id="10243" name="Straight Connector 5"/>
          <p:cNvCxnSpPr>
            <a:cxnSpLocks noChangeShapeType="1"/>
          </p:cNvCxnSpPr>
          <p:nvPr/>
        </p:nvCxnSpPr>
        <p:spPr bwMode="auto">
          <a:xfrm rot="10800000">
            <a:off x="1219200" y="4267200"/>
            <a:ext cx="6781800" cy="1588"/>
          </a:xfrm>
          <a:prstGeom prst="line">
            <a:avLst/>
          </a:prstGeom>
          <a:noFill/>
          <a:ln w="171450" cmpd="tri" algn="ctr">
            <a:solidFill>
              <a:schemeClr val="bg1"/>
            </a:solidFill>
            <a:round/>
            <a:headEnd/>
            <a:tailEnd/>
          </a:ln>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905000"/>
            <a:ext cx="7924800" cy="4495800"/>
          </a:xfrm>
        </p:spPr>
        <p:txBody>
          <a:bodyPr>
            <a:noAutofit/>
          </a:bodyPr>
          <a:lstStyle/>
          <a:p>
            <a:pPr algn="just" rtl="1"/>
            <a:r>
              <a:rPr lang="ar-SA" sz="2400" b="1" dirty="0" smtClean="0">
                <a:cs typeface="B Nazanin" pitchFamily="2" charset="-78"/>
              </a:rPr>
              <a:t>به استناد ماده 11 قانون مدیریت پسماندها تدوین" ضوابط و روش های مدیریت اجرایی پسماندهای پزشکی و پسماندهای وابسته "در دستور کار سازمان حفاظت محیط زیست و وزارت بهداشت و درمان و آموزش پزشکی قرار گرفت. مرکز سلامت محیط و کار وزارت بهداشت و درمان و دفتر بررسی آلودگی های آب و خاک سازمان حفاظت محیط زیست طی جلسات کارشناسی مشترک  پیش نویس ضوابط مذکور را با بهره گیری از توصیه های سازمان جهانی بهداشت و آژانس حفاظت از محيط زيست امريكا و شرایط کشور  تهیه و  </a:t>
            </a:r>
            <a:r>
              <a:rPr lang="fa-IR" sz="2400" b="1" dirty="0" smtClean="0">
                <a:cs typeface="B Nazanin" pitchFamily="2" charset="-78"/>
              </a:rPr>
              <a:t>هیئت دولت </a:t>
            </a:r>
            <a:r>
              <a:rPr lang="ar-SA" sz="2400" b="1" dirty="0" smtClean="0">
                <a:cs typeface="B Nazanin" pitchFamily="2" charset="-78"/>
              </a:rPr>
              <a:t>در جلسه مورخ </a:t>
            </a:r>
            <a:r>
              <a:rPr lang="fa-IR" sz="2400" b="1" dirty="0" smtClean="0">
                <a:cs typeface="B Nazanin" pitchFamily="2" charset="-78"/>
              </a:rPr>
              <a:t>86/12/19</a:t>
            </a:r>
            <a:r>
              <a:rPr lang="ar-SA" sz="2400" b="1" dirty="0" smtClean="0">
                <a:cs typeface="B Nazanin" pitchFamily="2" charset="-78"/>
              </a:rPr>
              <a:t>ضوابط مذکور را تصویب و با شماره 15871/ت 38459 ک  مورخ </a:t>
            </a:r>
            <a:r>
              <a:rPr lang="fa-IR" sz="2400" b="1" dirty="0" smtClean="0">
                <a:cs typeface="B Nazanin" pitchFamily="2" charset="-78"/>
              </a:rPr>
              <a:t>87/2/8</a:t>
            </a:r>
            <a:r>
              <a:rPr lang="ar-SA" sz="2400" b="1" dirty="0" smtClean="0">
                <a:cs typeface="B Nazanin" pitchFamily="2" charset="-78"/>
              </a:rPr>
              <a:t> ابلاغ نمود. </a:t>
            </a:r>
            <a:endParaRPr lang="fa-IR" sz="2400" b="1" dirty="0" smtClean="0">
              <a:cs typeface="B Nazanin" pitchFamily="2" charset="-78"/>
            </a:endParaRPr>
          </a:p>
          <a:p>
            <a:pPr algn="just" rtl="1"/>
            <a:r>
              <a:rPr lang="fa-IR" sz="2400" b="1" dirty="0" smtClean="0">
                <a:solidFill>
                  <a:srgbClr val="7030A0"/>
                </a:solidFill>
                <a:cs typeface="B Nazanin" pitchFamily="2" charset="-78"/>
              </a:rPr>
              <a:t>وزارت بهداشت مسئول نظارت بر اجراي ضوابط و روش هاي مصوب مي باشد(نه مسئول مديريت اجرايي)</a:t>
            </a:r>
            <a:endParaRPr lang="en-US" sz="2400" b="1" dirty="0" smtClean="0">
              <a:solidFill>
                <a:srgbClr val="7030A0"/>
              </a:solidFill>
              <a:cs typeface="B Nazanin" pitchFamily="2" charset="-78"/>
            </a:endParaRPr>
          </a:p>
        </p:txBody>
      </p:sp>
      <p:sp>
        <p:nvSpPr>
          <p:cNvPr id="6" name="Rectangle 5"/>
          <p:cNvSpPr>
            <a:spLocks noChangeArrowheads="1"/>
          </p:cNvSpPr>
          <p:nvPr/>
        </p:nvSpPr>
        <p:spPr bwMode="auto">
          <a:xfrm>
            <a:off x="533400" y="1600200"/>
            <a:ext cx="1447800" cy="270487"/>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lnSpc>
                <a:spcPct val="150000"/>
              </a:lnSpc>
              <a:buNone/>
            </a:pPr>
            <a:r>
              <a:rPr lang="ar-SA" sz="2400" b="1" dirty="0" smtClean="0">
                <a:cs typeface="B Nazanin" pitchFamily="2" charset="-78"/>
              </a:rPr>
              <a:t>با توجه به ماده ی 7 قانون مدیریت پسماندها مدیریت اجرایی پسماندهای ویژه(ازجمله پسماندهای پزشکی) بر عهده ی تولیدکننده است.بنابراین بیمارستانها موظفند بر مبنای این قانون نسبت به مدیریت صحیح پسماندهای تولیدی خود اقدام نمایندو مدیریت اجرایی پسماندهای پزشکی باید بر اساس ضوا</a:t>
            </a:r>
            <a:r>
              <a:rPr lang="fa-IR" sz="2400" b="1" dirty="0" smtClean="0">
                <a:cs typeface="B Nazanin" pitchFamily="2" charset="-78"/>
              </a:rPr>
              <a:t>ب</a:t>
            </a:r>
            <a:r>
              <a:rPr lang="ar-SA" sz="2400" b="1" dirty="0" smtClean="0">
                <a:cs typeface="B Nazanin" pitchFamily="2" charset="-78"/>
              </a:rPr>
              <a:t>ط و روشهای مدیریت اجرایی پسماندهای پزشکی وپسماندهای وابسته</a:t>
            </a:r>
            <a:r>
              <a:rPr lang="fa-IR" sz="2400" b="1" dirty="0" smtClean="0">
                <a:cs typeface="B Nazanin" pitchFamily="2" charset="-78"/>
              </a:rPr>
              <a:t>(</a:t>
            </a:r>
            <a:r>
              <a:rPr lang="en-US" sz="2400" b="1" dirty="0" smtClean="0">
                <a:cs typeface="B Nazanin" pitchFamily="2" charset="-78"/>
              </a:rPr>
              <a:t> </a:t>
            </a:r>
            <a:r>
              <a:rPr lang="ar-SA" sz="2400" b="1" dirty="0" smtClean="0">
                <a:cs typeface="B Nazanin" pitchFamily="2" charset="-78"/>
              </a:rPr>
              <a:t>مصوبه هیئت دولت</a:t>
            </a:r>
            <a:r>
              <a:rPr lang="en-US" sz="2400" b="1" dirty="0" smtClean="0">
                <a:cs typeface="B Nazanin" pitchFamily="2" charset="-78"/>
              </a:rPr>
              <a:t> </a:t>
            </a:r>
            <a:r>
              <a:rPr lang="fa-IR" sz="2400" b="1" dirty="0" smtClean="0">
                <a:cs typeface="B Nazanin" pitchFamily="2" charset="-78"/>
              </a:rPr>
              <a:t>)</a:t>
            </a:r>
            <a:r>
              <a:rPr lang="ar-SA" sz="2400" b="1" dirty="0" smtClean="0">
                <a:cs typeface="B Nazanin" pitchFamily="2" charset="-78"/>
              </a:rPr>
              <a:t>انجام شود </a:t>
            </a:r>
            <a:r>
              <a:rPr lang="en-US" sz="2400" b="1" dirty="0" smtClean="0">
                <a:cs typeface="B Nazanin" pitchFamily="2" charset="-78"/>
              </a:rPr>
              <a:t>.</a:t>
            </a:r>
          </a:p>
          <a:p>
            <a:pPr rtl="1"/>
            <a:endParaRPr lang="en-US" dirty="0" smtClean="0"/>
          </a:p>
          <a:p>
            <a:endParaRPr lang="en-US" dirty="0"/>
          </a:p>
        </p:txBody>
      </p:sp>
      <p:sp>
        <p:nvSpPr>
          <p:cNvPr id="6" name="Rectangle 5"/>
          <p:cNvSpPr>
            <a:spLocks noChangeArrowheads="1"/>
          </p:cNvSpPr>
          <p:nvPr/>
        </p:nvSpPr>
        <p:spPr bwMode="auto">
          <a:xfrm>
            <a:off x="685800" y="1371600"/>
            <a:ext cx="1447800" cy="270487"/>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6629400" cy="1295400"/>
          </a:xfrm>
        </p:spPr>
        <p:txBody>
          <a:bodyPr>
            <a:noAutofit/>
          </a:bodyPr>
          <a:lstStyle/>
          <a:p>
            <a:pPr algn="ctr"/>
            <a:r>
              <a:rPr lang="fa-IR" sz="2400" dirty="0" smtClean="0">
                <a:solidFill>
                  <a:srgbClr val="7030A0"/>
                </a:solidFill>
              </a:rPr>
              <a:t>الزامات اجرای کامل </a:t>
            </a:r>
            <a:r>
              <a:rPr lang="ar-SA" sz="2400" dirty="0" smtClean="0">
                <a:solidFill>
                  <a:srgbClr val="7030A0"/>
                </a:solidFill>
              </a:rPr>
              <a:t> ضوابط و روش هاي مديريت اجرايي پسماندهاي پزشكي و پسماندهاي وابسته </a:t>
            </a:r>
            <a:endParaRPr lang="fa-IR" sz="2400" dirty="0" smtClean="0">
              <a:solidFill>
                <a:srgbClr val="7030A0"/>
              </a:solidFill>
            </a:endParaRPr>
          </a:p>
        </p:txBody>
      </p:sp>
      <p:sp>
        <p:nvSpPr>
          <p:cNvPr id="3" name="Content Placeholder 2"/>
          <p:cNvSpPr>
            <a:spLocks noGrp="1"/>
          </p:cNvSpPr>
          <p:nvPr>
            <p:ph idx="1"/>
          </p:nvPr>
        </p:nvSpPr>
        <p:spPr>
          <a:xfrm>
            <a:off x="457200" y="1905000"/>
            <a:ext cx="7696200" cy="4724400"/>
          </a:xfrm>
        </p:spPr>
        <p:txBody>
          <a:bodyPr>
            <a:normAutofit fontScale="92500" lnSpcReduction="10000"/>
          </a:bodyPr>
          <a:lstStyle/>
          <a:p>
            <a:pPr algn="just" rtl="1">
              <a:buNone/>
            </a:pPr>
            <a:r>
              <a:rPr lang="ar-SA" dirty="0" smtClean="0"/>
              <a:t/>
            </a:r>
            <a:br>
              <a:rPr lang="ar-SA" dirty="0" smtClean="0"/>
            </a:br>
            <a:endParaRPr lang="en-US" dirty="0" smtClean="0"/>
          </a:p>
          <a:p>
            <a:pPr algn="just" rtl="1"/>
            <a:r>
              <a:rPr lang="fa-IR" b="1" dirty="0" smtClean="0">
                <a:cs typeface="B Nazanin" pitchFamily="2" charset="-78"/>
              </a:rPr>
              <a:t>با توجه به وظیفه قانونی بیمارستان( ماده 7 قانون مدیریت پسماند) و اهمیت اجرای کامل </a:t>
            </a:r>
            <a:r>
              <a:rPr lang="ar-SA" b="1" dirty="0" smtClean="0">
                <a:cs typeface="B Nazanin" pitchFamily="2" charset="-78"/>
              </a:rPr>
              <a:t> ضوابط و روش هاي مديريت اجرايي پسماندهاي پزشكي و پسماندهاي وابسته ابلاغ شده طي بخشنامه شماره 98414  مورخ 25/3/87 </a:t>
            </a:r>
            <a:r>
              <a:rPr lang="fa-IR" b="1" dirty="0" smtClean="0">
                <a:cs typeface="B Nazanin" pitchFamily="2" charset="-78"/>
              </a:rPr>
              <a:t>،موضوع فوق براساس بخشنامه های وزارتی جزو الزامات قانونی اعتبار بخشی بیمارستان است  و</a:t>
            </a:r>
            <a:r>
              <a:rPr lang="ar-SA" b="1" dirty="0" smtClean="0">
                <a:cs typeface="B Nazanin" pitchFamily="2" charset="-78"/>
              </a:rPr>
              <a:t>مطابق بخشنامه های شماره 157/م مورخ 19/1/86  و 558/100 مورخ 15/4/90 مقام عالی وزارت متبوع </a:t>
            </a:r>
            <a:r>
              <a:rPr lang="fa-IR" b="1" dirty="0" smtClean="0">
                <a:cs typeface="B Nazanin" pitchFamily="2" charset="-78"/>
              </a:rPr>
              <a:t>، </a:t>
            </a:r>
            <a:r>
              <a:rPr lang="ar-SA" b="1" dirty="0" smtClean="0">
                <a:cs typeface="B Nazanin" pitchFamily="2" charset="-78"/>
              </a:rPr>
              <a:t>بیمارستان  موظف است نسبت به </a:t>
            </a:r>
            <a:r>
              <a:rPr lang="fa-IR" b="1" dirty="0" smtClean="0">
                <a:cs typeface="B Nazanin" pitchFamily="2" charset="-78"/>
              </a:rPr>
              <a:t>اجرای کامل ضوابط فوق </a:t>
            </a:r>
            <a:r>
              <a:rPr lang="ar-SA" b="1" dirty="0" smtClean="0">
                <a:cs typeface="B Nazanin" pitchFamily="2" charset="-78"/>
              </a:rPr>
              <a:t>در بیمارستان اقدام نماید در غیر این صورت از  صدور گواهینامه اعتبار بخشی بیمارستان های خاطی ممانعت به عمل می آید.</a:t>
            </a:r>
            <a:endParaRPr lang="en-US" b="1" dirty="0" smtClean="0">
              <a:cs typeface="B Nazanin" pitchFamily="2" charset="-78"/>
            </a:endParaRPr>
          </a:p>
          <a:p>
            <a:pPr algn="r" rtl="1"/>
            <a:r>
              <a:rPr lang="ar-SA" dirty="0" smtClean="0"/>
              <a:t/>
            </a:r>
            <a:br>
              <a:rPr lang="ar-SA" dirty="0" smtClean="0"/>
            </a:br>
            <a:endParaRPr lang="en-US" dirty="0"/>
          </a:p>
        </p:txBody>
      </p:sp>
      <p:sp>
        <p:nvSpPr>
          <p:cNvPr id="5" name="Rectangle 4"/>
          <p:cNvSpPr>
            <a:spLocks noChangeArrowheads="1"/>
          </p:cNvSpPr>
          <p:nvPr/>
        </p:nvSpPr>
        <p:spPr bwMode="auto">
          <a:xfrm>
            <a:off x="381000" y="1447800"/>
            <a:ext cx="1447800" cy="270487"/>
          </a:xfrm>
          <a:prstGeom prst="rect">
            <a:avLst/>
          </a:prstGeom>
          <a:noFill/>
          <a:ln w="12700" algn="ctr">
            <a:noFill/>
            <a:round/>
            <a:headEnd type="none" w="sm" len="sm"/>
            <a:tailEnd type="none" w="sm" len="sm"/>
          </a:ln>
        </p:spPr>
        <p:txBody>
          <a:bodyPr/>
          <a:lstStyle/>
          <a:p>
            <a:endParaRPr lang="fa-IR" sz="1000" dirty="0">
              <a:cs typeface="B Titr"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8200" y="304800"/>
            <a:ext cx="7391400" cy="990600"/>
          </a:xfrm>
        </p:spPr>
        <p:txBody>
          <a:bodyPr>
            <a:noAutofit/>
          </a:bodyPr>
          <a:lstStyle/>
          <a:p>
            <a:pPr marL="342900" indent="-342900" algn="ctr" rtl="1">
              <a:lnSpc>
                <a:spcPct val="80000"/>
              </a:lnSpc>
              <a:spcBef>
                <a:spcPct val="20000"/>
              </a:spcBef>
            </a:pPr>
            <a:r>
              <a:rPr lang="ar-SA" sz="2400" dirty="0" smtClean="0">
                <a:solidFill>
                  <a:srgbClr val="7030A0"/>
                </a:solidFill>
                <a:latin typeface="+mn-lt"/>
                <a:ea typeface="+mn-ea"/>
                <a:cs typeface="B Nazanin" pitchFamily="2" charset="-78"/>
              </a:rPr>
              <a:t>موازین تفکیک در مبدا به طور دقیق  برای پسماندهای عادی، عفونی، تیز و برنده، شیمیایی–دارويي و پسماندهاي پرتوزا و راديواكتيو رعایت می شود.</a:t>
            </a:r>
            <a:endParaRPr lang="en-US" sz="2400" dirty="0" smtClean="0">
              <a:solidFill>
                <a:srgbClr val="7030A0"/>
              </a:solidFill>
              <a:latin typeface="+mn-lt"/>
              <a:ea typeface="+mn-ea"/>
              <a:cs typeface="B Nazanin" pitchFamily="2" charset="-78"/>
            </a:endParaRPr>
          </a:p>
        </p:txBody>
      </p:sp>
      <p:sp>
        <p:nvSpPr>
          <p:cNvPr id="3" name="Content Placeholder 2"/>
          <p:cNvSpPr>
            <a:spLocks noGrp="1"/>
          </p:cNvSpPr>
          <p:nvPr>
            <p:ph idx="1"/>
          </p:nvPr>
        </p:nvSpPr>
        <p:spPr>
          <a:xfrm>
            <a:off x="0" y="1676400"/>
            <a:ext cx="8153400" cy="5181600"/>
          </a:xfrm>
        </p:spPr>
        <p:txBody>
          <a:bodyPr>
            <a:normAutofit fontScale="62500" lnSpcReduction="20000"/>
          </a:bodyPr>
          <a:lstStyle/>
          <a:p>
            <a:pPr algn="r" rtl="1"/>
            <a:r>
              <a:rPr lang="fa-IR" sz="3800" b="1" dirty="0" smtClean="0">
                <a:cs typeface="B Nazanin" pitchFamily="2" charset="-78"/>
              </a:rPr>
              <a:t>1-</a:t>
            </a:r>
            <a:r>
              <a:rPr lang="ar-SA" sz="3800" b="1" dirty="0" smtClean="0">
                <a:cs typeface="B Nazanin" pitchFamily="2" charset="-78"/>
              </a:rPr>
              <a:t>چهار </a:t>
            </a:r>
            <a:r>
              <a:rPr lang="ar-SA" sz="3800" b="1" dirty="0">
                <a:cs typeface="B Nazanin" pitchFamily="2" charset="-78"/>
              </a:rPr>
              <a:t>دسته اصلی پسماند پزشکی:  1- پسماندعفونی، 2- پسماند تیز و برنده، 3- پسماند شیمیایی و دارویی 4 - پسماند عادی</a:t>
            </a:r>
            <a:r>
              <a:rPr lang="ar-SA" sz="3800" b="1" dirty="0" smtClean="0">
                <a:cs typeface="B Nazanin" pitchFamily="2" charset="-78"/>
              </a:rPr>
              <a:t>.</a:t>
            </a:r>
            <a:endParaRPr lang="fa-IR" sz="3800" b="1" dirty="0" smtClean="0">
              <a:cs typeface="B Nazanin" pitchFamily="2" charset="-78"/>
            </a:endParaRPr>
          </a:p>
          <a:p>
            <a:pPr algn="r" rtl="1"/>
            <a:endParaRPr lang="en-US" sz="3800" b="1" dirty="0" smtClean="0">
              <a:cs typeface="B Nazanin" pitchFamily="2" charset="-78"/>
            </a:endParaRPr>
          </a:p>
          <a:p>
            <a:pPr algn="r" rtl="1"/>
            <a:r>
              <a:rPr lang="fa-IR" sz="3800" b="1" dirty="0" smtClean="0">
                <a:cs typeface="B Nazanin" pitchFamily="2" charset="-78"/>
              </a:rPr>
              <a:t>پسماند پزشکی ویژه شامل(</a:t>
            </a:r>
            <a:r>
              <a:rPr lang="ar-SA" sz="3800" b="1" dirty="0" smtClean="0">
                <a:cs typeface="B Nazanin" pitchFamily="2" charset="-78"/>
              </a:rPr>
              <a:t>1- پسماندعفونی، 2- پسماند تیز و برنده، 3- پسماند شیمیایی و دارویی </a:t>
            </a:r>
            <a:r>
              <a:rPr lang="fa-IR" sz="3800" b="1" dirty="0" smtClean="0">
                <a:cs typeface="B Nazanin" pitchFamily="2" charset="-78"/>
              </a:rPr>
              <a:t>)</a:t>
            </a:r>
          </a:p>
          <a:p>
            <a:pPr algn="r" rtl="1"/>
            <a:endParaRPr lang="fa-IR" sz="3800" b="1" dirty="0" smtClean="0">
              <a:cs typeface="B Nazanin" pitchFamily="2" charset="-78"/>
            </a:endParaRPr>
          </a:p>
          <a:p>
            <a:pPr algn="r" rtl="1"/>
            <a:endParaRPr lang="fa-IR" sz="3800" b="1" dirty="0" smtClean="0">
              <a:cs typeface="B Nazanin" pitchFamily="2" charset="-78"/>
            </a:endParaRPr>
          </a:p>
          <a:p>
            <a:pPr algn="r" rtl="1"/>
            <a:r>
              <a:rPr lang="fa-IR" sz="3800" b="1" dirty="0" smtClean="0">
                <a:cs typeface="B Nazanin" pitchFamily="2" charset="-78"/>
              </a:rPr>
              <a:t>6-</a:t>
            </a:r>
            <a:r>
              <a:rPr lang="ar-SA" sz="3800" b="1" dirty="0" smtClean="0">
                <a:cs typeface="B Nazanin" pitchFamily="2" charset="-78"/>
              </a:rPr>
              <a:t>توليدكنندگان بايد پسماندهاي پزشكي ويژه را به منظور اطمينان از حمل و نقل بي‌خطر، كاهش حجم پسماندهاي پزشكي، ويژه، كاهش هزينه‌هاي مديريت پسماند و بهينه‌سازي و اطمينان از امحاء، از جريان پسماندهاي عادي مجزا نمايند.</a:t>
            </a:r>
            <a:endParaRPr lang="fa-IR" sz="3800" b="1" dirty="0" smtClean="0">
              <a:cs typeface="B Nazanin" pitchFamily="2" charset="-78"/>
            </a:endParaRPr>
          </a:p>
          <a:p>
            <a:pPr algn="r" rtl="1"/>
            <a:r>
              <a:rPr lang="ar-SA" sz="3800" b="1" dirty="0" smtClean="0">
                <a:cs typeface="B Nazanin" pitchFamily="2" charset="-78"/>
              </a:rPr>
              <a:t> </a:t>
            </a:r>
            <a:br>
              <a:rPr lang="ar-SA" sz="3800" b="1" dirty="0" smtClean="0">
                <a:cs typeface="B Nazanin" pitchFamily="2" charset="-78"/>
              </a:rPr>
            </a:br>
            <a:r>
              <a:rPr lang="ar-SA" sz="3800" b="1" dirty="0" smtClean="0">
                <a:cs typeface="B Nazanin" pitchFamily="2" charset="-78"/>
              </a:rPr>
              <a:t>ـ تفكيك انواع مختلف پسماندهاي پزشكي برحسب چهاردسته اصلي از يكديگر ضروري است.</a:t>
            </a:r>
            <a:endParaRPr lang="en-US" sz="3800" b="1" dirty="0" smtClean="0">
              <a:cs typeface="B Nazanin" pitchFamily="2" charset="-78"/>
            </a:endParaRPr>
          </a:p>
          <a:p>
            <a:pPr algn="r">
              <a:buNone/>
            </a:pPr>
            <a:r>
              <a:rPr lang="en-US" sz="3100" b="0" dirty="0">
                <a:solidFill>
                  <a:schemeClr val="tx1"/>
                </a:solidFill>
                <a:effectLst/>
                <a:latin typeface="Arial" pitchFamily="34" charset="0"/>
              </a:rPr>
              <a:t> </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1C946C448490C49A6B884EBB81284B3" ma:contentTypeVersion="1" ma:contentTypeDescription="Create a new document." ma:contentTypeScope="" ma:versionID="a44fa551517a489e42a1af5686b984a6">
  <xsd:schema xmlns:xsd="http://www.w3.org/2001/XMLSchema" xmlns:p="http://schemas.microsoft.com/office/2006/metadata/properties" xmlns:ns1="http://schemas.microsoft.com/sharepoint/v3" xmlns:ns2="8006e81c-b3d9-4e6f-a528-d2944db57cae" targetNamespace="http://schemas.microsoft.com/office/2006/metadata/properties" ma:root="true" ma:fieldsID="dddf2826d49f0d8f05d0a96d11589f60" ns1:_="" ns2:_="">
    <xsd:import namespace="http://schemas.microsoft.com/sharepoint/v3"/>
    <xsd:import namespace="8006e81c-b3d9-4e6f-a528-d2944db57cae"/>
    <xsd:element name="properties">
      <xsd:complexType>
        <xsd:sequence>
          <xsd:element name="documentManagement">
            <xsd:complexType>
              <xsd:all>
                <xsd:element ref="ns1:PublishingStartDate" minOccurs="0"/>
                <xsd:element ref="ns1:PublishingExpirationDate" minOccurs="0"/>
                <xsd:element ref="ns2:Description0" minOccurs="0"/>
                <xsd:element ref="ns2:Author0"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internalName="PublishingStartDate">
      <xsd:simpleType>
        <xsd:restriction base="dms:Unknown"/>
      </xsd:simpleType>
    </xsd:element>
    <xsd:element name="PublishingExpirationDate" ma:index="9" nillable="true" ma:displayName="Scheduling End Date" ma:description="" ma:internalName="PublishingExpirationDate">
      <xsd:simpleType>
        <xsd:restriction base="dms:Unknown"/>
      </xsd:simpleType>
    </xsd:element>
  </xsd:schema>
  <xsd:schema xmlns:xsd="http://www.w3.org/2001/XMLSchema" xmlns:dms="http://schemas.microsoft.com/office/2006/documentManagement/types" targetNamespace="8006e81c-b3d9-4e6f-a528-d2944db57cae" elementFormDefault="qualified">
    <xsd:import namespace="http://schemas.microsoft.com/office/2006/documentManagement/types"/>
    <xsd:element name="Description0" ma:index="10" nillable="true" ma:displayName="Description" ma:internalName="Description0">
      <xsd:simpleType>
        <xsd:restriction base="dms:Note"/>
      </xsd:simpleType>
    </xsd:element>
    <xsd:element name="Author0" ma:index="11" nillable="true" ma:displayName="Author" ma:internalName="Author0">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4.xml><?xml version="1.0" encoding="utf-8"?>
<p:properties xmlns:p="http://schemas.microsoft.com/office/2006/metadata/properties" xmlns:xsi="http://www.w3.org/2001/XMLSchema-instance">
  <documentManagement>
    <Author0 xmlns="8006e81c-b3d9-4e6f-a528-d2944db57cae" xsi:nil="true"/>
    <PublishingExpirationDate xmlns="http://schemas.microsoft.com/sharepoint/v3" xsi:nil="true"/>
    <PublishingStartDate xmlns="http://schemas.microsoft.com/sharepoint/v3" xsi:nil="true"/>
    <Description0 xmlns="8006e81c-b3d9-4e6f-a528-d2944db57cae" xsi:nil="true"/>
  </documentManagement>
</p:properties>
</file>

<file path=customXml/itemProps1.xml><?xml version="1.0" encoding="utf-8"?>
<ds:datastoreItem xmlns:ds="http://schemas.openxmlformats.org/officeDocument/2006/customXml" ds:itemID="{2B59E420-88C8-408E-8C14-78039CB01B29}">
  <ds:schemaRefs>
    <ds:schemaRef ds:uri="http://schemas.microsoft.com/sharepoint/v3/contenttype/forms"/>
  </ds:schemaRefs>
</ds:datastoreItem>
</file>

<file path=customXml/itemProps2.xml><?xml version="1.0" encoding="utf-8"?>
<ds:datastoreItem xmlns:ds="http://schemas.openxmlformats.org/officeDocument/2006/customXml" ds:itemID="{4AF38B4B-6859-4F8C-B533-D3A0509F010E}">
  <ds:schemaRefs>
    <ds:schemaRef ds:uri="http://schemas.microsoft.com/office/2006/metadata/longProperties"/>
  </ds:schemaRefs>
</ds:datastoreItem>
</file>

<file path=customXml/itemProps3.xml><?xml version="1.0" encoding="utf-8"?>
<ds:datastoreItem xmlns:ds="http://schemas.openxmlformats.org/officeDocument/2006/customXml" ds:itemID="{BFDA4BFA-6E15-4ACC-994B-41C89E2F30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006e81c-b3d9-4e6f-a528-d2944db57cae"/>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4.xml><?xml version="1.0" encoding="utf-8"?>
<ds:datastoreItem xmlns:ds="http://schemas.openxmlformats.org/officeDocument/2006/customXml" ds:itemID="{ED490E28-2374-4FA5-BC6C-FF97D0E32C19}">
  <ds:schemaRefs>
    <ds:schemaRef ds:uri="http://schemas.openxmlformats.org/package/2006/metadata/core-properties"/>
    <ds:schemaRef ds:uri="http://schemas.microsoft.com/sharepoint/v3"/>
    <ds:schemaRef ds:uri="http://purl.org/dc/elements/1.1/"/>
    <ds:schemaRef ds:uri="http://schemas.microsoft.com/office/2006/documentManagement/types"/>
    <ds:schemaRef ds:uri="http://purl.org/dc/dcmitype/"/>
    <ds:schemaRef ds:uri="8006e81c-b3d9-4e6f-a528-d2944db57cae"/>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Opulent</Template>
  <TotalTime>1450</TotalTime>
  <Words>3334</Words>
  <Application>Microsoft Office PowerPoint</Application>
  <PresentationFormat>On-screen Show (4:3)</PresentationFormat>
  <Paragraphs>482</Paragraphs>
  <Slides>50</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Arial</vt:lpstr>
      <vt:lpstr>B Homa</vt:lpstr>
      <vt:lpstr>B Nazanin</vt:lpstr>
      <vt:lpstr>B Titr</vt:lpstr>
      <vt:lpstr>Calibri</vt:lpstr>
      <vt:lpstr>Tahoma</vt:lpstr>
      <vt:lpstr>Times New Roman</vt:lpstr>
      <vt:lpstr>Trebuchet MS</vt:lpstr>
      <vt:lpstr>Wingdings</vt:lpstr>
      <vt:lpstr>Wingdings 2</vt:lpstr>
      <vt:lpstr>Opulent</vt:lpstr>
      <vt:lpstr>PowerPoint Presentation</vt:lpstr>
      <vt:lpstr>  </vt:lpstr>
      <vt:lpstr>PowerPoint Presentation</vt:lpstr>
      <vt:lpstr>PowerPoint Presentation</vt:lpstr>
      <vt:lpstr>PowerPoint Presentation</vt:lpstr>
      <vt:lpstr>PowerPoint Presentation</vt:lpstr>
      <vt:lpstr>PowerPoint Presentation</vt:lpstr>
      <vt:lpstr>الزامات اجرای کامل  ضوابط و روش هاي مديريت اجرايي پسماندهاي پزشكي و پسماندهاي وابسته </vt:lpstr>
      <vt:lpstr>موازین تفکیک در مبدا به طور دقیق  برای پسماندهای عادی، عفونی، تیز و برنده، شیمیایی–دارويي و پسماندهاي پرتوزا و راديواكتيو رعایت می شود.</vt:lpstr>
      <vt:lpstr>PowerPoint Presentation</vt:lpstr>
      <vt:lpstr>PowerPoint Presentation</vt:lpstr>
      <vt:lpstr>PowerPoint Presentation</vt:lpstr>
      <vt:lpstr>PowerPoint Presentation</vt:lpstr>
      <vt:lpstr>یک لیست از انواع پسماندهاي پزشكي ويژه (خطرناك) و محل توليد آنهاموجود است.</vt:lpstr>
      <vt:lpstr>کد بندی رنگی پسماند های تفکیک شده مشخص شده است و تمامي پسماندها برچسب گذاری می شوند.</vt:lpstr>
      <vt:lpstr>PowerPoint Presentation</vt:lpstr>
      <vt:lpstr>برچسب گذاری</vt:lpstr>
      <vt:lpstr>برچسب گذاری</vt:lpstr>
      <vt:lpstr>PowerPoint Presentation</vt:lpstr>
      <vt:lpstr>برای تمامی انواع پسماندها ،تسهیلات و ظروف نگهدارنده در بخش ها و اماکن بيمارستان موجود است.</vt:lpstr>
      <vt:lpstr>برای تمامی انواع پسماندها ،تسهیلات و ظروف نگهدارنده در بخش ها و اماکن بيمارستان موجود است</vt:lpstr>
      <vt:lpstr>PowerPoint Presentation</vt:lpstr>
      <vt:lpstr>رفع الودگی از تسهیلات و ظروف نگدارنده </vt:lpstr>
      <vt:lpstr>محل نگهداري موقت پسماندها (اتاقك زباله) مطابق ضوابط وزارت بهداشت، درمان و آموزش پزشكي در بيمارستان موجود  است.</vt:lpstr>
      <vt:lpstr>   محل نگهداري پسماند بايد داراي شرايط زير باشد:  </vt:lpstr>
      <vt:lpstr>PowerPoint Presentation</vt:lpstr>
      <vt:lpstr>PowerPoint Presentation</vt:lpstr>
      <vt:lpstr>PowerPoint Presentation</vt:lpstr>
      <vt:lpstr>PowerPoint Presentation</vt:lpstr>
      <vt:lpstr>حمل ظروف (Safety Box) و ساير پسماندها به محل جمع آوری  پسماندهای بیمارستانی با یک روش مطمئن انجام می شود.</vt:lpstr>
      <vt:lpstr>ا  از روش های غیر سوز مورد تائید وزارت بهداشت برای بی خطر سازی پسماندهای عفونی ، تیز و برنده در مبدا تولید استفاده می شود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NAVOSHENVTRACEN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Heat Stress Monitoring and Use of the WBGT Meter</dc:title>
  <dc:creator>COMMANDING OFFICER</dc:creator>
  <cp:lastModifiedBy>Maryam Gazrani</cp:lastModifiedBy>
  <cp:revision>185</cp:revision>
  <dcterms:created xsi:type="dcterms:W3CDTF">1999-08-10T13:13:45Z</dcterms:created>
  <dcterms:modified xsi:type="dcterms:W3CDTF">2021-08-04T05:55:13Z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System Account</vt:lpwstr>
  </property>
  <property fmtid="{D5CDD505-2E9C-101B-9397-08002B2CF9AE}" pid="3" name="PublishingContact">
    <vt:lpwstr/>
  </property>
  <property fmtid="{D5CDD505-2E9C-101B-9397-08002B2CF9AE}" pid="4" name="xd_Signature">
    <vt:lpwstr/>
  </property>
  <property fmtid="{D5CDD505-2E9C-101B-9397-08002B2CF9AE}" pid="5" name="Audience">
    <vt:lpwstr/>
  </property>
  <property fmtid="{D5CDD505-2E9C-101B-9397-08002B2CF9AE}" pid="6" name="TemplateUrl">
    <vt:lpwstr/>
  </property>
  <property fmtid="{D5CDD505-2E9C-101B-9397-08002B2CF9AE}" pid="7" name="PublishingRollupImage">
    <vt:lpwstr/>
  </property>
  <property fmtid="{D5CDD505-2E9C-101B-9397-08002B2CF9AE}" pid="8" name="xd_ProgID">
    <vt:lpwstr/>
  </property>
  <property fmtid="{D5CDD505-2E9C-101B-9397-08002B2CF9AE}" pid="9" name="display_urn:schemas-microsoft-com:office:office#Author">
    <vt:lpwstr>System Account</vt:lpwstr>
  </property>
  <property fmtid="{D5CDD505-2E9C-101B-9397-08002B2CF9AE}" pid="10" name="PublishingContactPicture">
    <vt:lpwstr/>
  </property>
  <property fmtid="{D5CDD505-2E9C-101B-9397-08002B2CF9AE}" pid="11" name="PublishingVariationGroupID">
    <vt:lpwstr/>
  </property>
  <property fmtid="{D5CDD505-2E9C-101B-9397-08002B2CF9AE}" pid="12" name="PublishingVariationRelationshipLinkFieldID">
    <vt:lpwstr/>
  </property>
  <property fmtid="{D5CDD505-2E9C-101B-9397-08002B2CF9AE}" pid="13" name="PublishingContactName">
    <vt:lpwstr/>
  </property>
  <property fmtid="{D5CDD505-2E9C-101B-9397-08002B2CF9AE}" pid="14" name="_SourceUrl">
    <vt:lpwstr/>
  </property>
  <property fmtid="{D5CDD505-2E9C-101B-9397-08002B2CF9AE}" pid="15" name="Comments">
    <vt:lpwstr/>
  </property>
  <property fmtid="{D5CDD505-2E9C-101B-9397-08002B2CF9AE}" pid="16" name="PublishingContactEmail">
    <vt:lpwstr/>
  </property>
  <property fmtid="{D5CDD505-2E9C-101B-9397-08002B2CF9AE}" pid="17" name="PublishingPageLayout">
    <vt:lpwstr/>
  </property>
</Properties>
</file>